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35.jpeg" ContentType="image/jpeg"/>
  <Override PartName="/ppt/media/image20.jpeg" ContentType="image/jpeg"/>
  <Override PartName="/ppt/media/image9.jpeg" ContentType="image/jpeg"/>
  <Override PartName="/ppt/media/image37.jpeg" ContentType="image/jpeg"/>
  <Override PartName="/ppt/media/image11.jpeg" ContentType="image/jpeg"/>
  <Override PartName="/ppt/media/image22.jpeg" ContentType="image/jpeg"/>
  <Override PartName="/ppt/media/image24.jpeg" ContentType="image/jpeg"/>
  <Override PartName="/ppt/media/image13.jpeg" ContentType="image/jpeg"/>
  <Override PartName="/ppt/media/image30.jpeg" ContentType="image/jpeg"/>
  <Override PartName="/ppt/media/image26.jpeg" ContentType="image/jpeg"/>
  <Override PartName="/ppt/media/image1.png" ContentType="image/png"/>
  <Override PartName="/ppt/media/image15.jpeg" ContentType="image/jpeg"/>
  <Override PartName="/ppt/media/image32.jpeg" ContentType="image/jpeg"/>
  <Override PartName="/ppt/media/image3.png" ContentType="image/png"/>
  <Override PartName="/ppt/media/image17.jpeg" ContentType="image/jpeg"/>
  <Override PartName="/ppt/media/image28.jpeg" ContentType="image/jpeg"/>
  <Override PartName="/ppt/media/image5.png" ContentType="image/png"/>
  <Override PartName="/ppt/media/image6.jpeg" ContentType="image/jpeg"/>
  <Override PartName="/ppt/media/image34.jpeg" ContentType="image/jpeg"/>
  <Override PartName="/ppt/media/image19.jpeg" ContentType="image/jpeg"/>
  <Override PartName="/ppt/media/image8.jpeg" ContentType="image/jpeg"/>
  <Override PartName="/ppt/media/image36.jpeg" ContentType="image/jpeg"/>
  <Override PartName="/ppt/media/image10.jpeg" ContentType="image/jpeg"/>
  <Override PartName="/ppt/media/image21.jpeg" ContentType="image/jpeg"/>
  <Override PartName="/ppt/media/image12.jpeg" ContentType="image/jpeg"/>
  <Override PartName="/ppt/media/image23.jpeg" ContentType="image/jpeg"/>
  <Override PartName="/ppt/media/image25.jpeg" ContentType="image/jpeg"/>
  <Override PartName="/ppt/media/image14.jpeg" ContentType="image/jpeg"/>
  <Override PartName="/ppt/media/image31.jpeg" ContentType="image/jpeg"/>
  <Override PartName="/ppt/media/image2.png" ContentType="image/png"/>
  <Override PartName="/ppt/media/image38.jpeg" ContentType="image/jpeg"/>
  <Override PartName="/ppt/media/image16.jpeg" ContentType="image/jpeg"/>
  <Override PartName="/ppt/media/image27.jpeg" ContentType="image/jpeg"/>
  <Override PartName="/ppt/media/image4.png" ContentType="image/png"/>
  <Override PartName="/ppt/media/image33.jpeg" ContentType="image/jpeg"/>
  <Override PartName="/ppt/media/image29.jpeg" ContentType="image/jpeg"/>
  <Override PartName="/ppt/media/image18.jpeg" ContentType="image/jpe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11336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32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11336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06880" y="4113360"/>
            <a:ext cx="2620440" cy="2090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920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32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113360"/>
            <a:ext cx="907164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113360"/>
            <a:ext cx="907200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15232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11336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descr="" id="7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06880" y="4113360"/>
            <a:ext cx="2620440" cy="2090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920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320" y="41133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-437040"/>
            <a:ext cx="9072000" cy="269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320" y="1823760"/>
            <a:ext cx="442692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113360"/>
            <a:ext cx="9071640" cy="20908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 sz="1400"/>
              <a:t>&lt;дата/время&gt;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ru-RU" sz="1400"/>
              <a:t>&lt;нижний колонтитул&gt;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DB8237E6-5E27-4B36-92D6-1A6B5E05A007}" type="slidenum">
              <a:rPr lang="ru-RU" sz="1400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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092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 sz="1400">
                <a:solidFill>
                  <a:srgbClr val="ffffff"/>
                </a:solidFill>
              </a:rPr>
              <a:t>&lt;дата/время&gt;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7000" y="6886440"/>
            <a:ext cx="3195000" cy="52092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ru-RU" sz="1400">
                <a:solidFill>
                  <a:srgbClr val="ffffff"/>
                </a:solidFill>
              </a:rPr>
              <a:t>&lt;нижний колонтитул&gt;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7000" y="6886440"/>
            <a:ext cx="2348280" cy="52092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D3F9F747-62B7-47C1-B53E-A05A6AE506C7}" type="slidenum">
              <a:rPr lang="ru-RU" sz="1400">
                <a:solidFill>
                  <a:srgbClr val="ffffff"/>
                </a:solidFill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4" Type="http://schemas.openxmlformats.org/officeDocument/2006/relationships/image" Target="../media/image24.jpe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image" Target="../media/image27.jpeg"/><Relationship Id="rId18" Type="http://schemas.openxmlformats.org/officeDocument/2006/relationships/image" Target="../media/image28.jpeg"/><Relationship Id="rId19" Type="http://schemas.openxmlformats.org/officeDocument/2006/relationships/image" Target="../media/image29.jpeg"/><Relationship Id="rId20" Type="http://schemas.openxmlformats.org/officeDocument/2006/relationships/image" Target="../media/image30.jpeg"/><Relationship Id="rId2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224000" cy="7560000"/>
          </a:xfrm>
          <a:prstGeom prst="rect">
            <a:avLst/>
          </a:prstGeom>
          <a:ln>
            <a:solidFill>
              <a:srgbClr val="3465af"/>
            </a:solidFill>
          </a:ln>
        </p:spPr>
      </p:pic>
      <p:sp>
        <p:nvSpPr>
          <p:cNvPr id="80" name="TextShape 1"/>
          <p:cNvSpPr txBox="1"/>
          <p:nvPr/>
        </p:nvSpPr>
        <p:spPr>
          <a:xfrm>
            <a:off x="2376000" y="1584000"/>
            <a:ext cx="5328000" cy="2579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4800">
                <a:solidFill>
                  <a:srgbClr val="ffffff"/>
                </a:solidFill>
                <a:latin typeface="Arial Black"/>
              </a:rPr>
              <a:t>Тема: Рекреаційні ресурси </a:t>
            </a:r>
            <a:endParaRPr/>
          </a:p>
        </p:txBody>
      </p:sp>
      <p:sp>
        <p:nvSpPr>
          <p:cNvPr id="81" name="TextShape 2"/>
          <p:cNvSpPr txBox="1"/>
          <p:nvPr/>
        </p:nvSpPr>
        <p:spPr>
          <a:xfrm>
            <a:off x="5904000" y="6192000"/>
            <a:ext cx="4176000" cy="13647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ru-RU" sz="2200">
                <a:solidFill>
                  <a:srgbClr val="ffffff"/>
                </a:solidFill>
              </a:rPr>
              <a:t>Підготувала учениця 10-Ю класу</a:t>
            </a:r>
            <a:endParaRPr/>
          </a:p>
          <a:p>
            <a:r>
              <a:rPr b="1" lang="ru-RU" sz="2200">
                <a:solidFill>
                  <a:srgbClr val="ffffff"/>
                </a:solidFill>
              </a:rPr>
              <a:t>Мукачівського ліцею</a:t>
            </a:r>
            <a:endParaRPr/>
          </a:p>
          <a:p>
            <a:r>
              <a:rPr b="1" lang="ru-RU" sz="2200">
                <a:solidFill>
                  <a:srgbClr val="ffffff"/>
                </a:solidFill>
              </a:rPr>
              <a:t>Бисага Юлія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432000" y="648000"/>
            <a:ext cx="9072000" cy="58464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>
                <a:latin typeface="Comic Sans MS"/>
              </a:rPr>
              <a:t>Рекреаційні ресурси - це сукупність природних, природно-технічних, соціально-економічних комплексів та їх елементів, що сприяють відновленню та розвитку фізичних та духовних сил людини, її працездатності . Розрізняють природні і соціально-економічні (або природні і культурно-історичні) ресурси рекреаційної діяльності.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181080" y="144000"/>
            <a:ext cx="5002920" cy="40320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 </a:t>
            </a:r>
            <a:r>
              <a:rPr lang="ru-RU"/>
              <a:t>Природні рекреаційні ресурси - це особливості природи, природні та природно-технічні геосистеми, тіла, явища природи, їх компоненти й властивості, природоохоронні об'єкти.</a:t>
            </a:r>
            <a:endParaRPr/>
          </a:p>
          <a:p>
            <a:pPr>
              <a:buSzPct val="25000"/>
              <a:buFont typeface="StarSymbol"/>
              <a:buChar char=""/>
            </a:pPr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5040000" y="4104000"/>
            <a:ext cx="4934160" cy="30960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Соціально-економічні рекреаційні ресурси - культурні об'єкти, пам'ятки історії, архітектури, етнографічні особливості території.</a:t>
            </a:r>
            <a:endParaRPr/>
          </a:p>
        </p:txBody>
      </p:sp>
      <p:pic>
        <p:nvPicPr>
          <p:cNvPr descr="" id="8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00000" y="720000"/>
            <a:ext cx="4248000" cy="2880000"/>
          </a:xfrm>
          <a:prstGeom prst="rect">
            <a:avLst/>
          </a:prstGeom>
          <a:ln>
            <a:noFill/>
          </a:ln>
        </p:spPr>
      </p:pic>
      <p:sp>
        <p:nvSpPr>
          <p:cNvPr id="86" name="TextShape 3"/>
          <p:cNvSpPr txBox="1"/>
          <p:nvPr/>
        </p:nvSpPr>
        <p:spPr>
          <a:xfrm>
            <a:off x="5472000" y="360000"/>
            <a:ext cx="403200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Карпатський біосферний заповідник</a:t>
            </a:r>
            <a:endParaRPr/>
          </a:p>
        </p:txBody>
      </p:sp>
      <p:pic>
        <p:nvPicPr>
          <p:cNvPr descr="" id="8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92000" y="3888000"/>
            <a:ext cx="4032000" cy="3087720"/>
          </a:xfrm>
          <a:prstGeom prst="rect">
            <a:avLst/>
          </a:prstGeom>
          <a:ln>
            <a:noFill/>
          </a:ln>
        </p:spPr>
      </p:pic>
      <p:sp>
        <p:nvSpPr>
          <p:cNvPr id="88" name="TextShape 4"/>
          <p:cNvSpPr txBox="1"/>
          <p:nvPr/>
        </p:nvSpPr>
        <p:spPr>
          <a:xfrm>
            <a:off x="864000" y="7056000"/>
            <a:ext cx="381600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Велика Китайська стіна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2952000"/>
            <a:ext cx="8928000" cy="360000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633960" y="432000"/>
            <a:ext cx="8582040" cy="2304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 sz="2600">
                <a:solidFill>
                  <a:srgbClr val="ffffff"/>
                </a:solidFill>
                <a:latin typeface="Arial"/>
              </a:rPr>
              <a:t>Поняття "рекреаційні ресурси" включає в себе компоненти природи, соціально-економічні принципи і культурні цінності, які задовольняють туристичні потреби споживачів. Можна зробити висновок,що основним джерелом задоволення туристичних потреб залишається природній потенціал.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288000"/>
            <a:ext cx="9072000" cy="12484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pic>
        <p:nvPicPr>
          <p:cNvPr descr="" id="9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-54360" y="360000"/>
            <a:ext cx="10062360" cy="6543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3600">
                <a:solidFill>
                  <a:srgbClr val="000000"/>
                </a:solidFill>
              </a:rPr>
              <a:t>До основних видів рекреаційних ресурсів належать:</a:t>
            </a:r>
            <a:r>
              <a:rPr lang="ru-RU" sz="3600">
                <a:solidFill>
                  <a:srgbClr val="ffffff"/>
                </a:solidFill>
              </a:rPr>
              <a:t>
</a:t>
            </a:r>
            <a:r>
              <a:rPr lang="ru-RU" sz="3600">
                <a:solidFill>
                  <a:srgbClr val="ffffff"/>
                </a:solidFill>
              </a:rPr>
              <a:t>
</a:t>
            </a:r>
            <a:r>
              <a:rPr lang="ru-RU" sz="3600">
                <a:solidFill>
                  <a:srgbClr val="ffffff"/>
                </a:solidFill>
              </a:rPr>
              <a:t>    </a:t>
            </a:r>
            <a:r>
              <a:rPr b="1" lang="ru-RU" sz="3600">
                <a:solidFill>
                  <a:srgbClr val="ffffff"/>
                </a:solidFill>
              </a:rPr>
              <a:t>1.узбережжя теплих морів;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2.узбережжя річок, озер та водосховищ;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3.лісові масиви;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4.передгір'я та гірські країни;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5.міста - столичні та історичні центри;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6.міста-курорти або курортні місцевості;</a:t>
            </a:r>
            <a:r>
              <a:rPr b="1" lang="ru-RU" sz="3600">
                <a:solidFill>
                  <a:srgbClr val="ffffff"/>
                </a:solidFill>
              </a:rPr>
              <a:t>
</a:t>
            </a:r>
            <a:r>
              <a:rPr b="1" lang="ru-RU" sz="3600">
                <a:solidFill>
                  <a:srgbClr val="ffffff"/>
                </a:solidFill>
              </a:rPr>
              <a:t>    7.давні-міста</a:t>
            </a:r>
            <a:endParaRPr/>
          </a:p>
          <a:p>
            <a:pPr algn="ctr"/>
            <a:r>
              <a:rPr b="1" lang="ru-RU" sz="3600">
                <a:solidFill>
                  <a:srgbClr val="ffffff"/>
                </a:solidFill>
              </a:rPr>
              <a:t>8.релігійно-культові комплекси та окремі   </a:t>
            </a:r>
            <a:r>
              <a:rPr b="1" lang="ru-RU" sz="3200">
                <a:solidFill>
                  <a:srgbClr val="ffffff"/>
                </a:solidFill>
              </a:rPr>
              <a:t>споруди, розташовані поза межами населених пунктів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2232000" y="1368000"/>
            <a:ext cx="5184000" cy="30960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endParaRPr/>
          </a:p>
          <a:p>
            <a:pPr>
              <a:buSzPct val="25000"/>
              <a:buFont typeface="StarSymbol"/>
              <a:buChar char=""/>
            </a:pPr>
            <a:r>
              <a:rPr lang="ru-RU"/>
              <a:t>Європа найбільш рекреаційно приваблива у світі, щороку її відвідує до 60 % усіх туристів нашої планети. Це пов'язано з просторовою концентрацією тут природного, культурного, історичного й етнічного розмаїття. Традиційними лідерами за кількістю відвідувань в Європі є Франція, Іспанія та Італія.</a:t>
            </a:r>
            <a:endParaRPr/>
          </a:p>
        </p:txBody>
      </p:sp>
      <p:pic>
        <p:nvPicPr>
          <p:cNvPr descr="" id="9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88000" y="4680000"/>
            <a:ext cx="2088000" cy="1512000"/>
          </a:xfrm>
          <a:prstGeom prst="rect">
            <a:avLst/>
          </a:prstGeom>
          <a:ln>
            <a:noFill/>
          </a:ln>
        </p:spPr>
      </p:pic>
      <p:pic>
        <p:nvPicPr>
          <p:cNvPr descr="" id="9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816000" y="0"/>
            <a:ext cx="1974960" cy="1368000"/>
          </a:xfrm>
          <a:prstGeom prst="rect">
            <a:avLst/>
          </a:prstGeom>
          <a:ln>
            <a:noFill/>
          </a:ln>
        </p:spPr>
      </p:pic>
      <p:pic>
        <p:nvPicPr>
          <p:cNvPr descr="" id="9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790960" y="0"/>
            <a:ext cx="2242080" cy="1368000"/>
          </a:xfrm>
          <a:prstGeom prst="rect">
            <a:avLst/>
          </a:prstGeom>
          <a:ln>
            <a:noFill/>
          </a:ln>
        </p:spPr>
      </p:pic>
      <p:pic>
        <p:nvPicPr>
          <p:cNvPr descr="" id="98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033040" y="0"/>
            <a:ext cx="2046960" cy="1368000"/>
          </a:xfrm>
          <a:prstGeom prst="rect">
            <a:avLst/>
          </a:prstGeom>
          <a:ln>
            <a:noFill/>
          </a:ln>
        </p:spPr>
      </p:pic>
      <p:pic>
        <p:nvPicPr>
          <p:cNvPr descr="" id="99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28000" cy="1368000"/>
          </a:xfrm>
          <a:prstGeom prst="rect">
            <a:avLst/>
          </a:prstGeom>
          <a:ln>
            <a:noFill/>
          </a:ln>
        </p:spPr>
      </p:pic>
      <p:pic>
        <p:nvPicPr>
          <p:cNvPr descr="" id="100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1336680"/>
            <a:ext cx="1725840" cy="1183320"/>
          </a:xfrm>
          <a:prstGeom prst="rect">
            <a:avLst/>
          </a:prstGeom>
          <a:ln>
            <a:noFill/>
          </a:ln>
        </p:spPr>
      </p:pic>
      <p:pic>
        <p:nvPicPr>
          <p:cNvPr descr="" id="101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2520000"/>
            <a:ext cx="1728000" cy="1146960"/>
          </a:xfrm>
          <a:prstGeom prst="rect">
            <a:avLst/>
          </a:prstGeom>
          <a:ln>
            <a:noFill/>
          </a:ln>
        </p:spPr>
      </p:pic>
      <p:pic>
        <p:nvPicPr>
          <p:cNvPr descr="" id="102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8064000" y="1368000"/>
            <a:ext cx="2016000" cy="1152000"/>
          </a:xfrm>
          <a:prstGeom prst="rect">
            <a:avLst/>
          </a:prstGeom>
          <a:ln>
            <a:noFill/>
          </a:ln>
        </p:spPr>
      </p:pic>
      <p:pic>
        <p:nvPicPr>
          <p:cNvPr descr="" id="103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8064000" y="2520000"/>
            <a:ext cx="2003400" cy="1254960"/>
          </a:xfrm>
          <a:prstGeom prst="rect">
            <a:avLst/>
          </a:prstGeom>
          <a:ln>
            <a:noFill/>
          </a:ln>
        </p:spPr>
      </p:pic>
      <p:pic>
        <p:nvPicPr>
          <p:cNvPr descr="" id="104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8038800" y="5411520"/>
            <a:ext cx="2028600" cy="2148480"/>
          </a:xfrm>
          <a:prstGeom prst="rect">
            <a:avLst/>
          </a:prstGeom>
          <a:ln>
            <a:noFill/>
          </a:ln>
        </p:spPr>
      </p:pic>
      <p:pic>
        <p:nvPicPr>
          <p:cNvPr descr="" id="105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8051400" y="3774960"/>
            <a:ext cx="2028600" cy="1636560"/>
          </a:xfrm>
          <a:prstGeom prst="rect">
            <a:avLst/>
          </a:prstGeom>
          <a:ln>
            <a:noFill/>
          </a:ln>
        </p:spPr>
      </p:pic>
      <p:pic>
        <p:nvPicPr>
          <p:cNvPr descr="" id="106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0" y="4680000"/>
            <a:ext cx="1728000" cy="1512000"/>
          </a:xfrm>
          <a:prstGeom prst="rect">
            <a:avLst/>
          </a:prstGeom>
          <a:ln>
            <a:noFill/>
          </a:ln>
        </p:spPr>
      </p:pic>
      <p:pic>
        <p:nvPicPr>
          <p:cNvPr descr="" id="107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0" y="3600000"/>
            <a:ext cx="1728000" cy="1080000"/>
          </a:xfrm>
          <a:prstGeom prst="rect">
            <a:avLst/>
          </a:prstGeom>
          <a:ln>
            <a:noFill/>
          </a:ln>
        </p:spPr>
      </p:pic>
      <p:pic>
        <p:nvPicPr>
          <p:cNvPr descr="" id="108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6192000"/>
            <a:ext cx="1728000" cy="1368000"/>
          </a:xfrm>
          <a:prstGeom prst="rect">
            <a:avLst/>
          </a:prstGeom>
          <a:ln>
            <a:noFill/>
          </a:ln>
        </p:spPr>
      </p:pic>
      <p:pic>
        <p:nvPicPr>
          <p:cNvPr descr="" id="109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728000" y="6192000"/>
            <a:ext cx="2160000" cy="1368000"/>
          </a:xfrm>
          <a:prstGeom prst="rect">
            <a:avLst/>
          </a:prstGeom>
          <a:ln>
            <a:noFill/>
          </a:ln>
        </p:spPr>
      </p:pic>
      <p:pic>
        <p:nvPicPr>
          <p:cNvPr descr="" id="110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88000" y="6192000"/>
            <a:ext cx="2088000" cy="1368000"/>
          </a:xfrm>
          <a:prstGeom prst="rect">
            <a:avLst/>
          </a:prstGeom>
          <a:ln>
            <a:noFill/>
          </a:ln>
        </p:spPr>
      </p:pic>
      <p:pic>
        <p:nvPicPr>
          <p:cNvPr descr="" id="111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5976000" y="6192000"/>
            <a:ext cx="2075400" cy="1368000"/>
          </a:xfrm>
          <a:prstGeom prst="rect">
            <a:avLst/>
          </a:prstGeom>
          <a:ln>
            <a:noFill/>
          </a:ln>
        </p:spPr>
      </p:pic>
      <p:pic>
        <p:nvPicPr>
          <p:cNvPr descr="" id="112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5976000" y="4680000"/>
            <a:ext cx="2075400" cy="1512000"/>
          </a:xfrm>
          <a:prstGeom prst="rect">
            <a:avLst/>
          </a:prstGeom>
          <a:ln>
            <a:noFill/>
          </a:ln>
        </p:spPr>
      </p:pic>
      <p:pic>
        <p:nvPicPr>
          <p:cNvPr descr="" id="113" name=""/>
          <p:cNvPicPr/>
          <p:nvPr/>
        </p:nvPicPr>
        <p:blipFill>
          <a:blip r:embed="rId19"/>
          <a:stretch>
            <a:fillRect/>
          </a:stretch>
        </p:blipFill>
        <p:spPr>
          <a:xfrm>
            <a:off x="1728000" y="4680000"/>
            <a:ext cx="2160000" cy="1512000"/>
          </a:xfrm>
          <a:prstGeom prst="rect">
            <a:avLst/>
          </a:prstGeom>
          <a:ln>
            <a:noFill/>
          </a:ln>
        </p:spPr>
      </p:pic>
      <p:pic>
        <p:nvPicPr>
          <p:cNvPr descr="" id="114" name=""/>
          <p:cNvPicPr/>
          <p:nvPr/>
        </p:nvPicPr>
        <p:blipFill>
          <a:blip r:embed="rId20"/>
          <a:stretch>
            <a:fillRect/>
          </a:stretch>
        </p:blipFill>
        <p:spPr>
          <a:xfrm>
            <a:off x="1725840" y="0"/>
            <a:ext cx="2090160" cy="13680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" y="216000"/>
            <a:ext cx="5616000" cy="3744000"/>
          </a:xfrm>
          <a:prstGeom prst="rect">
            <a:avLst/>
          </a:prstGeom>
          <a:ln>
            <a:solidFill>
              <a:srgbClr val="3465af"/>
            </a:solidFill>
          </a:ln>
        </p:spPr>
      </p:pic>
      <p:sp>
        <p:nvSpPr>
          <p:cNvPr id="116" name="TextShape 1"/>
          <p:cNvSpPr txBox="1"/>
          <p:nvPr/>
        </p:nvSpPr>
        <p:spPr>
          <a:xfrm>
            <a:off x="5832000" y="694080"/>
            <a:ext cx="3960000" cy="28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2000">
                <a:solidFill>
                  <a:srgbClr val="66cc00"/>
                </a:solidFill>
              </a:rPr>
              <a:t>Зокрема, у Франції задіяні всі види наявних рекреаційних ресурсів. Найбільше відпочиваючих (понад 14 млн осіб) до цієї країни приїжджають з Німеччини, трохи менше з Великої Британії, Бельгії, Швейцарії, Італії, Іспанії і Нідерландів</a:t>
            </a:r>
            <a:r>
              <a:rPr lang="ru-RU" sz="2000">
                <a:solidFill>
                  <a:srgbClr val="66cc00"/>
                </a:solidFill>
              </a:rPr>
              <a:t>.</a:t>
            </a:r>
            <a:r>
              <a:rPr lang="ru-RU" sz="1000"/>
              <a:t>
</a:t>
            </a:r>
            <a:r>
              <a:rPr lang="ru-RU" sz="1000"/>
              <a:t>
</a:t>
            </a:r>
            <a:endParaRPr/>
          </a:p>
        </p:txBody>
      </p:sp>
      <p:pic>
        <p:nvPicPr>
          <p:cNvPr descr="" id="11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05080" y="4176000"/>
            <a:ext cx="4786920" cy="3168000"/>
          </a:xfrm>
          <a:prstGeom prst="rect">
            <a:avLst/>
          </a:prstGeom>
          <a:ln>
            <a:noFill/>
          </a:ln>
        </p:spPr>
      </p:pic>
      <p:sp>
        <p:nvSpPr>
          <p:cNvPr id="118" name="TextShape 2"/>
          <p:cNvSpPr txBox="1"/>
          <p:nvPr/>
        </p:nvSpPr>
        <p:spPr>
          <a:xfrm>
            <a:off x="432000" y="5116680"/>
            <a:ext cx="5112000" cy="859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Майже половина всіх іноземних туристів воліють відпочивати на знаменитій </a:t>
            </a:r>
            <a:r>
              <a:rPr lang="ru-RU" u="sng"/>
              <a:t>Французькій Рив'єрі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328000" y="79560"/>
            <a:ext cx="4608000" cy="49604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/>
              <a:t>Іспанія за кількістю іноземних туристів поступається лише Франції. Нині важко уявити, що в 1950 р. цю країну відвідали лише 3 млн осіб. З того часу кількість туристів зросла майже у 20 разів. У Європі Іспанія доволі чітко спеціалізується на масовому пляжному туризмі.На сьогодні узбережжя Середземного моря Іспанії за рекреаційною привабливістю випереджає всі інші країни Середземномор'я, включаючи Італію і Францію. Крім того, Іспанія має великі потенційні можливості для розвитку туризму, які в Інших державах майже повністю вичерпані.</a:t>
            </a:r>
            <a:endParaRPr/>
          </a:p>
          <a:p>
            <a:r>
              <a:rPr lang="ru-RU"/>
              <a:t>Зростання доходів населення привело до швидких темпів розвитку внутрішнього туризму. </a:t>
            </a:r>
            <a:endParaRPr/>
          </a:p>
        </p:txBody>
      </p:sp>
      <p:pic>
        <p:nvPicPr>
          <p:cNvPr descr="" id="12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0" y="72000"/>
            <a:ext cx="5112000" cy="3528000"/>
          </a:xfrm>
          <a:prstGeom prst="rect">
            <a:avLst/>
          </a:prstGeom>
          <a:ln>
            <a:noFill/>
          </a:ln>
        </p:spPr>
      </p:pic>
      <p:pic>
        <p:nvPicPr>
          <p:cNvPr descr="" id="12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80000" y="4968000"/>
            <a:ext cx="4536000" cy="2376000"/>
          </a:xfrm>
          <a:prstGeom prst="rect">
            <a:avLst/>
          </a:prstGeom>
          <a:ln>
            <a:noFill/>
          </a:ln>
        </p:spPr>
      </p:pic>
      <p:pic>
        <p:nvPicPr>
          <p:cNvPr descr="" id="12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32000" y="3744000"/>
            <a:ext cx="4104000" cy="2088000"/>
          </a:xfrm>
          <a:prstGeom prst="rect">
            <a:avLst/>
          </a:prstGeom>
          <a:ln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648000" y="5904000"/>
            <a:ext cx="3538800" cy="13719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ru-RU">
                <a:solidFill>
                  <a:srgbClr val="ffffff"/>
                </a:solidFill>
              </a:rPr>
              <a:t>Найбільшою популярністю користуються прибережні курорти, а серед регіонів — Валенсія, а також Андалусія й Каталонія.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125" name="TextShape 1"/>
          <p:cNvSpPr txBox="1"/>
          <p:nvPr/>
        </p:nvSpPr>
        <p:spPr>
          <a:xfrm>
            <a:off x="576000" y="532800"/>
            <a:ext cx="5904000" cy="4430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2200"/>
              <a:t>Рекреаційні ресурси Італії можна чітко поділити на дві групи: природні й культурно-історичні. До перших належить рекреаційний потенціал морського узбережжя, островів і Альп, до других — потужна культурна спадщина Стародавнього Риму і доби Відродження.</a:t>
            </a:r>
            <a:r>
              <a:rPr b="1" lang="ru-RU" sz="2200"/>
              <a:t> </a:t>
            </a:r>
            <a:r>
              <a:rPr b="1" lang="ru-RU" sz="2200"/>
              <a:t>
</a:t>
            </a:r>
            <a:r>
              <a:rPr lang="ru-RU" sz="1000"/>
              <a:t>
</a:t>
            </a:r>
            <a:r>
              <a:rPr lang="ru-RU" sz="1000"/>
              <a:t>
</a:t>
            </a:r>
            <a:r>
              <a:rPr lang="ru-RU" sz="1000"/>
              <a:t>
</a:t>
            </a:r>
            <a:r>
              <a:rPr lang="ru-RU" sz="1000"/>
              <a:t>
</a:t>
            </a:r>
            <a:r>
              <a:rPr lang="ru-RU" sz="1000"/>
              <a:t>
</a:t>
            </a:r>
            <a:r>
              <a:rPr lang="ru-RU" sz="1000"/>
              <a:t>  </a:t>
            </a:r>
            <a:r>
              <a:rPr lang="ru-RU" sz="1000"/>
              <a:t>
</a:t>
            </a:r>
            <a:r>
              <a:rPr lang="ru-RU" sz="1000"/>
              <a:t>
</a:t>
            </a:r>
            <a:r>
              <a:rPr b="1" lang="ru-RU" sz="2200">
                <a:solidFill>
                  <a:srgbClr val="ff3300"/>
                </a:solidFill>
              </a:rPr>
              <a:t>
</a:t>
            </a:r>
            <a:r>
              <a:rPr lang="ru-RU" sz="2200"/>
              <a:t>
</a:t>
            </a:r>
            <a:endParaRPr/>
          </a:p>
        </p:txBody>
      </p:sp>
      <p:pic>
        <p:nvPicPr>
          <p:cNvPr descr="" id="12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00" y="3803400"/>
            <a:ext cx="4426920" cy="2946240"/>
          </a:xfrm>
          <a:prstGeom prst="rect">
            <a:avLst/>
          </a:prstGeom>
          <a:ln>
            <a:noFill/>
          </a:ln>
        </p:spPr>
      </p:pic>
      <p:pic>
        <p:nvPicPr>
          <p:cNvPr descr="" id="12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624000" y="367560"/>
            <a:ext cx="3052800" cy="4384440"/>
          </a:xfrm>
          <a:prstGeom prst="rect">
            <a:avLst/>
          </a:prstGeom>
          <a:ln>
            <a:noFill/>
          </a:ln>
        </p:spPr>
      </p:pic>
      <p:sp>
        <p:nvSpPr>
          <p:cNvPr id="128" name="TextShape 2"/>
          <p:cNvSpPr txBox="1"/>
          <p:nvPr/>
        </p:nvSpPr>
        <p:spPr>
          <a:xfrm>
            <a:off x="4824000" y="5616000"/>
            <a:ext cx="5184000" cy="1133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b="1" lang="ru-RU" sz="2000">
                <a:solidFill>
                  <a:srgbClr val="eeeeee"/>
                </a:solidFill>
              </a:rPr>
              <a:t>В основному туристів приваблюють пляжі, гори, озера, вулкани, "Вічне місто" Рим, Венеція, Флоренція, Піза, Мілан, Турин і Неаполь</a:t>
            </a:r>
            <a:r>
              <a:rPr b="1" lang="ru-RU" sz="1000">
                <a:solidFill>
                  <a:srgbClr val="7e0021"/>
                </a:solidFill>
              </a:rPr>
              <a:t>.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