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7"/>
  </p:notesMasterIdLst>
  <p:sldIdLst>
    <p:sldId id="256" r:id="rId3"/>
    <p:sldId id="258" r:id="rId4"/>
    <p:sldId id="262" r:id="rId5"/>
    <p:sldId id="264" r:id="rId6"/>
    <p:sldId id="263" r:id="rId7"/>
    <p:sldId id="265" r:id="rId8"/>
    <p:sldId id="266" r:id="rId9"/>
    <p:sldId id="267" r:id="rId10"/>
    <p:sldId id="268" r:id="rId11"/>
    <p:sldId id="269" r:id="rId12"/>
    <p:sldId id="271" r:id="rId13"/>
    <p:sldId id="270" r:id="rId14"/>
    <p:sldId id="272" r:id="rId15"/>
    <p:sldId id="25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има" initials="Д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0"/>
    <p:restoredTop sz="94600"/>
  </p:normalViewPr>
  <p:slideViewPr>
    <p:cSldViewPr snapToGrid="0">
      <p:cViewPr>
        <p:scale>
          <a:sx n="90" d="100"/>
          <a:sy n="90" d="100"/>
        </p:scale>
        <p:origin x="-1656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view3D>
      <c:rotX val="30"/>
      <c:perspective val="30"/>
    </c:view3D>
    <c:plotArea>
      <c:layout/>
      <c:pie3D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3.7961747113188556E-3"/>
                  <c:y val="-5.2664890090551503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7082786200934848E-2"/>
                  <c:y val="-8.8872002027805708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1.5184698845275409E-2"/>
                  <c:y val="4.6081778829232582E-2"/>
                </c:manualLayout>
              </c:layout>
              <c:dLblPos val="outEnd"/>
              <c:showVal val="1"/>
            </c:dLbl>
            <c:dLblPos val="outEnd"/>
            <c:showVal val="1"/>
            <c:showLeaderLines val="1"/>
          </c:dLbls>
          <c:cat>
            <c:strRef>
              <c:f>Лист1!$A$1:$C$1</c:f>
              <c:strCache>
                <c:ptCount val="3"/>
                <c:pt idx="0">
                  <c:v>промышленность</c:v>
                </c:pt>
                <c:pt idx="1">
                  <c:v>сельское хозяйство</c:v>
                </c:pt>
                <c:pt idx="2">
                  <c:v>сфера услуг</c:v>
                </c:pt>
              </c:strCache>
            </c:strRef>
          </c:cat>
          <c:val>
            <c:numRef>
              <c:f>Лист1!$A$2:$C$2</c:f>
              <c:numCache>
                <c:formatCode>0%</c:formatCode>
                <c:ptCount val="3"/>
                <c:pt idx="0">
                  <c:v>0.27</c:v>
                </c:pt>
                <c:pt idx="1">
                  <c:v>2.0000000000000032E-2</c:v>
                </c:pt>
                <c:pt idx="2">
                  <c:v>0.71000000000000063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356613206315262"/>
          <c:y val="0.2732525266884861"/>
          <c:w val="0.32607942671725804"/>
          <c:h val="0.44177135205816009"/>
        </c:manualLayout>
      </c:layout>
      <c:txPr>
        <a:bodyPr/>
        <a:lstStyle/>
        <a:p>
          <a:pPr>
            <a:defRPr sz="2000" b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44207A-36C5-451E-9075-11634223F4C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A5F6CBF-2A3B-41F4-A688-14E305B726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A3480-AF29-4987-ACAF-EEF51A2EE7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DE02E-0093-409F-B442-8025F57E3B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D04663C-8A15-4831-95C5-B9E6D099A6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A67AB-8442-4C55-A7D2-2B47FA4160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CF4C1-94BA-427C-82E9-C7EB7D87A3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9AC17-0467-4050-9059-7531B78046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4886C-6D42-46EA-A7A4-18E094EA58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FBD45-562E-48DF-9DB9-1A69B3EAF2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5F33D-D2F5-4925-BE29-ADADE543C9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8565E-EFC2-4D09-B7AD-092DADBDF2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F0DD0-A18C-455A-A0A1-4AB0FA8E0C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690B7-9F1B-471D-8919-B1241B628B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8EC65-2E86-4356-B16D-7D708385AF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22F4B-DBCB-4929-80A6-7342C992DA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7BA94-EB9E-4EFF-83C9-2BE8522BE9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1385D-C1D2-4451-A846-5E2C2BCB85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F1398-8D8D-49F6-BA12-D1FECC277C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E6D14-6290-40A0-BB81-60E0BC9B0F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66CAC-C9A8-4E52-BC58-9A3DF49AD5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49097-D32B-446F-8B59-9249FC92E7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18398-AF33-43DE-9858-4D578356A7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A1B316-B2BE-47FC-84EA-1495685A7AE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7557FD-6B92-46E4-8B10-4ECF454592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35369" y="1696915"/>
            <a:ext cx="61722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ru-RU" sz="7200" b="1" i="0" u="none" strike="noStrike" kern="0" cap="none" spc="50" normalizeH="0" baseline="0" noProof="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Канада</a:t>
            </a:r>
            <a:endParaRPr kumimoji="0" lang="ru-RU" sz="7200" b="1" i="0" u="none" strike="noStrike" kern="0" cap="none" spc="50" normalizeH="0" baseline="0" noProof="0" dirty="0">
              <a:ln w="11430"/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74721" y="4132384"/>
            <a:ext cx="5269279" cy="1752600"/>
          </a:xfrm>
        </p:spPr>
        <p:txBody>
          <a:bodyPr/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Подготовил ученик 10-А класса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Павлоградской ОШ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I-III 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ст.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№4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Уруков Дмитрий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35269" y="571500"/>
            <a:ext cx="7323992" cy="90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ru-RU" sz="4800" b="1" kern="0" spc="5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Сельское хозяйство</a:t>
            </a:r>
            <a:endParaRPr kumimoji="0" lang="ru-RU" sz="4800" b="1" i="0" u="none" strike="noStrike" kern="0" cap="none" spc="50" normalizeH="0" baseline="0" noProof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5613" y="1230924"/>
            <a:ext cx="4617549" cy="489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Развито на юге – на черноземных почвах степей Великих равнин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Выращивают ячмень(1 место в мире), пшеницу, кукурузу, значительная часть экспортируется.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Восточная Канада –производитель молочных продуктов, ягод, овощей, фруктов, а также центр рыболовства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Западная Канада выращивает пшеницу</a:t>
            </a:r>
            <a:r>
              <a:rPr lang="uk-UA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,</a:t>
            </a: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рожь, масличный лён, овощи, фрукты;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В животноводстве доминирует выращивание крупного рогатого скота.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 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endParaRPr lang="ru-RU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6146" name="Picture 2" descr="http://babushka.ua/sites/default/files/files/articles/yach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6855" y="1461428"/>
            <a:ext cx="3736428" cy="2802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http://900igr.net/datai/zhivotnye/Domashnie-5.files/0009-010-Korov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23358" y="4396061"/>
            <a:ext cx="3568393" cy="2461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4931" y="0"/>
            <a:ext cx="7323992" cy="90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ru-RU" sz="4800" b="1" kern="0" spc="5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Сфера услуг</a:t>
            </a:r>
            <a:endParaRPr kumimoji="0" lang="ru-RU" sz="4800" b="1" i="0" u="none" strike="noStrike" kern="0" cap="none" spc="50" normalizeH="0" baseline="0" noProof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5614" y="1600200"/>
            <a:ext cx="38965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Торговля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Финансы и банковский сектор (Торонто, Монреаль)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Туризм (Торонто, Ванкувер)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Присутствуют все виды транспорта.</a:t>
            </a:r>
          </a:p>
        </p:txBody>
      </p:sp>
      <p:pic>
        <p:nvPicPr>
          <p:cNvPr id="2050" name="Picture 2" descr="http://www.trinity-travel.ru/education/groups/canada/learning-english/global-village-toronto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9439" y="947958"/>
            <a:ext cx="3932299" cy="2784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toptravellists.net/wallpapers/2012/04/Canada-City-wallpaper-800x9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7181" y="3710763"/>
            <a:ext cx="3579257" cy="2982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654" y="509953"/>
            <a:ext cx="8510953" cy="90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ru-RU" sz="4800" b="1" kern="0" spc="5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Внешнеэкономическая деятельность</a:t>
            </a:r>
            <a:endParaRPr kumimoji="0" lang="ru-RU" sz="4800" b="1" i="0" u="none" strike="noStrike" kern="0" cap="none" spc="50" normalizeH="0" baseline="0" noProof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5614" y="1398182"/>
            <a:ext cx="3562472" cy="422030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Экспорт: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сырье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продукция машиностроения (в т.ч. точного)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химикаты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удобрения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электроэнергия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Целлюлоза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алюминий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endParaRPr lang="ru-RU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endParaRPr lang="ru-RU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467427" y="1374329"/>
            <a:ext cx="3562472" cy="24413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uk-UA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Импорт</a:t>
            </a: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: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uk-UA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Автомобили</a:t>
            </a:r>
            <a:endParaRPr lang="uk-UA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uk-UA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С</a:t>
            </a:r>
            <a:r>
              <a:rPr lang="ru-RU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ырая</a:t>
            </a: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нефть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Химикаты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электроэнергия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endParaRPr lang="ru-RU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0965" y="3956333"/>
            <a:ext cx="3930161" cy="1304806"/>
          </a:xfrm>
          <a:prstGeom prst="snip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2000" dirty="0" smtClean="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+mn-cs"/>
              </a:rPr>
              <a:t>Главный торговый партнер – США, а также страны «Большой семерки»</a:t>
            </a:r>
          </a:p>
        </p:txBody>
      </p:sp>
      <p:pic>
        <p:nvPicPr>
          <p:cNvPr id="5122" name="Picture 2" descr="http://www.domaza.ru/uploadedimages/site_6/%D0%B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7695" y="5229017"/>
            <a:ext cx="2895969" cy="1628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lovecanada.od.ua/wp-content/uploads/2014/01/ukraine_canad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5109" y="712345"/>
            <a:ext cx="2608891" cy="2092280"/>
          </a:xfrm>
          <a:prstGeom prst="rect">
            <a:avLst/>
          </a:prstGeom>
          <a:noFill/>
        </p:spPr>
      </p:pic>
      <p:pic>
        <p:nvPicPr>
          <p:cNvPr id="1026" name="Picture 2" descr="http://image.tsn.ua/media/images2/original/Mar2012/3835858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581" y="4953000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4931" y="0"/>
            <a:ext cx="7323992" cy="90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50" normalizeH="0" baseline="0" noProof="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Связь</a:t>
            </a:r>
            <a:r>
              <a:rPr kumimoji="0" lang="ru-RU" sz="4800" b="1" i="0" u="none" strike="noStrike" kern="0" cap="none" spc="50" normalizeH="0" noProof="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с Украиной</a:t>
            </a:r>
            <a:endParaRPr kumimoji="0" lang="ru-RU" sz="4800" b="1" i="0" u="none" strike="noStrike" kern="0" cap="none" spc="50" normalizeH="0" baseline="0" noProof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Торговые отношения развиты достаточно, оборот составляет сотни миллионов долларов.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Существуют совместные программы в сфере образования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Сотрудничество с многочисленной украинской диаспорой в Канаде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Ведутся переговоры о создании зоны свободной торговли и упрощении визового режима.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endParaRPr lang="ru-RU" sz="2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9805" y="1315528"/>
            <a:ext cx="6326187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Википедия</a:t>
            </a: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ru.wikipedia.org</a:t>
            </a:r>
          </a:p>
          <a:p>
            <a:pPr>
              <a:buFont typeface="Wingdings" pitchFamily="2" charset="2"/>
              <a:buChar char="Ø"/>
            </a:pPr>
            <a:r>
              <a:rPr lang="uk-UA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Поисковая</a:t>
            </a:r>
            <a:r>
              <a:rPr lang="uk-UA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в</a:t>
            </a:r>
            <a:r>
              <a:rPr lang="ru-RU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ыдача</a:t>
            </a: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Google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Другие презентации по этой теме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52854" y="0"/>
            <a:ext cx="7323992" cy="90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ru-RU" sz="4800" b="1" kern="0" spc="5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Источники</a:t>
            </a:r>
            <a:endParaRPr kumimoji="0" lang="ru-RU" sz="4800" b="1" i="0" u="none" strike="noStrike" kern="0" cap="none" spc="50" normalizeH="0" baseline="0" noProof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098" name="Picture 2" descr="http://nrsecrets.ru/wp-content/uploads/2010/09/%D0%98%D1%81%D1%82%D0%BE%D1%87%D0%BD%D0%B8%D0%BA%D0%B8-%D0%94%D0%BE%D1%85%D0%BE%D0%B4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5465" y="2971691"/>
            <a:ext cx="5656695" cy="3535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novoti.ru/images/stories/news/money/money_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1643" y="4012691"/>
            <a:ext cx="4002357" cy="1828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4931" y="0"/>
            <a:ext cx="7323992" cy="90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ru-RU" sz="4800" b="1" kern="0" spc="5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Общие сведения</a:t>
            </a:r>
            <a:endParaRPr kumimoji="0" lang="ru-RU" sz="4800" b="1" i="0" u="none" strike="noStrike" kern="0" cap="none" spc="50" normalizeH="0" baseline="0" noProof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5614" y="1055077"/>
            <a:ext cx="5320932" cy="555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Канада – государство Северной Америки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Площадь – 9</a:t>
            </a:r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,</a:t>
            </a: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98 </a:t>
            </a:r>
            <a:r>
              <a:rPr lang="ru-RU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млн</a:t>
            </a: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км² (2 место в мире)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Население(20</a:t>
            </a:r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13</a:t>
            </a: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) – 3</a:t>
            </a:r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4</a:t>
            </a: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,5 </a:t>
            </a:r>
            <a:r>
              <a:rPr lang="ru-RU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млн</a:t>
            </a: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чел.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Столица - Оттава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Форма правления – конституционная монархия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Форма государственного устройства -  федерация с 10 провинциями и 3 территориями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Валюта: канадский доллар          (1 </a:t>
            </a:r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CAD</a:t>
            </a: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= 8,7 </a:t>
            </a:r>
            <a:r>
              <a:rPr lang="ru-RU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грн</a:t>
            </a: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)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ВВП на душу населения: $ 52200</a:t>
            </a:r>
          </a:p>
        </p:txBody>
      </p:sp>
      <p:pic>
        <p:nvPicPr>
          <p:cNvPr id="13314" name="Picture 2" descr="http://ils1993.com/images/cities/Ottawa/ottaw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7014" y="982782"/>
            <a:ext cx="3676986" cy="2761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ir-map.ru/437525_BIG_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660" y="283637"/>
            <a:ext cx="8839200" cy="6045382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4931" y="597877"/>
            <a:ext cx="7323992" cy="90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ru-RU" sz="4800" b="1" kern="0" spc="5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Географическое положение</a:t>
            </a:r>
            <a:endParaRPr kumimoji="0" lang="ru-RU" sz="4800" b="1" i="0" u="none" strike="noStrike" kern="0" cap="none" spc="50" normalizeH="0" baseline="0" noProof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5613" y="1600200"/>
            <a:ext cx="4740641" cy="470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Географическое положение благоприятное.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Омывается водами Северного Ледовитого, Атлантического и Тихого океана.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На юге и западе граничит с Соединёнными Штатами Америки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Крупнейшие города: Торонто, Монреаль, Ванкувер, Калгари, Оттава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endParaRPr lang="ru-RU" sz="2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endParaRPr lang="ru-RU" sz="2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11266" name="AutoShape 2" descr="data:image/jpeg;base64,/9j/4AAQSkZJRgABAQAAAQABAAD/2wCEAAkGBxQTEhUUExMWFRQXGBgXGBgYGBsZGBoYGBgYGhwXGhccHCggGxolHBgbITEhJSorLi4uGB8zODMsNygtLisBCgoKDg0OGxAQGzQkHyQsLCwsLDUsLCwsLCwsLCwsLCwsLCwsLCwsLCwsLCwsLCwsLCwsLCwsLCwsLCwsLCwsLP/AABEIALcBEwMBIgACEQEDEQH/xAAbAAACAgMBAAAAAAAAAAAAAAADBAIFAAEGB//EAD8QAAECBAQEAwYFAwIFBQAAAAECEQADITEEEkFRBSJhcYGRoQYTMrHB8EJSYtHhFHLxFdIjU4KSwhY0c7Li/8QAGgEAAgMBAQAAAAAAAAAAAAAAAQIAAwQFBv/EAC0RAAICAQQBAwMCBwEAAAAAAAABAhEDBBIhMVEFE0EUIqFhsTJCcYGR0fBS/9oADAMBAAIRAxEAPwCnlEKAILg2goRFD7PYtSSZay6Sp0E/rDhIOpd6U1jpgiPQ48u+NnGnDa6AhETyQYIiQRFlgoDljeSDCXEgiJYaAZIkEQfJGwiBZKK/FrUGAF35tB3islKQJgWrT8TbXVWtX+UH4/jWORrVJIrWxD0apr8mgIw6FJlrB+IkEOHoCS+n4fM+WGeTdkaj8GmEajz8ljwzEBYUHcpLWYtYHrYw7kik4Mlp5yGihV2BobAC7V6+kdHki/T5HOFsryRqQt7uNGXDOSMyRdZXQoZcRKIbKIiUQbJQoURrJDRREckGwULFERKIayRr3cSwUKFERKIc93ETLg2ChTJESiGyiIlESyUKlERKIZyRooiWChXJESiGimIFESwUKFMDUmGzLiCkQbFaFCiBqRDZREFIg2K0KFMDKYbKIgURBaFMsbg+SMiAoSwQUkigSqWCQVMTlFC3KRmZRa9gSGeOs4RjhOdgzFmLPQ0Jazhj5xRT5yEqISgqShQJJyklnCiHoXQ7XfKPC1XjBJSQhIBormLUtlNLkAjoW6RzMM1FdnUyLdyXYlRISoAeKSwiWr/mFAAcOM4dy5sKv2ixmgJSVGwDxp3oq2i4lRsSonw6b7xGbVyDpUdIZlgF2qxb784m4lColxCcoIDqoN2J+WnWHly9dq+GsZMlCxDu94jl4DR597RzHUo2FSCTmBpYfflE+HzAUU+ILQClmNSA4AuCCR2B8LD2jkplrV7uiiASBXvTQNFAcVlS4SQvKL0/DT4u31jl7tk3Zsit0VQbia2LggFKnSQ71ItzdNDoI6/guN99LCiCFBgdiW0MVPGcKjLLmOAFZSqlWJGZWUl3/a9oURiGnqErMkAtYFLlh60v02izHN4pP5ElFTR1s9SUAqUQANTGSyFAKBcGoMKccCiiWyc6aFZyvQFLncFnLNWCcKStMke8TlOcAczggkVetKmkblk5oz7eBgojRRDGIUlCSpRYC57lvmYyUyhmSQRuKw+5C0KmXEfdw97qNe6g7gUJe7iJRDqUX6H51+sAmJ5S/wCZvX5QHMO0AZcRMuHjKiJlQ24WhEy4GtNCekPql9IAtPIOuUeZA+sBzpBURb3cRMuH/dxAy4bcLQiZUDMuHUouNvv6xH3cRSA4iJRA1S4sFSoEqVDWLtETLiBlw8ZUQMuJYKETLiBlw8ZcDVLg2ChLJG4Z93GRLBRx6uILUAkqBLFLkGxDNs4BIrvAjxIlKQ5dJepuSXItSoHrd6bCSQ9AzkdYVzB3yu+/jU/e0eXWWTO1tRZTse6EEAhSElNS4IJp6Fo67Ce3Ur3YHulmmXQUAp+Il/Ex59KnJJqAAAwA+RjWCWxapqe1oujnnG6FljTO6w3tmEEJTLLBbkOKpKWYFqVr6QfAe2IQpZXJfOQoBKmYhIB01Z/GOECeYkPt6weYugrV/SCtTl8g9qJ3q/bxFhIPir/8xh9uEcryTQ/nB/CRbL1fwjggfM0raNomPbt84X6vKD2onX4j2o96JiFy2BSMpAFyC9fLyiqwuKkqISvOnLnzZQ4PM6Az01PlCCVihfm0S/aBTqLc1F+4pSF9+Uv4ixY0lwXsjEoMoocjOnKeUOSL8z0qkFgNela2fPzkzDMyvl5EgupgKUF31O8ZhTo7sT2uLebxCVKKiWHKHDdwq28T3G+BlE6DB8cQMOJfvZgAfMCHW+yVvQCvgAxFRFrwb2iw5w0pK1qKgA/KquVV3ItQU8KxxagCCUqteg0pvWD+z8hKkKUTyo/CxF3rm0rFsdU0VPCmzqPazjkiZhymWslRUmmUij7kfLfvAvYrjCESiicSkAuCUqLku9Am1qkxUqw0ucGSW1d30cX6A0hGROScqQ7lTb0/N97QVqvv3E9n7aPTJXFMOqgnIfqcvoWhhM1BstJ/6hHnOHwil5sikkBWU1Y0arbNAsXLUg1QWdgQH0i5ayxHp2eiJVzqArRJp1zD6Qkv4eiphHiJhH09I43DqBqXBAZtXcfzDCF5UAnVR1uxcHpRvKJ9VfwFYTvzJiC5ccBMxU13SohzTnU1almOjwbA4rEE1mqYFvjJPiCa20i36pCewzscUGQT0J9ITxKWCEsbj0L/APjHPy+KT6hUxxbLS1b0g2I4pNRlNFEGxGjKH/lftAeoTYVhdHSSpVLNGzKiiT7SzQwMtB7OPqYYR7UJsqUoHooEeoEWrUw8lTwyHRK5iOiT/wDb9ojLl37n5wtL49KKnZbENYG1asbc0Sw/GpAfMvKXJqDZy1hsYZZo+SPG/AdUqIGVA/8AXJJJAKjaoSbl922iu4r7SISnkcKdnUlw1izGpF2gvUQSuxfak/gsTKgapUJyPaCUEDMoqVqQhgfB4yd7RyEs4XUsOUfvB+phXYvtS8DCpUDVKgauNS/yTPJP+6F18eQC2VXps8T6nGvknsy8DBlRkKHjif8Alq9I1E+px+QexPwcRhcWwKVOCLA1FTQfKGMT8JNCaF/Hp9+UVWGnJCtT1t9YelKDdXID3bTTtpHA28nVFROVZTtvdtNYfkYNAWkKcau+p3fxpEMkskFhT4gTQs/rrEMbMBUC1O/7QX+hEjc6Xl5W1JJvu3ygmGnJWliAVBqhwWzVcWNNoKQVCjsAH+IjlB1Y0Dm8MYPBoygKUlCwrm0UR2vDJAoTmOVmXlqCzePSNyJTClGoRqDasP43HZiVcxyg5OQkOogMVNyi5p6wnKmuSlSShXUUrqOgb9oEoccEoHKKczKd3Zxtt5vB58p166Etal7d7wkVlIW96gEdGN4ewoUqWhX5guWfJwO/K/8AiIkwoYnJy2B5kpIbye9mHrAMPjSMyQHcC+w17vDQxCkrlsPjQsaVChmfWlCW06QvMwQE8AuykjpzMksWsblqRKCLlRHK7gn96xPDTSgqy0dz3zbj7tDMvDcxzlwCQLAvX9W1YyRwwzUqyrSkg6v3DMPCEdAaDJn+5JnSyEpIHLZmJLClgXs3jFhi8JKlrVNljIyUuhNUpOw6P5O0Ij2eWpJCpic1U/iIt0G0PTuBLKX94xKQn4SE0AqBqWfyhb+CKytlzgiUSTzTFFQNyKlII2LPrrFrK4mUJTUuA13/AAAaXqxeK3E8NJSEvygkk236bAxufQbs59PvzhW30RNl0rFKPuZl0mri/wAI02rGpqwSlYNCTU+Oh6N5xUYWfMmhATUijWYUFNmBi5wUosgEOHX2Z1fQg9j0i6D4GuxsSkl84DHUgUBOhuIyXKlM8sJu7gl7EVD/AG0J8WkqyslJKdALZnJt1Z4R4RJnAHMjR7g9NNa6/WJVSQLHpSU5CsE3Ga1yQ/o9I0jABTsujAuOpLjehq3SEZeGW5P4VgZRWhAJOmwDd+kH90tMokkVSdwbEgt2pDbiUNSuDqUsq94CxKWYuDf5RqdgwcxKknKDmAcK1YeY+3irxfFFBYAU3NnP9zM7CMTiFZVAihqpxU17PT6xXvYHXgZwis6kgP8ACqg2BFv+qkLKOYlrAn94InHBN6HISBZho9buHitMzLyglz4aO7bw0ptR4FoJOmZXLkD6mK/iSlqLAEnQA3G/SHJk3mSkVoLbNX0gvuEqWklIYEWGxqHppr6QmOdLkNGsEQlABUqwob9mpCuHn+8mCzBX0o1IsuKpl/DLTlAcFRJP3/MIScKEm9fR3+QgvKmChmcsB2d+pt2a8KLnkNoe/U+v7wWYnv08PlCS5ZcHxrcu16XeF3uTslB14xT/AMRqK+ZiADYxkT7iFOD96Q7gsSBQsdtwR1bwhtXsziTUSwx2WgU8TrDUr2TnG5Qnd1u21hGjgemVf9KvYgXBbxu/rDX9JMUmoJL/AKQ3kXNdesW+D9npo+NUsCliS/hlAjouH4AJpyHrang0I3QyicNLStKkhQp/bmcGrCj22jqJGFCxzS1X/IoMARbl0pTaLmooMtbsPKrPYQxIWXb79TE3J8B2lOngiDeUAQTViDejsfoYs5XsshaMqZbaunMPEkgAvWLP+ns/egiUkMeXNt+IOPvSC/6kor//AE8JSWAZGubm7XU3l9YCOFIBAUGsQyUjo9BtrHUYfGAJCQAomlXVVqDfV40iYxye5RmAzFgzh2cAQv8AchzU/hUtRScpLMBWzWA2jeN4KqaksGAObU9C3n5Ex1OHYkpXJQ+bK9hfd3/zFujhSFEHKSWtmIHZwHeIo38ks8w/9LM+VagFB6AkUaoeCT+ATMoEogNdks5s5NSB4x6NhuHormlql1f/AIiqK7BK6FhbrrGxwySC6WKnoxU2lS7gm+h8IVuu2RRb6RwfC8JPlKHKAlw7KYP1BjtMEgqDkc1nBSaE+G0ODhSXH/EYflCAA2xd/RodRJloHKQG2Rpdn7wFKC7l+Q7Z/CEJuCN1ICh+oV8AQfsQqeHSyXVIQAdcu17eEX0zEoY5TXchoSnqQsDOS/QFn/tJLRHPE/5vyPtyf+fwAkcOkABkSWF8ySD/ANzv1iZ4Fh10Vh5av7ZqhfpmHziC5RIIRPSj+5D/ACI+UZhsIsJOaYiYQHSEUUSLfEyfWIpRfT/YDUl2v3LJWEw4AzSGG5SF9Kkg17wfD4PC2CZdd0oHoEiB4MqUkE8pIqC2YHwLQHHoCWGRSnIcgJp1d3ixuSQq2vstZnBMMoVkoPYfJrRV4/2TkrDIQhKnDFRmK2cNnDO0JzSZVUzSn9JqLfD0iy4fxhSmCkKB7U9awqzRb2vsaWCSW5O0UqvY9EupTI3KnmJNCSHckUhDF+zyBVOVRrZKl3/h9NY7o4gKoRfQ1HjFXjuHFRZEqXkNSRRT9qDxeLHBFKZ5rxD2aTMJMsICgBYkFn2PjCGJ9j1pIWip7pdzs7eseiz+D0qFAvvcva8K4jhhAB96tJYAVfsHraEcOA2n2eVr4BNQsg5itqgJ6O/b6xEy8lC9NGq/Ufdo9MHCFO4WX0OwB+/SJTOBKmfGQu+xLHu/SFeFvsnB5fLw6i5LsTQv8gO3pBpkhi3bp1/aPRpvskFDKZaX10Lt+mBTPYhT8qmoNVDyILiA8BFR5nPlldN+na307wtNkLqAhVCACEk/Lzj1vD+yCku6iQeoL936UgyPZIAvQDYJSPHmcP4Qyw0B0ePpkpTRn7msZHrqvYSSakq++xjUT2f1BSOM4TiZc2UlTjMOVQO4Zy72/fSG80p6C+t2jzrDzFyyRLJS7OKWc/v846bhy81CouagPrAnKixSL8TEp+JKcrs5FvqIYEgAZsxyirm3Rq/ONcBwMxaiVg5QwbI4V1BNGi9OGkywt1FQVeWSlSfUcogJPtjX4KeWpJYpqC7AId9KsCfsweWqYEcslbgOeRQHhmFfDeGMJJkheZMoA7gmm9SKeAaH5k4i6n6NT5EvCSzpcfsMscu2IIRM5ShLJWHLs6T1rX+YMnh+8x9bOHGwFIjOxwFdetT84Um8RV1bpeK1klLpEexdss04cAlWVALgglgxAZ6eN3vDBxwH40k9AVfWkc0viD38H18NITVjt1EDSEyPNt4df0B7uNPhHYq4kixKz0CR12cxo8ZlijLPRlE+TRxJ4ztMtf73hafxtSlAIdR1rSKlp5zX3tv+5W9Xt6S/wegyuKhiRLbxSDbYmIYvjZQHCNKAMT6PHFy+JLZgntVr/pDnzjF8TW4JKQNszE9NDFuLSRiuiqetk/kvD7dB2MtYIuGHqHgyfbUn4ZSm3LKPkGjm08WllYzy0htEh3uz1rDp4thMtUJSdBlr6CL5Qh8RKfqp+To0+1csAZgp/wD4y/kBFrheJpWkEC4etD4jSOLHEJBolBL90jx3hj+s6gdRpSwrFEox+EPHVy+WdqnEjaCBSDtHHScetuVbj9SWPizfKH8PxJYbOBXUGnR3rGeWOHg0w1j8nTCWmJFFLfP94pZeOUTb1FospM+kI14dGiOpvsWWgJU+UeT+L3EWWExMo3FdW09XiJSFQpiMENIXHq8un4aTRocMef5pnQ4eXlAAJUN1Fz8o3Nlk2YHsPKOVRiZss0JPQ1EXPD+MBVFDKr0MdHT+oYs3HTM2bR5MavtGcRwy1ggBD0/EoOO4FC4G8LyZc0IZaBmtyqdJ61A+UWUpSioDkKa1BL+VfN43NYsCD2ca6Ea07xuoyFDjFykrImEA0+KgBbfT1hiWEs4toXv0e7dYexsolL5M4Gh+KuxHf0vCk/BqSk+7A/tPK2tCAWr01vACC/rFJOUN3VoXtetmh3D4wEMogH9+n7wLCyVEVzBQ3Oh61B+YiAGUkGpLtQgDVnArU69YIBwMag+saVKJJ2718xC8rEJSwOYGljyg3vR/lAZ2KDgg1NcuZi4YU0a7sfODZBtx+Y7Vb6xkBw6ypIKgHIc/AfUFj4RkGwUeP8E9ms4TMYIRbIsKzsNVWqelB1i//wBKwsok+4SSLkuQOrG1WsD0rG/6xOzJBskalyAw1LGhb0ictKlioypIDpe7F3UbqL6WDBhrGDUaiOJW+/8AvwaceJyGv6xR+HZnqEgdE0J8W6iNy8OKZiS2/wB0hmXh6UETmyqM/lHHy6nNKfL4/BrjCMVwKzQE3BD2ZvIQnNxBSoMCEtVzU7MIsp2HBFvX5worDE6RfDNFGfIpMQmpzF1FTA2DBz3vC03GsWQlR8zFscOQxUkPoYDNlkKBKQ3Ykxohmi+zJOLRQ4nEKUGygd7xV41MxZACSf7XNu0XvESEKDjNmNQpvSlILJkmpoKEM4Ma3kW20jLJ0cueHkJckDvQxvDykgFSiCLXIH0eLHGpWpQSAk9BUDvSlPnC8zCKUKsAKMzira7QvvWuWUzZCViUgEsku1S6UgdhcdOkEE6oAYKIqQkggNYDSna8ITsIMwTmHeug2eGCgJzF3JfmIt2aNG37bRjlk5oIuWn8MtSiLlSmHmPpEP8AUkJoqVXoxHnFbi1JoMxvU2HlppC0pWgLxNl9jKzpjxkZfhIAS7ZgBRmZtYd4fj5ZTmI5msS8cTNmmohzAzlAbDs8VTwraO20rOxkcbAPOhRGjVA8ItMPj/eVTLJB6MW7mOW4PM1NdhYU1Zo6bDzXrodunj9tGKbSdDxyFpKnlLDKznU28dYtcMvq8VGFl5+UgFrjfrXzi5weFCBZvoNhGKc6Z0MCbH5Bg5P3eAy6aHvElzCIGXJHZydLFF2RmAGKzForTeHpq4VnTo47y1Lg6eOyGHxSjQllEioLA+D0PXzi0wuMPwk+BDfsY52YovYB+nzhvBFRSAbpfrTaoNPrHofTfUJTftzMer0iS3xOtlNTQ2Y09Ht3jCnShOv+HiqwmPFlMQRStthFpImk6v0avbaO6coCtRDOzl2Z2sTtbqYVx0gl2KQf1Bwe/jr2i1UXoEserB+zQJcsWb1pEIVEkzM5VMQh7BQL0pSwgCJSFTFAJSk0zEEZnI+Gj7Wh/FYZwxcG+ZNwXr+EuLXiRQkGwzbkB2Gm5/zEoli6sAgl6eID9/G8ZDAkJ1Dndv4jIILZ5ZPmpUvlUpSA2VxlbUgJd7khzU6xfcORy2b5/d4qRNYqM5OdaqBYUcyGowTmZuhhmXiVJUQlC1J0OWpG5yuAfGOFqNPPc59nRxzVbS/lAff20TXKBvFbgcXmD6bPDoXHNnOuGi5RMVK7RpdA7P284n7zrEkzOkUyycjbLNM92a4BH3WATME9aDwsdoKlZs4TW9jXYffV4YkpBJ2608W+7RN8l8ivGmVE7hZIZTEHdLxS4vgc1L+7Zvyl7dL7x3KQNDESmn0+kWR1c8fyZ56SMzzYYWamnuVOXcsS5fpp3O8L4yXOSkkylAEV5TRhbp/MenGWDp6xFWCQQXTFi9R5tozS9N/U8cw61HQE17t8v8QXHoHxVZhSPVZXAJAJJkIc3sfXf9oKr2ew7MZKGN6OY2L1eN8JmV+lTu7R4YtBUafxGghSehj3WR7O4UBhh5Tf2JPqRGI9mcIR/wC3ltd8gN/8xevWIP8AlY79NnXZ4ShBevrDuHk0t4fWPXF+wmDK8xRfTOoDyB+UNyfZbCoZpKKbur5kxMnqmJrhP8FL9Myy4tHBezuAXMT/AMNBIBqRRtub6PHX4LgK6ZmFNC57HxjpJOFSBRgOjCMWWBY+GvhHMy6qT5VGrB6XGP8AFyAw3DkoFYMkJt9+UaAAuYkgj/MY/fk34OnHBGKpImsltukKzFw0vEhjQQopINop1M76lZdjjXwAmTDvC0zEq1Y9IcCGd4DOyG8ZomqIl74292PnEBisqwVZgOlPnBJq0DWndvnSE8ZMSAnmPMWqKeYoI3aa1K0ugySqi4RNeqS212vobRbcOAAc0s5ep+7Rx0uYtCiEnlNwS6bPe1hcR0EiYwGoparHqNfJ49XpNUsq6po4mp0/t83wdECpiRbxfyrSJg+D+cc+cQpJJTQvUp5dLGjHy0h+RiCoAuToah37X/wI3JmShtQYFnVRxzX7aRBadh1NPt4B/UkEh373EaTiQWsC/wDnW+kEBD3x/Ir/ALD/ALYyNqxKdx41jINgOYm8LSEg5e5NS2xe3npFEy0KJCQQC7AO4Bv5bVjppExgAQVNa2lKeepgM/D5qKKmLUZm/wC2xpekVSinyiyMq7JYdIxK1zpWUskZkHlU4Fcqe1L3esSVxFKKe7IU1lBvN6wFPBigPJUULAckFQfoBYQ4jHonyTJnzQJ2YsvJmA5gwo1SPDU6Pjz6ZztxdS/cvhkrjtCCsbmJIbwoIkJ1DCuNwypC/drY6hQHKobpJv8ATyjXvB0+Tdo8tmhKMnGXZ1IVJJroN70vo0Hk4iESaBzr6bxPON9NvpFNFm0s0T4jPnkfwYqzPq4ja8VXTeBtbBsLhOJoKH5QzLmjx3+7RQy8Wd2+7QwnF9YTbJB2Fn/UVoD9/SCBTmK+VjBDEnEA6xU9wfbHa9ozL1v92gQnCrQVMzpDXfYjiFSHaJtAkzInmi2NC0zJqmHL5QuVP0MHUxGm8B9z1rCTTfQ0QC5ZgSpik7mCzlkdQb1hYYsCh0hFHksROXjRrfaIzJqvw0HbX7+cKYgJNflCWInqSQHJBHWt/wBodQt8D7UPzcWpNWHa8a/qQQ7N0eFsDxkB5boIJutL5W0GrM9WgcqeZhbKB2cjfWNT0rUU18/gVT5G1oQdgev8wqOHiaWCQlRqVcw+RZmfSExKmpfNLUEA1VUpAcVqHbrF1w5Mv4kqSpJcJqEgBxQUcdo3aXTuxMuRJWP4HhICGLZhUVBNNAQNunneH8JhnBAU4BpU0pta8AwqFNQV6aUp6wzIQoCoPfptUlo9FgwxguEcbNlc+2RnyGcuHA0/d/ukQlTSCA1R50t+zwecdLO9tWrp2gUqWQQ507+neNFFAT3yVfEnKX+zTeBzU5XAYvW/re8GmgE1s36hf8pZvCK6biPdfGklNecJYDoRv6esHoAVOGDfCn0/3RkVh9sZAo5pS38RkDfHyQHgcWlQopR3hpMsup3LsebowpsDeFOHSQkJyJFQ5NK0/T3gi1FKDmNeZheniKfd4KXBAkzEhYCQl6t0F2oD0MVPEMOCSSCDQMDcUukhzoL+cOSQQTXKnrZ99CT0eJTi7sSkFnLNQVzU6ttCSjYylQjw/jM2WsZ0CbKbKpKiSUpZsqdiGHTRxoPioSnLMlZlIU7pN5Z5WSTXMXJFPy3rFtOmIylKUgpAYukXqBU28NRFQlKpZKgvJy1SHZtj+3jGTU6eOSO2X+flGjFkcXaF5c4Edd/5jFLcfsaeUHWZKkMT7uaLl+Q9w1DUW3ELrwSmJC0EgOwJte6gA8cPJ6fkjL7eUdGOoi1zwETMDQKdMiEmQpTVSkblSf3gMvDqIKipCWNOZya6AOH7kRVHR5O6HeePkNKmaQdzeNYfCIHxLJUfwpDs3Ut8otMMlKS6W2Yhz1ck/JvrF8fT5y74K3qIroXl4OaQDlIBsTR/OLRHDZTALxKUzCHbKco6Zn+kIzMAtaiS7/Ffq1tO3UwyOCkhzSrs52v0Ov7Rux+mYkuVf9/9GeWrm+nROdgJktOZLTEXzy1OkacwuPEaXgUrHkGu230jczCTJZGUqfm7U696NAss10FSc1k5lBJLbXYsGDn5NGXN6VGTuDr/ALyW49Y1/FyMf1pdq6eEHkY4vpAJygQ0xISoGq0gJKg9qcppr61gM2WQ5QCQA47DyexttpaMeX0zLj5jyv0/0Xw1OOfD4LgYhN/mfOnlGpeLBdwxOrxz8lUxZ5UqfcA+sHCJmqfIg+NDbrGdafM+VH8Dt4/JdgJIuPnFdisOCXt9msAl4iWggKUokVOViC4cJzDUG99YLNxKVMBmlqLVVzJYjVg6dN/CNL9Nz1dL+l8lS1GNOrFVIyk66fvCqp6S7gHbT7aHlScysomIJ0DqBLeH3WKXFYYpUUrA1rSztpS4OptFa0uWHM40XLLCXCYrPxRHKZaVJ2Nu4L08O0AlTFD4Hl2KspNfWG5vClolqWpC1EAUFGf8zpc/9MTwuFQqUFHMhegAzatzC4fQdXjdDDPhJCPLBcsdxXtFLl+7GHStXKy0rSrKLPV2KvAjtrYYDi0qYyfdKQHenwu73FuzxX4HgyioCYQoPZJIKmvdI/fteLmRhEyaJJGz6KJ3eto6Wmhlu5KkYdRLFVRdsusNPSqjUcVsDfz/AMRi3FRfaj9LH78IDIxBKf0jXX5b6RKdPABNQoggeW2tfV46RzwX9QRRThnszhz2ZoIhTs4qPt7fOIkhwxBp8IFXZ6E3anpDEtx+UUsQNGHhceUFADe8IFvqPONTiFpKFgEKDFJFxt/MQxFCL81BrW7eUBS5b4W87D730ggKad7C4dSirPNS+gUlh6RuLsz2oCfC0ZC+3HwHcygwPEkKSA5DCjXtUPraHJE5CtmsAfrVn7x5uMZQBND1p5w3wh1KdU4ACjOXJUWBZrPr0imOVvgh3OJ92pSkA5jsCdtWsLQuZDVQWsG15Ra9GNfsRKRMQnmc2TQMc1KVGgNNK+s5OOUVhICQliWHwhutHPl463JkFwhQH6qkPoOtfKALmHK5oKEuAw1qbZvDWLUIBIKmIVspxexN3eI4rABTqLggpoWYOaPpqd6GA42MpUUsvD5lAgDmYNlrVt7io9e0TxHCXBexPhar1v0ar9IdVJLEMBS+oDAUA1I679X2VHNzPlYAPv8AlTtSviNDCbEPuKtHCxQZiOxYat1e3S8GGASSDRr+PfT/AB0i3lySHUpiS5PZzR+9WhdIBO2r96AU7eUDYib2KowMsC2UBwqgqD3L7vfS0WnD0Si7bOHvqNdc2wiEtJPwEMaOzFTNYeF+kMK4SVEHMEkJIZIDklqvDbRdwdU1CWcgVctVgxattReJT8flJ5UgFmVQi9mJA19dIAjAoCspJJoRSrv8nPi8SxACVhOXNQ6fCC3MXoxt39DyC0Sk4wEl8grqS5cdbnwNo1iecZsisoZ6UbpqRVi37wLEI50JTLD76Ekua38eveLBaHyqzO7E5nSHL66ahgxrrWJRLKybMBHIpgWarEP9XbSFFYVBd3zWqXbRr9fVmi4nYELKiFEJu1OY3+ICtDp/MIKSAyRQ7KFQDTUF++48YDiFSKxPDwaZyHu7tVzU0Bbzh3DcFSj8RN3e2u+jw4cI5DIDskswFBS4SbWvrpDcgBlJUMqhcCwa/hCqAXJisjhyUaEjQu1RUFj1bziZSl2AGYsCGZjq8HSt3AAzBqOziwpYm+ukSLA0lk01uCHNWOx06QyggOTFJfDEflSDu29CQrT78V52BZ8qlAOLKIZtiWu9x2hw4rMUhQaoBcHqfh+vUxNQUokEGrKqXIZ6hxQNE2Im5lRM4AlfM5WW1L1d3c/Lr1hnCcKyM5ZIemlvieu/qO8MCaEpYhtywpsbO5+ZiClKKnq7dlCux08wYm1E3MakzAAwOnc1Db3YH6WgBmc2UouSHCqF2qA9B/MZkKBQ060Y9g9N4nh5yrpFDoASlhUDYM3esMANKlFKdCDQUem+h9DGJkgEEA0f8NtdA+9oyW5ykjLe1q3+V4iQs2O+VgKGzka+P1hhSa5n5EBjVTUOjEHRVhVoJIJSbgJUGBa16Ea116RtC05KOoi5ABYhqkaXiU3EISnNW4B1uQxIr8usEgoiatyCQxLgsEuH0DmvjsYcVh1BikgixD1r6HxjcqUDUNlrQGh8KgRIhBJoUnUtlfx1iAMHUV8f2jIUnLIUaIvq7+NY1BIeQYaVmYGgUwDdS2z/AOIsf9MmJB5uUHlVfVirK96NeMjIyRX22Mi7TgzRiyAwIepFX6a6+ut7gcMlIcgMXZLU1vd6vGRkWVXKJ2EkTUKW2VIDODV2F7eXnvDSMYhSlJCi4ckNRhQkluotGRkGEm+yM3MSotkbLue9A3nAV4ZZZvzPmJsNru1GjIyLKADyEpTmPxGnXTwNYlgcCksQxa9Km+vp0aNRkKkEfSEoZk0Om4OvgT5QTByklWdKahR5jfUUq/34xkZB+QDIxJUWQK6E6nbpEZQLO+VZUCpqhtvAbesajIlEDSAFTCHokA5WDOSeZ/A0iE6Q7KC+RWW7mp0AsBaMjID6IgePmLkpTUKqpyXctmU1rsDV9IjOlBSTMIc1A0er2eNxkT+Zk+BbDSyVk8wYPcHlJNA/j6QbE4AqWbIU1DelNhvSMjIKJYnNwi8yUujMKkVHKFD8Q6/MaRuUpeYWAO1yxdq9zGRkQIxMCWCmcqOVVAFAvu7UO0FlIU2bOQkMwIflp8QepvXrajnIyIgC2ORlBISGJoCSQ1S4H4SawaZOCw60ssuCRoWqHvp93jIyIEUmS16MA5IY131ECCMqVO9611Pen+YyMiEGJagQkkMOViL+G1S1tYLNkAZiolnzMTYOKhjuW0jIyCBh5GJzggWCsr6K6Wf0ESnyCUgMlttCTS/do1GQUAlh0hI5QBuBu37RmJW5AOUoI220bUUjUZBIRSP1KFTQKYX0DUjIyMi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data:image/jpeg;base64,/9j/4AAQSkZJRgABAQAAAQABAAD/2wCEAAkGBxQTEhUUExMWFRQXGBgXGBgYGBsZGBoYGBgYGhwXGhccHCggGxolHBgbITEhJSorLi4uGB8zODMsNygtLisBCgoKDg0OGxAQGzQkHyQsLCwsLDUsLCwsLCwsLCwsLCwsLCwsLCwsLCwsLCwsLCwsLCwsLCwsLCwsLCwsLCwsLP/AABEIALcBEwMBIgACEQEDEQH/xAAbAAACAgMBAAAAAAAAAAAAAAADBAIFAAEGB//EAD8QAAECBAQEAwYFAwIFBQAAAAECEQADITEEEkFRBSJhcYGRoQYTMrHB8EJSYtHhFHLxFdIjU4KSwhY0c7Li/8QAGgEAAgMBAQAAAAAAAAAAAAAAAQIAAwQFBv/EAC0RAAICAQQBAwMCBwEAAAAAAAABAhEDBBIhMVEFE0EUIqFhsTJCcYGR0fBS/9oADAMBAAIRAxEAPwCnlEKAILg2goRFD7PYtSSZay6Sp0E/rDhIOpd6U1jpgiPQ48u+NnGnDa6AhETyQYIiQRFlgoDljeSDCXEgiJYaAZIkEQfJGwiBZKK/FrUGAF35tB3islKQJgWrT8TbXVWtX+UH4/jWORrVJIrWxD0apr8mgIw6FJlrB+IkEOHoCS+n4fM+WGeTdkaj8GmEajz8ljwzEBYUHcpLWYtYHrYw7kik4Mlp5yGihV2BobAC7V6+kdHki/T5HOFsryRqQt7uNGXDOSMyRdZXQoZcRKIbKIiUQbJQoURrJDRREckGwULFERKIayRr3cSwUKFERKIc93ETLg2ChTJESiGyiIlESyUKlERKIZyRooiWChXJESiGimIFESwUKFMDUmGzLiCkQbFaFCiBqRDZREFIg2K0KFMDKYbKIgURBaFMsbg+SMiAoSwQUkigSqWCQVMTlFC3KRmZRa9gSGeOs4RjhOdgzFmLPQ0Jazhj5xRT5yEqISgqShQJJyklnCiHoXQ7XfKPC1XjBJSQhIBormLUtlNLkAjoW6RzMM1FdnUyLdyXYlRISoAeKSwiWr/mFAAcOM4dy5sKv2ixmgJSVGwDxp3oq2i4lRsSonw6b7xGbVyDpUdIZlgF2qxb784m4lColxCcoIDqoN2J+WnWHly9dq+GsZMlCxDu94jl4DR597RzHUo2FSCTmBpYfflE+HzAUU+ILQClmNSA4AuCCR2B8LD2jkplrV7uiiASBXvTQNFAcVlS4SQvKL0/DT4u31jl7tk3Zsit0VQbia2LggFKnSQ71ItzdNDoI6/guN99LCiCFBgdiW0MVPGcKjLLmOAFZSqlWJGZWUl3/a9oURiGnqErMkAtYFLlh60v02izHN4pP5ElFTR1s9SUAqUQANTGSyFAKBcGoMKccCiiWyc6aFZyvQFLncFnLNWCcKStMke8TlOcAczggkVetKmkblk5oz7eBgojRRDGIUlCSpRYC57lvmYyUyhmSQRuKw+5C0KmXEfdw97qNe6g7gUJe7iJRDqUX6H51+sAmJ5S/wCZvX5QHMO0AZcRMuHjKiJlQ24WhEy4GtNCekPql9IAtPIOuUeZA+sBzpBURb3cRMuH/dxAy4bcLQiZUDMuHUouNvv6xH3cRSA4iJRA1S4sFSoEqVDWLtETLiBlw8ZUQMuJYKETLiBlw8ZcDVLg2ChLJG4Z93GRLBRx6uILUAkqBLFLkGxDNs4BIrvAjxIlKQ5dJepuSXItSoHrd6bCSQ9AzkdYVzB3yu+/jU/e0eXWWTO1tRZTse6EEAhSElNS4IJp6Fo67Ce3Ur3YHulmmXQUAp+Il/Ex59KnJJqAAAwA+RjWCWxapqe1oujnnG6FljTO6w3tmEEJTLLBbkOKpKWYFqVr6QfAe2IQpZXJfOQoBKmYhIB01Z/GOECeYkPt6weYugrV/SCtTl8g9qJ3q/bxFhIPir/8xh9uEcryTQ/nB/CRbL1fwjggfM0raNomPbt84X6vKD2onX4j2o96JiFy2BSMpAFyC9fLyiqwuKkqISvOnLnzZQ4PM6Az01PlCCVihfm0S/aBTqLc1F+4pSF9+Uv4ixY0lwXsjEoMoocjOnKeUOSL8z0qkFgNela2fPzkzDMyvl5EgupgKUF31O8ZhTo7sT2uLebxCVKKiWHKHDdwq28T3G+BlE6DB8cQMOJfvZgAfMCHW+yVvQCvgAxFRFrwb2iw5w0pK1qKgA/KquVV3ItQU8KxxagCCUqteg0pvWD+z8hKkKUTyo/CxF3rm0rFsdU0VPCmzqPazjkiZhymWslRUmmUij7kfLfvAvYrjCESiicSkAuCUqLku9Am1qkxUqw0ucGSW1d30cX6A0hGROScqQ7lTb0/N97QVqvv3E9n7aPTJXFMOqgnIfqcvoWhhM1BstJ/6hHnOHwil5sikkBWU1Y0arbNAsXLUg1QWdgQH0i5ayxHp2eiJVzqArRJp1zD6Qkv4eiphHiJhH09I43DqBqXBAZtXcfzDCF5UAnVR1uxcHpRvKJ9VfwFYTvzJiC5ccBMxU13SohzTnU1almOjwbA4rEE1mqYFvjJPiCa20i36pCewzscUGQT0J9ITxKWCEsbj0L/APjHPy+KT6hUxxbLS1b0g2I4pNRlNFEGxGjKH/lftAeoTYVhdHSSpVLNGzKiiT7SzQwMtB7OPqYYR7UJsqUoHooEeoEWrUw8lTwyHRK5iOiT/wDb9ojLl37n5wtL49KKnZbENYG1asbc0Sw/GpAfMvKXJqDZy1hsYZZo+SPG/AdUqIGVA/8AXJJJAKjaoSbl922iu4r7SISnkcKdnUlw1izGpF2gvUQSuxfak/gsTKgapUJyPaCUEDMoqVqQhgfB4yd7RyEs4XUsOUfvB+phXYvtS8DCpUDVKgauNS/yTPJP+6F18eQC2VXps8T6nGvknsy8DBlRkKHjif8Alq9I1E+px+QexPwcRhcWwKVOCLA1FTQfKGMT8JNCaF/Hp9+UVWGnJCtT1t9YelKDdXID3bTTtpHA28nVFROVZTtvdtNYfkYNAWkKcau+p3fxpEMkskFhT4gTQs/rrEMbMBUC1O/7QX+hEjc6Xl5W1JJvu3ygmGnJWliAVBqhwWzVcWNNoKQVCjsAH+IjlB1Y0Dm8MYPBoygKUlCwrm0UR2vDJAoTmOVmXlqCzePSNyJTClGoRqDasP43HZiVcxyg5OQkOogMVNyi5p6wnKmuSlSShXUUrqOgb9oEoccEoHKKczKd3Zxtt5vB58p166Etal7d7wkVlIW96gEdGN4ewoUqWhX5guWfJwO/K/8AiIkwoYnJy2B5kpIbye9mHrAMPjSMyQHcC+w17vDQxCkrlsPjQsaVChmfWlCW06QvMwQE8AuykjpzMksWsblqRKCLlRHK7gn96xPDTSgqy0dz3zbj7tDMvDcxzlwCQLAvX9W1YyRwwzUqyrSkg6v3DMPCEdAaDJn+5JnSyEpIHLZmJLClgXs3jFhi8JKlrVNljIyUuhNUpOw6P5O0Ij2eWpJCpic1U/iIt0G0PTuBLKX94xKQn4SE0AqBqWfyhb+CKytlzgiUSTzTFFQNyKlII2LPrrFrK4mUJTUuA13/AAAaXqxeK3E8NJSEvygkk236bAxufQbs59PvzhW30RNl0rFKPuZl0mri/wAI02rGpqwSlYNCTU+Oh6N5xUYWfMmhATUijWYUFNmBi5wUosgEOHX2Z1fQg9j0i6D4GuxsSkl84DHUgUBOhuIyXKlM8sJu7gl7EVD/AG0J8WkqyslJKdALZnJt1Z4R4RJnAHMjR7g9NNa6/WJVSQLHpSU5CsE3Ga1yQ/o9I0jABTsujAuOpLjehq3SEZeGW5P4VgZRWhAJOmwDd+kH90tMokkVSdwbEgt2pDbiUNSuDqUsq94CxKWYuDf5RqdgwcxKknKDmAcK1YeY+3irxfFFBYAU3NnP9zM7CMTiFZVAihqpxU17PT6xXvYHXgZwis6kgP8ACqg2BFv+qkLKOYlrAn94InHBN6HISBZho9buHitMzLyglz4aO7bw0ptR4FoJOmZXLkD6mK/iSlqLAEnQA3G/SHJk3mSkVoLbNX0gvuEqWklIYEWGxqHppr6QmOdLkNGsEQlABUqwob9mpCuHn+8mCzBX0o1IsuKpl/DLTlAcFRJP3/MIScKEm9fR3+QgvKmChmcsB2d+pt2a8KLnkNoe/U+v7wWYnv08PlCS5ZcHxrcu16XeF3uTslB14xT/AMRqK+ZiADYxkT7iFOD96Q7gsSBQsdtwR1bwhtXsziTUSwx2WgU8TrDUr2TnG5Qnd1u21hGjgemVf9KvYgXBbxu/rDX9JMUmoJL/AKQ3kXNdesW+D9npo+NUsCliS/hlAjouH4AJpyHrang0I3QyicNLStKkhQp/bmcGrCj22jqJGFCxzS1X/IoMARbl0pTaLmooMtbsPKrPYQxIWXb79TE3J8B2lOngiDeUAQTViDejsfoYs5XsshaMqZbaunMPEkgAvWLP+ns/egiUkMeXNt+IOPvSC/6kor//AE8JSWAZGubm7XU3l9YCOFIBAUGsQyUjo9BtrHUYfGAJCQAomlXVVqDfV40iYxye5RmAzFgzh2cAQv8AchzU/hUtRScpLMBWzWA2jeN4KqaksGAObU9C3n5Ex1OHYkpXJQ+bK9hfd3/zFujhSFEHKSWtmIHZwHeIo38ks8w/9LM+VagFB6AkUaoeCT+ATMoEogNdks5s5NSB4x6NhuHormlql1f/AIiqK7BK6FhbrrGxwySC6WKnoxU2lS7gm+h8IVuu2RRb6RwfC8JPlKHKAlw7KYP1BjtMEgqDkc1nBSaE+G0ODhSXH/EYflCAA2xd/RodRJloHKQG2Rpdn7wFKC7l+Q7Z/CEJuCN1ICh+oV8AQfsQqeHSyXVIQAdcu17eEX0zEoY5TXchoSnqQsDOS/QFn/tJLRHPE/5vyPtyf+fwAkcOkABkSWF8ySD/ANzv1iZ4Fh10Vh5av7ZqhfpmHziC5RIIRPSj+5D/ACI+UZhsIsJOaYiYQHSEUUSLfEyfWIpRfT/YDUl2v3LJWEw4AzSGG5SF9Kkg17wfD4PC2CZdd0oHoEiB4MqUkE8pIqC2YHwLQHHoCWGRSnIcgJp1d3ixuSQq2vstZnBMMoVkoPYfJrRV4/2TkrDIQhKnDFRmK2cNnDO0JzSZVUzSn9JqLfD0iy4fxhSmCkKB7U9awqzRb2vsaWCSW5O0UqvY9EupTI3KnmJNCSHckUhDF+zyBVOVRrZKl3/h9NY7o4gKoRfQ1HjFXjuHFRZEqXkNSRRT9qDxeLHBFKZ5rxD2aTMJMsICgBYkFn2PjCGJ9j1pIWip7pdzs7eseiz+D0qFAvvcva8K4jhhAB96tJYAVfsHraEcOA2n2eVr4BNQsg5itqgJ6O/b6xEy8lC9NGq/Ufdo9MHCFO4WX0OwB+/SJTOBKmfGQu+xLHu/SFeFvsnB5fLw6i5LsTQv8gO3pBpkhi3bp1/aPRpvskFDKZaX10Lt+mBTPYhT8qmoNVDyILiA8BFR5nPlldN+na307wtNkLqAhVCACEk/Lzj1vD+yCku6iQeoL936UgyPZIAvQDYJSPHmcP4Qyw0B0ePpkpTRn7msZHrqvYSSakq++xjUT2f1BSOM4TiZc2UlTjMOVQO4Zy72/fSG80p6C+t2jzrDzFyyRLJS7OKWc/v846bhy81CouagPrAnKixSL8TEp+JKcrs5FvqIYEgAZsxyirm3Rq/ONcBwMxaiVg5QwbI4V1BNGi9OGkywt1FQVeWSlSfUcogJPtjX4KeWpJYpqC7AId9KsCfsweWqYEcslbgOeRQHhmFfDeGMJJkheZMoA7gmm9SKeAaH5k4i6n6NT5EvCSzpcfsMscu2IIRM5ShLJWHLs6T1rX+YMnh+8x9bOHGwFIjOxwFdetT84Um8RV1bpeK1klLpEexdss04cAlWVALgglgxAZ6eN3vDBxwH40k9AVfWkc0viD38H18NITVjt1EDSEyPNt4df0B7uNPhHYq4kixKz0CR12cxo8ZlijLPRlE+TRxJ4ztMtf73hafxtSlAIdR1rSKlp5zX3tv+5W9Xt6S/wegyuKhiRLbxSDbYmIYvjZQHCNKAMT6PHFy+JLZgntVr/pDnzjF8TW4JKQNszE9NDFuLSRiuiqetk/kvD7dB2MtYIuGHqHgyfbUn4ZSm3LKPkGjm08WllYzy0htEh3uz1rDp4thMtUJSdBlr6CL5Qh8RKfqp+To0+1csAZgp/wD4y/kBFrheJpWkEC4etD4jSOLHEJBolBL90jx3hj+s6gdRpSwrFEox+EPHVy+WdqnEjaCBSDtHHScetuVbj9SWPizfKH8PxJYbOBXUGnR3rGeWOHg0w1j8nTCWmJFFLfP94pZeOUTb1FospM+kI14dGiOpvsWWgJU+UeT+L3EWWExMo3FdW09XiJSFQpiMENIXHq8un4aTRocMef5pnQ4eXlAAJUN1Fz8o3Nlk2YHsPKOVRiZss0JPQ1EXPD+MBVFDKr0MdHT+oYs3HTM2bR5MavtGcRwy1ggBD0/EoOO4FC4G8LyZc0IZaBmtyqdJ61A+UWUpSioDkKa1BL+VfN43NYsCD2ca6Ea07xuoyFDjFykrImEA0+KgBbfT1hiWEs4toXv0e7dYexsolL5M4Gh+KuxHf0vCk/BqSk+7A/tPK2tCAWr01vACC/rFJOUN3VoXtetmh3D4wEMogH9+n7wLCyVEVzBQ3Oh61B+YiAGUkGpLtQgDVnArU69YIBwMag+saVKJJ2718xC8rEJSwOYGljyg3vR/lAZ2KDgg1NcuZi4YU0a7sfODZBtx+Y7Vb6xkBw6ypIKgHIc/AfUFj4RkGwUeP8E9ms4TMYIRbIsKzsNVWqelB1i//wBKwsok+4SSLkuQOrG1WsD0rG/6xOzJBskalyAw1LGhb0ictKlioypIDpe7F3UbqL6WDBhrGDUaiOJW+/8AvwaceJyGv6xR+HZnqEgdE0J8W6iNy8OKZiS2/wB0hmXh6UETmyqM/lHHy6nNKfL4/BrjCMVwKzQE3BD2ZvIQnNxBSoMCEtVzU7MIsp2HBFvX5worDE6RfDNFGfIpMQmpzF1FTA2DBz3vC03GsWQlR8zFscOQxUkPoYDNlkKBKQ3Ykxohmi+zJOLRQ4nEKUGygd7xV41MxZACSf7XNu0XvESEKDjNmNQpvSlILJkmpoKEM4Ma3kW20jLJ0cueHkJckDvQxvDykgFSiCLXIH0eLHGpWpQSAk9BUDvSlPnC8zCKUKsAKMzira7QvvWuWUzZCViUgEsku1S6UgdhcdOkEE6oAYKIqQkggNYDSna8ITsIMwTmHeug2eGCgJzF3JfmIt2aNG37bRjlk5oIuWn8MtSiLlSmHmPpEP8AUkJoqVXoxHnFbi1JoMxvU2HlppC0pWgLxNl9jKzpjxkZfhIAS7ZgBRmZtYd4fj5ZTmI5msS8cTNmmohzAzlAbDs8VTwraO20rOxkcbAPOhRGjVA8ItMPj/eVTLJB6MW7mOW4PM1NdhYU1Zo6bDzXrodunj9tGKbSdDxyFpKnlLDKznU28dYtcMvq8VGFl5+UgFrjfrXzi5weFCBZvoNhGKc6Z0MCbH5Bg5P3eAy6aHvElzCIGXJHZydLFF2RmAGKzForTeHpq4VnTo47y1Lg6eOyGHxSjQllEioLA+D0PXzi0wuMPwk+BDfsY52YovYB+nzhvBFRSAbpfrTaoNPrHofTfUJTftzMer0iS3xOtlNTQ2Y09Ht3jCnShOv+HiqwmPFlMQRStthFpImk6v0avbaO6coCtRDOzl2Z2sTtbqYVx0gl2KQf1Bwe/jr2i1UXoEserB+zQJcsWb1pEIVEkzM5VMQh7BQL0pSwgCJSFTFAJSk0zEEZnI+Gj7Wh/FYZwxcG+ZNwXr+EuLXiRQkGwzbkB2Gm5/zEoli6sAgl6eID9/G8ZDAkJ1Dndv4jIILZ5ZPmpUvlUpSA2VxlbUgJd7khzU6xfcORy2b5/d4qRNYqM5OdaqBYUcyGowTmZuhhmXiVJUQlC1J0OWpG5yuAfGOFqNPPc59nRxzVbS/lAff20TXKBvFbgcXmD6bPDoXHNnOuGi5RMVK7RpdA7P284n7zrEkzOkUyycjbLNM92a4BH3WATME9aDwsdoKlZs4TW9jXYffV4YkpBJ2608W+7RN8l8ivGmVE7hZIZTEHdLxS4vgc1L+7Zvyl7dL7x3KQNDESmn0+kWR1c8fyZ56SMzzYYWamnuVOXcsS5fpp3O8L4yXOSkkylAEV5TRhbp/MenGWDp6xFWCQQXTFi9R5tozS9N/U8cw61HQE17t8v8QXHoHxVZhSPVZXAJAJJkIc3sfXf9oKr2ew7MZKGN6OY2L1eN8JmV+lTu7R4YtBUafxGghSehj3WR7O4UBhh5Tf2JPqRGI9mcIR/wC3ltd8gN/8xevWIP8AlY79NnXZ4ShBevrDuHk0t4fWPXF+wmDK8xRfTOoDyB+UNyfZbCoZpKKbur5kxMnqmJrhP8FL9Myy4tHBezuAXMT/AMNBIBqRRtub6PHX4LgK6ZmFNC57HxjpJOFSBRgOjCMWWBY+GvhHMy6qT5VGrB6XGP8AFyAw3DkoFYMkJt9+UaAAuYkgj/MY/fk34OnHBGKpImsltukKzFw0vEhjQQopINop1M76lZdjjXwAmTDvC0zEq1Y9IcCGd4DOyG8ZomqIl74292PnEBisqwVZgOlPnBJq0DWndvnSE8ZMSAnmPMWqKeYoI3aa1K0ugySqi4RNeqS212vobRbcOAAc0s5ep+7Rx0uYtCiEnlNwS6bPe1hcR0EiYwGoparHqNfJ49XpNUsq6po4mp0/t83wdECpiRbxfyrSJg+D+cc+cQpJJTQvUp5dLGjHy0h+RiCoAuToah37X/wI3JmShtQYFnVRxzX7aRBadh1NPt4B/UkEh373EaTiQWsC/wDnW+kEBD3x/Ir/ALD/ALYyNqxKdx41jINgOYm8LSEg5e5NS2xe3npFEy0KJCQQC7AO4Bv5bVjppExgAQVNa2lKeepgM/D5qKKmLUZm/wC2xpekVSinyiyMq7JYdIxK1zpWUskZkHlU4Fcqe1L3esSVxFKKe7IU1lBvN6wFPBigPJUULAckFQfoBYQ4jHonyTJnzQJ2YsvJmA5gwo1SPDU6Pjz6ZztxdS/cvhkrjtCCsbmJIbwoIkJ1DCuNwypC/drY6hQHKobpJv8ATyjXvB0+Tdo8tmhKMnGXZ1IVJJroN70vo0Hk4iESaBzr6bxPON9NvpFNFm0s0T4jPnkfwYqzPq4ja8VXTeBtbBsLhOJoKH5QzLmjx3+7RQy8Wd2+7QwnF9YTbJB2Fn/UVoD9/SCBTmK+VjBDEnEA6xU9wfbHa9ozL1v92gQnCrQVMzpDXfYjiFSHaJtAkzInmi2NC0zJqmHL5QuVP0MHUxGm8B9z1rCTTfQ0QC5ZgSpik7mCzlkdQb1hYYsCh0hFHksROXjRrfaIzJqvw0HbX7+cKYgJNflCWInqSQHJBHWt/wBodQt8D7UPzcWpNWHa8a/qQQ7N0eFsDxkB5boIJutL5W0GrM9WgcqeZhbKB2cjfWNT0rUU18/gVT5G1oQdgev8wqOHiaWCQlRqVcw+RZmfSExKmpfNLUEA1VUpAcVqHbrF1w5Mv4kqSpJcJqEgBxQUcdo3aXTuxMuRJWP4HhICGLZhUVBNNAQNunneH8JhnBAU4BpU0pta8AwqFNQV6aUp6wzIQoCoPfptUlo9FgwxguEcbNlc+2RnyGcuHA0/d/ukQlTSCA1R50t+zwecdLO9tWrp2gUqWQQ507+neNFFAT3yVfEnKX+zTeBzU5XAYvW/re8GmgE1s36hf8pZvCK6biPdfGklNecJYDoRv6esHoAVOGDfCn0/3RkVh9sZAo5pS38RkDfHyQHgcWlQopR3hpMsup3LsebowpsDeFOHSQkJyJFQ5NK0/T3gi1FKDmNeZheniKfd4KXBAkzEhYCQl6t0F2oD0MVPEMOCSSCDQMDcUukhzoL+cOSQQTXKnrZ99CT0eJTi7sSkFnLNQVzU6ttCSjYylQjw/jM2WsZ0CbKbKpKiSUpZsqdiGHTRxoPioSnLMlZlIU7pN5Z5WSTXMXJFPy3rFtOmIylKUgpAYukXqBU28NRFQlKpZKgvJy1SHZtj+3jGTU6eOSO2X+flGjFkcXaF5c4Edd/5jFLcfsaeUHWZKkMT7uaLl+Q9w1DUW3ELrwSmJC0EgOwJte6gA8cPJ6fkjL7eUdGOoi1zwETMDQKdMiEmQpTVSkblSf3gMvDqIKipCWNOZya6AOH7kRVHR5O6HeePkNKmaQdzeNYfCIHxLJUfwpDs3Ut8otMMlKS6W2Yhz1ck/JvrF8fT5y74K3qIroXl4OaQDlIBsTR/OLRHDZTALxKUzCHbKco6Zn+kIzMAtaiS7/Ffq1tO3UwyOCkhzSrs52v0Ov7Rux+mYkuVf9/9GeWrm+nROdgJktOZLTEXzy1OkacwuPEaXgUrHkGu230jczCTJZGUqfm7U696NAss10FSc1k5lBJLbXYsGDn5NGXN6VGTuDr/ALyW49Y1/FyMf1pdq6eEHkY4vpAJygQ0xISoGq0gJKg9qcppr61gM2WQ5QCQA47DyexttpaMeX0zLj5jyv0/0Xw1OOfD4LgYhN/mfOnlGpeLBdwxOrxz8lUxZ5UqfcA+sHCJmqfIg+NDbrGdafM+VH8Dt4/JdgJIuPnFdisOCXt9msAl4iWggKUokVOViC4cJzDUG99YLNxKVMBmlqLVVzJYjVg6dN/CNL9Nz1dL+l8lS1GNOrFVIyk66fvCqp6S7gHbT7aHlScysomIJ0DqBLeH3WKXFYYpUUrA1rSztpS4OptFa0uWHM40XLLCXCYrPxRHKZaVJ2Nu4L08O0AlTFD4Hl2KspNfWG5vClolqWpC1EAUFGf8zpc/9MTwuFQqUFHMhegAzatzC4fQdXjdDDPhJCPLBcsdxXtFLl+7GHStXKy0rSrKLPV2KvAjtrYYDi0qYyfdKQHenwu73FuzxX4HgyioCYQoPZJIKmvdI/fteLmRhEyaJJGz6KJ3eto6Wmhlu5KkYdRLFVRdsusNPSqjUcVsDfz/AMRi3FRfaj9LH78IDIxBKf0jXX5b6RKdPABNQoggeW2tfV46RzwX9QRRThnszhz2ZoIhTs4qPt7fOIkhwxBp8IFXZ6E3anpDEtx+UUsQNGHhceUFADe8IFvqPONTiFpKFgEKDFJFxt/MQxFCL81BrW7eUBS5b4W87D730ggKad7C4dSirPNS+gUlh6RuLsz2oCfC0ZC+3HwHcygwPEkKSA5DCjXtUPraHJE5CtmsAfrVn7x5uMZQBND1p5w3wh1KdU4ACjOXJUWBZrPr0imOVvgh3OJ92pSkA5jsCdtWsLQuZDVQWsG15Ra9GNfsRKRMQnmc2TQMc1KVGgNNK+s5OOUVhICQliWHwhutHPl463JkFwhQH6qkPoOtfKALmHK5oKEuAw1qbZvDWLUIBIKmIVspxexN3eI4rABTqLggpoWYOaPpqd6GA42MpUUsvD5lAgDmYNlrVt7io9e0TxHCXBexPhar1v0ar9IdVJLEMBS+oDAUA1I679X2VHNzPlYAPv8AlTtSviNDCbEPuKtHCxQZiOxYat1e3S8GGASSDRr+PfT/AB0i3lySHUpiS5PZzR+9WhdIBO2r96AU7eUDYib2KowMsC2UBwqgqD3L7vfS0WnD0Si7bOHvqNdc2wiEtJPwEMaOzFTNYeF+kMK4SVEHMEkJIZIDklqvDbRdwdU1CWcgVctVgxattReJT8flJ5UgFmVQi9mJA19dIAjAoCspJJoRSrv8nPi8SxACVhOXNQ6fCC3MXoxt39DyC0Sk4wEl8grqS5cdbnwNo1iecZsisoZ6UbpqRVi37wLEI50JTLD76Ekua38eveLBaHyqzO7E5nSHL66ahgxrrWJRLKybMBHIpgWarEP9XbSFFYVBd3zWqXbRr9fVmi4nYELKiFEJu1OY3+ICtDp/MIKSAyRQ7KFQDTUF++48YDiFSKxPDwaZyHu7tVzU0Bbzh3DcFSj8RN3e2u+jw4cI5DIDskswFBS4SbWvrpDcgBlJUMqhcCwa/hCqAXJisjhyUaEjQu1RUFj1bziZSl2AGYsCGZjq8HSt3AAzBqOziwpYm+ukSLA0lk01uCHNWOx06QyggOTFJfDEflSDu29CQrT78V52BZ8qlAOLKIZtiWu9x2hw4rMUhQaoBcHqfh+vUxNQUokEGrKqXIZ6hxQNE2Im5lRM4AlfM5WW1L1d3c/Lr1hnCcKyM5ZIemlvieu/qO8MCaEpYhtywpsbO5+ZiClKKnq7dlCux08wYm1E3MakzAAwOnc1Db3YH6WgBmc2UouSHCqF2qA9B/MZkKBQ060Y9g9N4nh5yrpFDoASlhUDYM3esMANKlFKdCDQUem+h9DGJkgEEA0f8NtdA+9oyW5ykjLe1q3+V4iQs2O+VgKGzka+P1hhSa5n5EBjVTUOjEHRVhVoJIJSbgJUGBa16Ea116RtC05KOoi5ABYhqkaXiU3EISnNW4B1uQxIr8usEgoiatyCQxLgsEuH0DmvjsYcVh1BikgixD1r6HxjcqUDUNlrQGh8KgRIhBJoUnUtlfx1iAMHUV8f2jIUnLIUaIvq7+NY1BIeQYaVmYGgUwDdS2z/AOIsf9MmJB5uUHlVfVirK96NeMjIyRX22Mi7TgzRiyAwIepFX6a6+ut7gcMlIcgMXZLU1vd6vGRkWVXKJ2EkTUKW2VIDODV2F7eXnvDSMYhSlJCi4ckNRhQkluotGRkGEm+yM3MSotkbLue9A3nAV4ZZZvzPmJsNru1GjIyLKADyEpTmPxGnXTwNYlgcCksQxa9Km+vp0aNRkKkEfSEoZk0Om4OvgT5QTByklWdKahR5jfUUq/34xkZB+QDIxJUWQK6E6nbpEZQLO+VZUCpqhtvAbesajIlEDSAFTCHokA5WDOSeZ/A0iE6Q7KC+RWW7mp0AsBaMjID6IgePmLkpTUKqpyXctmU1rsDV9IjOlBSTMIc1A0er2eNxkT+Zk+BbDSyVk8wYPcHlJNA/j6QbE4AqWbIU1DelNhvSMjIKJYnNwi8yUujMKkVHKFD8Q6/MaRuUpeYWAO1yxdq9zGRkQIxMCWCmcqOVVAFAvu7UO0FlIU2bOQkMwIflp8QepvXrajnIyIgC2ORlBISGJoCSQ1S4H4SawaZOCw60ssuCRoWqHvp93jIyIEUmS16MA5IY131ECCMqVO9611Pen+YyMiEGJagQkkMOViL+G1S1tYLNkAZiolnzMTYOKhjuW0jIyCBh5GJzggWCsr6K6Wf0ESnyCUgMlttCTS/do1GQUAlh0hI5QBuBu37RmJW5AOUoI220bUUjUZBIRSP1KFTQKYX0DUjIyMi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 descr="http://www.hombiz.ru/wp-content/uploads/2009/11/%D0%91%D0%B8%D0%B7%D0%BD%D0%B5%D1%81-%D0%B8%D0%B4%D0%B5%D1%8F-%D0%90%D0%BB%D1%8C%D1%82%D0%B5%D1%80%D0%BD%D0%B0%D1%82%D0%B8%D0%B2%D0%BD%D1%8B%D0%B5-%D0%B8%D1%81%D1%82%D0%BE%D1%87%D0%BD%D0%B8%D0%BA%D0%B8-%D1%8D%D0%BD%D0%B5%D1%80%D0%B3%D0%B8%D0%B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9144000" y="6858000"/>
            <a:ext cx="60910" cy="45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20969" y="589084"/>
            <a:ext cx="7323992" cy="90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ru-RU" sz="4800" b="1" kern="0" spc="5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Административное деление</a:t>
            </a:r>
            <a:endParaRPr kumimoji="0" lang="ru-RU" sz="4800" b="1" i="0" u="none" strike="noStrike" kern="0" cap="none" spc="50" normalizeH="0" baseline="0" noProof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026" name="Picture 2" descr="Политическая карта демонстрирующая нынешнее административное деление Канады."/>
          <p:cNvPicPr>
            <a:picLocks noChangeAspect="1" noChangeArrowheads="1"/>
          </p:cNvPicPr>
          <p:nvPr/>
        </p:nvPicPr>
        <p:blipFill>
          <a:blip r:embed="rId2"/>
          <a:srcRect t="5861"/>
          <a:stretch>
            <a:fillRect/>
          </a:stretch>
        </p:blipFill>
        <p:spPr bwMode="auto">
          <a:xfrm>
            <a:off x="1122729" y="1433146"/>
            <a:ext cx="6667500" cy="5424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4931" y="0"/>
            <a:ext cx="7323992" cy="90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ru-RU" sz="4800" b="1" kern="0" spc="5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Природные условия</a:t>
            </a:r>
            <a:endParaRPr kumimoji="0" lang="ru-RU" sz="4800" b="1" i="0" u="none" strike="noStrike" kern="0" cap="none" spc="50" normalizeH="0" baseline="0" noProof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031" y="1019907"/>
            <a:ext cx="411445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Преимущественно равнинный рельеф, на западе – Кордильеры, на юге – Аппалачи, на востоке - Плоскогорья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Находится в арктическом, субарктическом и умеренном поясе.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Огромные запасы водных ресурсов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Значительные запасы древесины, есть залежи цветных и </a:t>
            </a:r>
            <a:r>
              <a:rPr lang="ru-RU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драг.металлов</a:t>
            </a: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, железной, урановой руды, нефти, газа, угля.</a:t>
            </a:r>
          </a:p>
          <a:p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 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42" name="Picture 2" descr="http://statics.photodom.com/photos/2012/07/19/24515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3568" y="981074"/>
            <a:ext cx="3749707" cy="2811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 descr="http://bigpicture.ru/wp-content/uploads/2010/06/Sightseeing-Tour-Packages-of-Niagara-Fa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6775" y="3879536"/>
            <a:ext cx="3765550" cy="282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Этнический состав населения Кана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620" y="352425"/>
            <a:ext cx="7062973" cy="611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4931" y="0"/>
            <a:ext cx="7323992" cy="90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ru-RU" sz="4800" b="1" kern="0" spc="5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Население</a:t>
            </a:r>
            <a:endParaRPr kumimoji="0" lang="ru-RU" sz="4800" b="1" i="0" u="none" strike="noStrike" kern="0" cap="none" spc="50" normalizeH="0" baseline="0" noProof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030" y="1019907"/>
            <a:ext cx="4294825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Канада- многонациональная страна.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Преобладают две этнические группы: англо-канадцы(40%) и франко-канадцы(27%).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Коренное население: эскимосы, индейцы.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Основная масса жителей (около 90%) размещается на юге Канады.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Прирост населения: 1,1 ‰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Официальные языки: английский и французский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Плотность населения:    3 чел/км</a:t>
            </a:r>
            <a:r>
              <a:rPr lang="ru-RU" sz="2000" baseline="30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endParaRPr lang="ru-RU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 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8194" name="Picture 2" descr="http://www.hombiz.ru/wp-content/uploads/2009/11/%D0%91%D0%B8%D0%B7%D0%BD%D0%B5%D1%81-%D0%B8%D0%B4%D0%B5%D1%8F-%D0%90%D0%BB%D1%8C%D1%82%D0%B5%D1%80%D0%BD%D0%B0%D1%82%D0%B8%D0%B2%D0%BD%D1%8B%D0%B5-%D0%B8%D1%81%D1%82%D0%BE%D1%87%D0%BD%D0%B8%D0%BA%D0%B8-%D1%8D%D0%BD%D0%B5%D1%80%D0%B3%D0%B8%D0%B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1521" y="6698512"/>
            <a:ext cx="212479" cy="159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4931" y="0"/>
            <a:ext cx="7323992" cy="90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ru-RU" sz="4800" b="1" kern="0" spc="5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Экономика</a:t>
            </a:r>
            <a:endParaRPr kumimoji="0" lang="ru-RU" sz="4800" b="1" i="0" u="none" strike="noStrike" kern="0" cap="none" spc="50" normalizeH="0" baseline="0" noProof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030" y="1019907"/>
            <a:ext cx="454058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Канада- высокоразвитая страна с рыночной постиндустриальной экономикой.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Входит в состав «Большой семёрки» стран Запада и интеграционной группировки НАФТА.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Доминирование </a:t>
            </a:r>
            <a:r>
              <a:rPr lang="ru-RU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гос.собственности</a:t>
            </a: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на землю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Уровень безработицы – 8,6%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Малый приток инвестиций в с/</a:t>
            </a:r>
            <a:r>
              <a:rPr lang="ru-RU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х</a:t>
            </a:r>
            <a:endParaRPr lang="ru-RU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 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8194" name="Picture 2" descr="http://yuzle.com/thumbnail.php?file=60589_1_459276575.jpg&amp;size=article_mediu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6650" y="5143500"/>
            <a:ext cx="3028950" cy="1714500"/>
          </a:xfrm>
          <a:prstGeom prst="rect">
            <a:avLst/>
          </a:prstGeom>
          <a:noFill/>
        </p:spPr>
      </p:pic>
      <p:pic>
        <p:nvPicPr>
          <p:cNvPr id="8196" name="Picture 4" descr="http://salga.ru/uploads/posts/2012-03/1331643567_5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8FA"/>
              </a:clrFrom>
              <a:clrTo>
                <a:srgbClr val="F7F8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1125" y="715962"/>
            <a:ext cx="3562350" cy="2800351"/>
          </a:xfrm>
          <a:prstGeom prst="rect">
            <a:avLst/>
          </a:prstGeom>
          <a:noFill/>
        </p:spPr>
      </p:pic>
      <p:pic>
        <p:nvPicPr>
          <p:cNvPr id="8198" name="Picture 6" descr="http://cdn4.mdomukr.smcloud.net/t/photos/53/87/6b/53876b8457f6139c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9050" y="3421062"/>
            <a:ext cx="3473450" cy="237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4931" y="0"/>
            <a:ext cx="7323992" cy="90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ru-RU" sz="4800" b="1" kern="0" spc="5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Структура ВВП</a:t>
            </a:r>
            <a:endParaRPr kumimoji="0" lang="ru-RU" sz="4800" b="1" i="0" u="none" strike="noStrike" kern="0" cap="none" spc="50" normalizeH="0" baseline="0" noProof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116624" y="1504950"/>
          <a:ext cx="7359161" cy="4333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362" name="Picture 2" descr="http://www.unmultimedia.org/radio/russian/wp-content/uploads/2013/03/amk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4825"/>
            <a:ext cx="2540000" cy="2177143"/>
          </a:xfrm>
          <a:prstGeom prst="rect">
            <a:avLst/>
          </a:prstGeom>
          <a:noFill/>
        </p:spPr>
      </p:pic>
      <p:pic>
        <p:nvPicPr>
          <p:cNvPr id="15364" name="Picture 4" descr="http://slon.ru/upload/iblock/042/042566501ff2fea4cc20dc2007e2184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9650" y="4714875"/>
            <a:ext cx="2406650" cy="1908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4931" y="0"/>
            <a:ext cx="7323992" cy="90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ru-RU" sz="4800" b="1" kern="0" spc="5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Промышленность</a:t>
            </a:r>
            <a:endParaRPr kumimoji="0" lang="ru-RU" sz="4800" b="1" i="0" u="none" strike="noStrike" kern="0" cap="none" spc="50" normalizeH="0" baseline="0" noProof="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5613" y="1230924"/>
            <a:ext cx="5575910" cy="489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Канада – страна  с высокоразвитой экономикой, современным промышленным производством, квалифицированной рабочей силой.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Доминирует добывающая промышленность.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Страна имеет высокоразвитую обрабатывающую промышленность и одновременно занимает ведущие позиции в мире  </a:t>
            </a: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по </a:t>
            </a: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производству отдельных видов сырья: цинка (1-е место в мире), никеля (2-е место)</a:t>
            </a:r>
            <a:r>
              <a:rPr lang="uk-UA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, м</a:t>
            </a:r>
            <a:r>
              <a:rPr lang="ru-RU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еди</a:t>
            </a: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(3-е место), свинца (5-е место), Урана, алюминия, золота. 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Важнейшие отрасли промышленности: нефтяная, газовая, целлюлозно-бумажная, деревообрабатывающая, цветная металлургия, автомобилестроение.   </a:t>
            </a:r>
          </a:p>
        </p:txBody>
      </p:sp>
      <p:pic>
        <p:nvPicPr>
          <p:cNvPr id="7170" name="Picture 2" descr="http://www.zemlyaki.ca/up/page/cache/full/37_1.13076188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147762"/>
            <a:ext cx="3143250" cy="2095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http://www.renal-d.com/images/34920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5975" y="3409950"/>
            <a:ext cx="3076575" cy="2390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3200_slide">
  <a:themeElements>
    <a:clrScheme name="Тема Office 2">
      <a:dk1>
        <a:srgbClr val="000000"/>
      </a:dk1>
      <a:lt1>
        <a:srgbClr val="FFCCCC"/>
      </a:lt1>
      <a:dk2>
        <a:srgbClr val="000000"/>
      </a:dk2>
      <a:lt2>
        <a:srgbClr val="B2B2B2"/>
      </a:lt2>
      <a:accent1>
        <a:srgbClr val="8C512A"/>
      </a:accent1>
      <a:accent2>
        <a:srgbClr val="8C386B"/>
      </a:accent2>
      <a:accent3>
        <a:srgbClr val="FFE2E2"/>
      </a:accent3>
      <a:accent4>
        <a:srgbClr val="000000"/>
      </a:accent4>
      <a:accent5>
        <a:srgbClr val="C5B3AC"/>
      </a:accent5>
      <a:accent6>
        <a:srgbClr val="7E3260"/>
      </a:accent6>
      <a:hlink>
        <a:srgbClr val="8C2323"/>
      </a:hlink>
      <a:folHlink>
        <a:srgbClr val="63338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B23636"/>
        </a:accent1>
        <a:accent2>
          <a:srgbClr val="A63249"/>
        </a:accent2>
        <a:accent3>
          <a:srgbClr val="FFE2E2"/>
        </a:accent3>
        <a:accent4>
          <a:srgbClr val="000000"/>
        </a:accent4>
        <a:accent5>
          <a:srgbClr val="D5AEAE"/>
        </a:accent5>
        <a:accent6>
          <a:srgbClr val="962C41"/>
        </a:accent6>
        <a:hlink>
          <a:srgbClr val="990000"/>
        </a:hlink>
        <a:folHlink>
          <a:srgbClr val="8C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8C512A"/>
        </a:accent1>
        <a:accent2>
          <a:srgbClr val="8C386B"/>
        </a:accent2>
        <a:accent3>
          <a:srgbClr val="FFE2E2"/>
        </a:accent3>
        <a:accent4>
          <a:srgbClr val="000000"/>
        </a:accent4>
        <a:accent5>
          <a:srgbClr val="C5B3AC"/>
        </a:accent5>
        <a:accent6>
          <a:srgbClr val="7E3260"/>
        </a:accent6>
        <a:hlink>
          <a:srgbClr val="8C2323"/>
        </a:hlink>
        <a:folHlink>
          <a:srgbClr val="63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00698C"/>
        </a:accent1>
        <a:accent2>
          <a:srgbClr val="A63232"/>
        </a:accent2>
        <a:accent3>
          <a:srgbClr val="FFE2E2"/>
        </a:accent3>
        <a:accent4>
          <a:srgbClr val="000000"/>
        </a:accent4>
        <a:accent5>
          <a:srgbClr val="AAB9C5"/>
        </a:accent5>
        <a:accent6>
          <a:srgbClr val="962C2C"/>
        </a:accent6>
        <a:hlink>
          <a:srgbClr val="335280"/>
        </a:hlink>
        <a:folHlink>
          <a:srgbClr val="4B5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735C00"/>
        </a:accent1>
        <a:accent2>
          <a:srgbClr val="217321"/>
        </a:accent2>
        <a:accent3>
          <a:srgbClr val="FFE2E2"/>
        </a:accent3>
        <a:accent4>
          <a:srgbClr val="000000"/>
        </a:accent4>
        <a:accent5>
          <a:srgbClr val="BCB5AA"/>
        </a:accent5>
        <a:accent6>
          <a:srgbClr val="1D681D"/>
        </a:accent6>
        <a:hlink>
          <a:srgbClr val="403380"/>
        </a:hlink>
        <a:folHlink>
          <a:srgbClr val="8C23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3636"/>
        </a:accent1>
        <a:accent2>
          <a:srgbClr val="A63249"/>
        </a:accent2>
        <a:accent3>
          <a:srgbClr val="FFFFFF"/>
        </a:accent3>
        <a:accent4>
          <a:srgbClr val="000000"/>
        </a:accent4>
        <a:accent5>
          <a:srgbClr val="D5AEAE"/>
        </a:accent5>
        <a:accent6>
          <a:srgbClr val="962C41"/>
        </a:accent6>
        <a:hlink>
          <a:srgbClr val="990000"/>
        </a:hlink>
        <a:folHlink>
          <a:srgbClr val="8C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512A"/>
        </a:accent1>
        <a:accent2>
          <a:srgbClr val="8C386B"/>
        </a:accent2>
        <a:accent3>
          <a:srgbClr val="FFFFFF"/>
        </a:accent3>
        <a:accent4>
          <a:srgbClr val="000000"/>
        </a:accent4>
        <a:accent5>
          <a:srgbClr val="C5B3AC"/>
        </a:accent5>
        <a:accent6>
          <a:srgbClr val="7E3260"/>
        </a:accent6>
        <a:hlink>
          <a:srgbClr val="8C2323"/>
        </a:hlink>
        <a:folHlink>
          <a:srgbClr val="63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98C"/>
        </a:accent1>
        <a:accent2>
          <a:srgbClr val="A63232"/>
        </a:accent2>
        <a:accent3>
          <a:srgbClr val="FFFFFF"/>
        </a:accent3>
        <a:accent4>
          <a:srgbClr val="000000"/>
        </a:accent4>
        <a:accent5>
          <a:srgbClr val="AAB9C5"/>
        </a:accent5>
        <a:accent6>
          <a:srgbClr val="962C2C"/>
        </a:accent6>
        <a:hlink>
          <a:srgbClr val="335280"/>
        </a:hlink>
        <a:folHlink>
          <a:srgbClr val="4B5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35C00"/>
        </a:accent1>
        <a:accent2>
          <a:srgbClr val="217321"/>
        </a:accent2>
        <a:accent3>
          <a:srgbClr val="FFFFFF"/>
        </a:accent3>
        <a:accent4>
          <a:srgbClr val="000000"/>
        </a:accent4>
        <a:accent5>
          <a:srgbClr val="BCB5AA"/>
        </a:accent5>
        <a:accent6>
          <a:srgbClr val="1D681D"/>
        </a:accent6>
        <a:hlink>
          <a:srgbClr val="403380"/>
        </a:hlink>
        <a:folHlink>
          <a:srgbClr val="8C23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CC"/>
      </a:lt1>
      <a:dk2>
        <a:srgbClr val="000000"/>
      </a:dk2>
      <a:lt2>
        <a:srgbClr val="B2B2B2"/>
      </a:lt2>
      <a:accent1>
        <a:srgbClr val="8C512A"/>
      </a:accent1>
      <a:accent2>
        <a:srgbClr val="8C386B"/>
      </a:accent2>
      <a:accent3>
        <a:srgbClr val="FFE2E2"/>
      </a:accent3>
      <a:accent4>
        <a:srgbClr val="000000"/>
      </a:accent4>
      <a:accent5>
        <a:srgbClr val="C5B3AC"/>
      </a:accent5>
      <a:accent6>
        <a:srgbClr val="7E3260"/>
      </a:accent6>
      <a:hlink>
        <a:srgbClr val="8C2323"/>
      </a:hlink>
      <a:folHlink>
        <a:srgbClr val="63338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B23636"/>
        </a:accent1>
        <a:accent2>
          <a:srgbClr val="A63249"/>
        </a:accent2>
        <a:accent3>
          <a:srgbClr val="FFE2E2"/>
        </a:accent3>
        <a:accent4>
          <a:srgbClr val="000000"/>
        </a:accent4>
        <a:accent5>
          <a:srgbClr val="D5AEAE"/>
        </a:accent5>
        <a:accent6>
          <a:srgbClr val="962C41"/>
        </a:accent6>
        <a:hlink>
          <a:srgbClr val="990000"/>
        </a:hlink>
        <a:folHlink>
          <a:srgbClr val="8C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8C512A"/>
        </a:accent1>
        <a:accent2>
          <a:srgbClr val="8C386B"/>
        </a:accent2>
        <a:accent3>
          <a:srgbClr val="FFE2E2"/>
        </a:accent3>
        <a:accent4>
          <a:srgbClr val="000000"/>
        </a:accent4>
        <a:accent5>
          <a:srgbClr val="C5B3AC"/>
        </a:accent5>
        <a:accent6>
          <a:srgbClr val="7E3260"/>
        </a:accent6>
        <a:hlink>
          <a:srgbClr val="8C2323"/>
        </a:hlink>
        <a:folHlink>
          <a:srgbClr val="63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00698C"/>
        </a:accent1>
        <a:accent2>
          <a:srgbClr val="A63232"/>
        </a:accent2>
        <a:accent3>
          <a:srgbClr val="FFE2E2"/>
        </a:accent3>
        <a:accent4>
          <a:srgbClr val="000000"/>
        </a:accent4>
        <a:accent5>
          <a:srgbClr val="AAB9C5"/>
        </a:accent5>
        <a:accent6>
          <a:srgbClr val="962C2C"/>
        </a:accent6>
        <a:hlink>
          <a:srgbClr val="335280"/>
        </a:hlink>
        <a:folHlink>
          <a:srgbClr val="4B5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735C00"/>
        </a:accent1>
        <a:accent2>
          <a:srgbClr val="217321"/>
        </a:accent2>
        <a:accent3>
          <a:srgbClr val="FFE2E2"/>
        </a:accent3>
        <a:accent4>
          <a:srgbClr val="000000"/>
        </a:accent4>
        <a:accent5>
          <a:srgbClr val="BCB5AA"/>
        </a:accent5>
        <a:accent6>
          <a:srgbClr val="1D681D"/>
        </a:accent6>
        <a:hlink>
          <a:srgbClr val="403380"/>
        </a:hlink>
        <a:folHlink>
          <a:srgbClr val="8C23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3636"/>
        </a:accent1>
        <a:accent2>
          <a:srgbClr val="A63249"/>
        </a:accent2>
        <a:accent3>
          <a:srgbClr val="FFFFFF"/>
        </a:accent3>
        <a:accent4>
          <a:srgbClr val="000000"/>
        </a:accent4>
        <a:accent5>
          <a:srgbClr val="D5AEAE"/>
        </a:accent5>
        <a:accent6>
          <a:srgbClr val="962C41"/>
        </a:accent6>
        <a:hlink>
          <a:srgbClr val="990000"/>
        </a:hlink>
        <a:folHlink>
          <a:srgbClr val="8C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512A"/>
        </a:accent1>
        <a:accent2>
          <a:srgbClr val="8C386B"/>
        </a:accent2>
        <a:accent3>
          <a:srgbClr val="FFFFFF"/>
        </a:accent3>
        <a:accent4>
          <a:srgbClr val="000000"/>
        </a:accent4>
        <a:accent5>
          <a:srgbClr val="C5B3AC"/>
        </a:accent5>
        <a:accent6>
          <a:srgbClr val="7E3260"/>
        </a:accent6>
        <a:hlink>
          <a:srgbClr val="8C2323"/>
        </a:hlink>
        <a:folHlink>
          <a:srgbClr val="63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98C"/>
        </a:accent1>
        <a:accent2>
          <a:srgbClr val="A63232"/>
        </a:accent2>
        <a:accent3>
          <a:srgbClr val="FFFFFF"/>
        </a:accent3>
        <a:accent4>
          <a:srgbClr val="000000"/>
        </a:accent4>
        <a:accent5>
          <a:srgbClr val="AAB9C5"/>
        </a:accent5>
        <a:accent6>
          <a:srgbClr val="962C2C"/>
        </a:accent6>
        <a:hlink>
          <a:srgbClr val="335280"/>
        </a:hlink>
        <a:folHlink>
          <a:srgbClr val="4B5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35C00"/>
        </a:accent1>
        <a:accent2>
          <a:srgbClr val="217321"/>
        </a:accent2>
        <a:accent3>
          <a:srgbClr val="FFFFFF"/>
        </a:accent3>
        <a:accent4>
          <a:srgbClr val="000000"/>
        </a:accent4>
        <a:accent5>
          <a:srgbClr val="BCB5AA"/>
        </a:accent5>
        <a:accent6>
          <a:srgbClr val="1D681D"/>
        </a:accent6>
        <a:hlink>
          <a:srgbClr val="403380"/>
        </a:hlink>
        <a:folHlink>
          <a:srgbClr val="8C23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ind_3200_slide</Template>
  <TotalTime>168</TotalTime>
  <Words>532</Words>
  <Application>Microsoft PowerPoint</Application>
  <PresentationFormat>Экран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ind_3200_slide</vt:lpstr>
      <vt:lpstr>1_Default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Дима</cp:lastModifiedBy>
  <cp:revision>42</cp:revision>
  <dcterms:created xsi:type="dcterms:W3CDTF">2014-03-19T16:21:55Z</dcterms:created>
  <dcterms:modified xsi:type="dcterms:W3CDTF">2014-03-19T22:29:38Z</dcterms:modified>
</cp:coreProperties>
</file>