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ED18-E7DC-4EC0-A389-457A44F0C040}" type="datetimeFigureOut">
              <a:rPr lang="ru-RU" smtClean="0"/>
              <a:pPr/>
              <a:t>07.02.2010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1E8B-F458-4A08-A9E3-EABC0703C7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ED18-E7DC-4EC0-A389-457A44F0C040}" type="datetimeFigureOut">
              <a:rPr lang="ru-RU" smtClean="0"/>
              <a:pPr/>
              <a:t>07.02.2010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1E8B-F458-4A08-A9E3-EABC0703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ED18-E7DC-4EC0-A389-457A44F0C040}" type="datetimeFigureOut">
              <a:rPr lang="ru-RU" smtClean="0"/>
              <a:pPr/>
              <a:t>07.02.2010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1E8B-F458-4A08-A9E3-EABC0703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ED18-E7DC-4EC0-A389-457A44F0C040}" type="datetimeFigureOut">
              <a:rPr lang="ru-RU" smtClean="0"/>
              <a:pPr/>
              <a:t>07.02.2010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1E8B-F458-4A08-A9E3-EABC0703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ED18-E7DC-4EC0-A389-457A44F0C040}" type="datetimeFigureOut">
              <a:rPr lang="ru-RU" smtClean="0"/>
              <a:pPr/>
              <a:t>07.02.2010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95C1E8B-F458-4A08-A9E3-EABC0703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ED18-E7DC-4EC0-A389-457A44F0C040}" type="datetimeFigureOut">
              <a:rPr lang="ru-RU" smtClean="0"/>
              <a:pPr/>
              <a:t>07.02.2010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1E8B-F458-4A08-A9E3-EABC0703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ED18-E7DC-4EC0-A389-457A44F0C040}" type="datetimeFigureOut">
              <a:rPr lang="ru-RU" smtClean="0"/>
              <a:pPr/>
              <a:t>07.02.2010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1E8B-F458-4A08-A9E3-EABC0703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ED18-E7DC-4EC0-A389-457A44F0C040}" type="datetimeFigureOut">
              <a:rPr lang="ru-RU" smtClean="0"/>
              <a:pPr/>
              <a:t>07.02.2010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1E8B-F458-4A08-A9E3-EABC0703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ED18-E7DC-4EC0-A389-457A44F0C040}" type="datetimeFigureOut">
              <a:rPr lang="ru-RU" smtClean="0"/>
              <a:pPr/>
              <a:t>07.02.2010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1E8B-F458-4A08-A9E3-EABC0703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ED18-E7DC-4EC0-A389-457A44F0C040}" type="datetimeFigureOut">
              <a:rPr lang="ru-RU" smtClean="0"/>
              <a:pPr/>
              <a:t>07.02.2010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1E8B-F458-4A08-A9E3-EABC0703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ED18-E7DC-4EC0-A389-457A44F0C040}" type="datetimeFigureOut">
              <a:rPr lang="ru-RU" smtClean="0"/>
              <a:pPr/>
              <a:t>07.02.2010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1E8B-F458-4A08-A9E3-EABC0703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E48ED18-E7DC-4EC0-A389-457A44F0C040}" type="datetimeFigureOut">
              <a:rPr lang="ru-RU" smtClean="0"/>
              <a:pPr/>
              <a:t>07.02.2010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95C1E8B-F458-4A08-A9E3-EABC0703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k.wikipedia.org/wiki/%D0%A4%D0%B0%D0%B9%D0%BB:Eesti_maakonnad_2006.sv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panoramix.ru/estonia/tallinn/pictur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00438"/>
            <a:ext cx="8229600" cy="182880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Естонія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786322"/>
            <a:ext cx="6400800" cy="1752600"/>
          </a:xfrm>
        </p:spPr>
        <p:txBody>
          <a:bodyPr>
            <a:normAutofit/>
          </a:bodyPr>
          <a:lstStyle/>
          <a:p>
            <a:endParaRPr lang="uk-UA" sz="1200" dirty="0" smtClean="0"/>
          </a:p>
          <a:p>
            <a:endParaRPr lang="uk-UA" sz="1200" dirty="0"/>
          </a:p>
          <a:p>
            <a:endParaRPr lang="uk-UA" sz="1200" dirty="0" smtClean="0"/>
          </a:p>
          <a:p>
            <a:r>
              <a:rPr lang="uk-UA" sz="1200" dirty="0" smtClean="0">
                <a:solidFill>
                  <a:schemeClr val="tx1"/>
                </a:solidFill>
              </a:rPr>
              <a:t>                                                   </a:t>
            </a:r>
          </a:p>
          <a:p>
            <a:r>
              <a:rPr lang="uk-UA" sz="1600" dirty="0" smtClean="0">
                <a:solidFill>
                  <a:schemeClr val="tx1"/>
                </a:solidFill>
              </a:rPr>
              <a:t>Виконали: Орлова</a:t>
            </a:r>
            <a:r>
              <a:rPr lang="en-US" sz="1600" dirty="0" smtClean="0">
                <a:solidFill>
                  <a:schemeClr val="tx1"/>
                </a:solidFill>
              </a:rPr>
              <a:t>&amp;</a:t>
            </a:r>
            <a:r>
              <a:rPr lang="uk-UA" sz="1600" dirty="0" err="1" smtClean="0">
                <a:solidFill>
                  <a:schemeClr val="tx1"/>
                </a:solidFill>
              </a:rPr>
              <a:t>Лукашова</a:t>
            </a:r>
            <a:endParaRPr lang="uk-UA" sz="1600" dirty="0">
              <a:solidFill>
                <a:schemeClr val="tx1"/>
              </a:solidFill>
            </a:endParaRPr>
          </a:p>
          <a:p>
            <a:endParaRPr lang="ru-RU" sz="1600" dirty="0"/>
          </a:p>
        </p:txBody>
      </p:sp>
      <p:pic>
        <p:nvPicPr>
          <p:cNvPr id="1026" name="Picture 2" descr="C:\Documents and Settings\User1\Мои документы\Эстония\Flag_of_Estoni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857232"/>
            <a:ext cx="4762500" cy="31718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Загальні відомості: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58204" cy="4525963"/>
          </a:xfrm>
        </p:spPr>
        <p:txBody>
          <a:bodyPr/>
          <a:lstStyle/>
          <a:p>
            <a:r>
              <a:rPr lang="uk-UA" dirty="0" smtClean="0"/>
              <a:t>Столиця: Таллінн</a:t>
            </a:r>
          </a:p>
          <a:p>
            <a:r>
              <a:rPr lang="uk-UA" dirty="0" smtClean="0"/>
              <a:t>Мова: естонська</a:t>
            </a:r>
          </a:p>
          <a:p>
            <a:r>
              <a:rPr lang="uk-UA" dirty="0" smtClean="0"/>
              <a:t>Площа: </a:t>
            </a:r>
            <a:r>
              <a:rPr lang="ru-RU" dirty="0" smtClean="0"/>
              <a:t>45,226 км²</a:t>
            </a:r>
          </a:p>
          <a:p>
            <a:r>
              <a:rPr lang="uk-UA" dirty="0" smtClean="0"/>
              <a:t>Населення: </a:t>
            </a:r>
            <a:r>
              <a:rPr lang="ru-RU" dirty="0" smtClean="0"/>
              <a:t>1.408.556 </a:t>
            </a:r>
          </a:p>
          <a:p>
            <a:r>
              <a:rPr lang="uk-UA" dirty="0" smtClean="0"/>
              <a:t>Валюта: </a:t>
            </a:r>
            <a:r>
              <a:rPr lang="ru-RU" dirty="0" err="1" smtClean="0"/>
              <a:t>Естонська</a:t>
            </a:r>
            <a:r>
              <a:rPr lang="ru-RU" dirty="0" smtClean="0"/>
              <a:t> крона</a:t>
            </a:r>
          </a:p>
          <a:p>
            <a:r>
              <a:rPr lang="uk-UA" dirty="0" smtClean="0"/>
              <a:t>Державний устрій: республіка</a:t>
            </a:r>
          </a:p>
          <a:p>
            <a:r>
              <a:rPr lang="uk-UA" dirty="0" smtClean="0"/>
              <a:t>Президент: </a:t>
            </a:r>
            <a:r>
              <a:rPr lang="ru-RU" dirty="0" err="1" smtClean="0"/>
              <a:t>Тоомас</a:t>
            </a:r>
            <a:r>
              <a:rPr lang="ru-RU" dirty="0" smtClean="0"/>
              <a:t> </a:t>
            </a:r>
            <a:r>
              <a:rPr lang="ru-RU" dirty="0" err="1" smtClean="0"/>
              <a:t>Гендрік</a:t>
            </a:r>
            <a:r>
              <a:rPr lang="ru-RU" dirty="0" smtClean="0"/>
              <a:t> </a:t>
            </a:r>
            <a:r>
              <a:rPr lang="ru-RU" dirty="0" err="1" smtClean="0"/>
              <a:t>Ільвес</a:t>
            </a:r>
            <a:endParaRPr lang="ru-RU" dirty="0" smtClean="0"/>
          </a:p>
          <a:p>
            <a:r>
              <a:rPr lang="ru-RU" dirty="0" err="1" smtClean="0"/>
              <a:t>Прем'єр</a:t>
            </a:r>
            <a:r>
              <a:rPr lang="ru-RU" dirty="0" err="1" smtClean="0"/>
              <a:t>-</a:t>
            </a:r>
            <a:r>
              <a:rPr lang="ru-RU" dirty="0" err="1" smtClean="0"/>
              <a:t>міністр</a:t>
            </a:r>
            <a:r>
              <a:rPr lang="ru-RU" dirty="0" smtClean="0"/>
              <a:t>: </a:t>
            </a:r>
            <a:r>
              <a:rPr lang="ru-RU" dirty="0" err="1" smtClean="0"/>
              <a:t>Андрус</a:t>
            </a:r>
            <a:r>
              <a:rPr lang="ru-RU" dirty="0" smtClean="0"/>
              <a:t> </a:t>
            </a:r>
            <a:r>
              <a:rPr lang="ru-RU" dirty="0" err="1" smtClean="0"/>
              <a:t>Ансип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20 серпня</a:t>
            </a:r>
            <a:r>
              <a:rPr lang="ru-RU" dirty="0" smtClean="0"/>
              <a:t> </a:t>
            </a:r>
            <a:r>
              <a:rPr lang="uk-UA" dirty="0" smtClean="0"/>
              <a:t>1991 року, внаслідок Співочої Революції та розпаду </a:t>
            </a:r>
            <a:r>
              <a:rPr lang="uk-UA" dirty="0" smtClean="0"/>
              <a:t>СРСР,</a:t>
            </a:r>
            <a:r>
              <a:rPr lang="uk-UA" dirty="0" smtClean="0"/>
              <a:t>Е</a:t>
            </a:r>
            <a:r>
              <a:rPr lang="uk-UA" dirty="0" smtClean="0"/>
              <a:t>стонія </a:t>
            </a:r>
            <a:r>
              <a:rPr lang="uk-UA" dirty="0" smtClean="0"/>
              <a:t>стала незалежною державою</a:t>
            </a:r>
            <a:r>
              <a:rPr lang="uk-UA" dirty="0" smtClean="0"/>
              <a:t>.</a:t>
            </a:r>
            <a:r>
              <a:rPr lang="ru-RU" dirty="0" smtClean="0"/>
              <a:t> 28 </a:t>
            </a:r>
            <a:r>
              <a:rPr lang="ru-RU" dirty="0" err="1" smtClean="0"/>
              <a:t>червня</a:t>
            </a:r>
            <a:r>
              <a:rPr lang="ru-RU" dirty="0" smtClean="0"/>
              <a:t> 1992 року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прийнята</a:t>
            </a:r>
            <a:r>
              <a:rPr lang="ru-RU" dirty="0" smtClean="0"/>
              <a:t> </a:t>
            </a:r>
            <a:r>
              <a:rPr lang="ru-RU" dirty="0" err="1" smtClean="0"/>
              <a:t>Конституція</a:t>
            </a:r>
            <a:r>
              <a:rPr lang="ru-RU" dirty="0" smtClean="0"/>
              <a:t>, </a:t>
            </a:r>
            <a:r>
              <a:rPr lang="ru-RU" dirty="0" err="1" smtClean="0"/>
              <a:t>восени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обрано</a:t>
            </a:r>
            <a:r>
              <a:rPr lang="ru-RU" dirty="0" smtClean="0"/>
              <a:t> </a:t>
            </a:r>
            <a:r>
              <a:rPr lang="ru-RU" dirty="0" err="1" smtClean="0"/>
              <a:t>Ріігікогу</a:t>
            </a:r>
            <a:r>
              <a:rPr lang="ru-RU" dirty="0" smtClean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 101 депутата.</a:t>
            </a:r>
            <a:endParaRPr lang="ru-RU" dirty="0"/>
          </a:p>
        </p:txBody>
      </p:sp>
      <p:pic>
        <p:nvPicPr>
          <p:cNvPr id="5" name="Содержимое 4" descr="_1_~1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500174"/>
            <a:ext cx="4038600" cy="3755898"/>
          </a:xfr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1481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Естонія </a:t>
            </a:r>
            <a:r>
              <a:rPr lang="uk-UA" dirty="0" smtClean="0"/>
              <a:t>є </a:t>
            </a:r>
            <a:r>
              <a:rPr lang="ru-RU" dirty="0" err="1" smtClean="0"/>
              <a:t>парламентською</a:t>
            </a:r>
            <a:r>
              <a:rPr lang="ru-RU" dirty="0" smtClean="0"/>
              <a:t> </a:t>
            </a:r>
            <a:r>
              <a:rPr lang="ru-RU" dirty="0" err="1" smtClean="0"/>
              <a:t>республікою</a:t>
            </a:r>
            <a:r>
              <a:rPr lang="uk-UA" dirty="0" smtClean="0"/>
              <a:t>, </a:t>
            </a:r>
            <a:r>
              <a:rPr lang="uk-UA" dirty="0" smtClean="0"/>
              <a:t>президент якої обирається однопалатним парламентом кожні п'ять років. Уряд або </a:t>
            </a:r>
            <a:r>
              <a:rPr lang="uk-UA" dirty="0" smtClean="0"/>
              <a:t>виконавчу владу </a:t>
            </a:r>
            <a:r>
              <a:rPr lang="uk-UA" dirty="0" smtClean="0"/>
              <a:t>формує прем'єр-міністр, якого призначає президент. </a:t>
            </a:r>
            <a:endParaRPr lang="ru-RU" dirty="0" smtClean="0"/>
          </a:p>
          <a:p>
            <a:r>
              <a:rPr lang="uk-UA" dirty="0" smtClean="0"/>
              <a:t>Законодавча влада належить однопалатному парламентові-</a:t>
            </a:r>
            <a:r>
              <a:rPr lang="uk-UA" i="1" dirty="0" smtClean="0"/>
              <a:t>Riigikogu</a:t>
            </a:r>
            <a:r>
              <a:rPr lang="uk-UA" dirty="0" smtClean="0"/>
              <a:t> </a:t>
            </a:r>
            <a:r>
              <a:rPr lang="uk-UA" dirty="0" err="1" smtClean="0"/>
              <a:t>.Депутатів</a:t>
            </a:r>
            <a:r>
              <a:rPr lang="uk-UA" dirty="0" smtClean="0"/>
              <a:t> на чотирирічний термін обирає безпосередньо народ. Верховний суд — Державний Суд або </a:t>
            </a:r>
            <a:r>
              <a:rPr lang="uk-UA" i="1" dirty="0" err="1" smtClean="0"/>
              <a:t>Riigikohus</a:t>
            </a:r>
            <a:r>
              <a:rPr lang="uk-UA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Содержимое 4" descr="b4853e1ae34251585da0d58b658a231a_bi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1142984"/>
            <a:ext cx="4038600" cy="4143604"/>
          </a:xfrm>
        </p:spPr>
      </p:pic>
      <p:sp>
        <p:nvSpPr>
          <p:cNvPr id="6" name="Прямоугольник 5"/>
          <p:cNvSpPr/>
          <p:nvPr/>
        </p:nvSpPr>
        <p:spPr>
          <a:xfrm>
            <a:off x="1071538" y="5643578"/>
            <a:ext cx="569111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2006 р. Президентом став    </a:t>
            </a:r>
            <a:r>
              <a:rPr lang="ru-RU" dirty="0" err="1" smtClean="0">
                <a:solidFill>
                  <a:srgbClr val="FFC000"/>
                </a:solidFill>
              </a:rPr>
              <a:t>Тоомас</a:t>
            </a:r>
            <a:r>
              <a:rPr lang="ru-RU" dirty="0" smtClean="0">
                <a:solidFill>
                  <a:srgbClr val="FFC000"/>
                </a:solidFill>
              </a:rPr>
              <a:t>   </a:t>
            </a:r>
            <a:r>
              <a:rPr lang="ru-RU" dirty="0" err="1" smtClean="0">
                <a:solidFill>
                  <a:srgbClr val="FFC000"/>
                </a:solidFill>
              </a:rPr>
              <a:t>Гендрік</a:t>
            </a:r>
            <a:r>
              <a:rPr lang="ru-RU" dirty="0" smtClean="0">
                <a:solidFill>
                  <a:srgbClr val="FFC000"/>
                </a:solidFill>
              </a:rPr>
              <a:t>    </a:t>
            </a:r>
            <a:r>
              <a:rPr lang="ru-RU" dirty="0" err="1" smtClean="0">
                <a:solidFill>
                  <a:srgbClr val="FFC000"/>
                </a:solidFill>
              </a:rPr>
              <a:t>Ільвес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</a:p>
          <a:p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dirty="0" err="1"/>
              <a:t>Прем'єр</a:t>
            </a:r>
            <a:r>
              <a:rPr lang="ru-RU" dirty="0"/>
              <a:t> </a:t>
            </a:r>
            <a:r>
              <a:rPr lang="ru-RU" dirty="0" err="1" smtClean="0"/>
              <a:t>міністр</a:t>
            </a:r>
            <a:r>
              <a:rPr lang="ru-RU" dirty="0" smtClean="0"/>
              <a:t>  - </a:t>
            </a:r>
            <a:r>
              <a:rPr lang="ru-RU" dirty="0" err="1" smtClean="0">
                <a:solidFill>
                  <a:srgbClr val="FFC000"/>
                </a:solidFill>
              </a:rPr>
              <a:t>Андрус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Ансип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endParaRPr lang="ru-RU" dirty="0">
              <a:solidFill>
                <a:srgbClr val="FFC000"/>
              </a:solidFill>
            </a:endParaRPr>
          </a:p>
          <a:p>
            <a:endParaRPr lang="ru-RU" dirty="0" smtClean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Політичні партії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Об’єднана</a:t>
            </a:r>
            <a:r>
              <a:rPr lang="ru-RU" b="1" dirty="0" smtClean="0"/>
              <a:t> народна </a:t>
            </a:r>
            <a:r>
              <a:rPr lang="ru-RU" b="1" dirty="0" err="1" smtClean="0"/>
              <a:t>партія</a:t>
            </a:r>
            <a:r>
              <a:rPr lang="ru-RU" b="1" dirty="0" smtClean="0"/>
              <a:t> </a:t>
            </a:r>
            <a:r>
              <a:rPr lang="ru-RU" b="1" dirty="0" err="1" smtClean="0"/>
              <a:t>Естонії-ОНПЕ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Партія</a:t>
            </a:r>
            <a:r>
              <a:rPr lang="ru-RU" dirty="0" smtClean="0"/>
              <a:t> </a:t>
            </a:r>
            <a:r>
              <a:rPr lang="ru-RU" dirty="0" err="1" smtClean="0"/>
              <a:t>російськомовного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</a:t>
            </a:r>
            <a:r>
              <a:rPr lang="ru-RU" dirty="0" smtClean="0"/>
              <a:t> Голова – </a:t>
            </a:r>
            <a:r>
              <a:rPr lang="ru-RU" dirty="0" err="1" smtClean="0"/>
              <a:t>Євгеній</a:t>
            </a:r>
            <a:r>
              <a:rPr lang="ru-RU" dirty="0" smtClean="0"/>
              <a:t> </a:t>
            </a:r>
            <a:r>
              <a:rPr lang="ru-RU" dirty="0" err="1" smtClean="0"/>
              <a:t>Томберг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Соціал</a:t>
            </a:r>
            <a:r>
              <a:rPr lang="ru-RU" b="1" dirty="0" smtClean="0"/>
              <a:t> – демократична </a:t>
            </a:r>
            <a:r>
              <a:rPr lang="ru-RU" b="1" dirty="0" err="1" smtClean="0"/>
              <a:t>партія</a:t>
            </a:r>
            <a:r>
              <a:rPr lang="ru-RU" b="1" dirty="0" smtClean="0"/>
              <a:t> </a:t>
            </a:r>
            <a:r>
              <a:rPr lang="ru-RU" b="1" dirty="0" err="1" smtClean="0"/>
              <a:t>Естонії</a:t>
            </a:r>
            <a:r>
              <a:rPr lang="ru-RU" b="1" dirty="0" smtClean="0"/>
              <a:t> </a:t>
            </a:r>
            <a:r>
              <a:rPr lang="ru-RU" b="1" dirty="0" smtClean="0"/>
              <a:t>–СДПЕ.</a:t>
            </a:r>
            <a:r>
              <a:rPr lang="ru-RU" dirty="0" smtClean="0"/>
              <a:t> </a:t>
            </a:r>
            <a:r>
              <a:rPr lang="ru-RU" dirty="0" err="1" smtClean="0"/>
              <a:t>Заснована</a:t>
            </a:r>
            <a:r>
              <a:rPr lang="ru-RU" dirty="0" smtClean="0"/>
              <a:t> в 1999 р. Голова – </a:t>
            </a:r>
            <a:r>
              <a:rPr lang="ru-RU" dirty="0" err="1" smtClean="0"/>
              <a:t>Юрі</a:t>
            </a:r>
            <a:r>
              <a:rPr lang="ru-RU" dirty="0" smtClean="0"/>
              <a:t> </a:t>
            </a:r>
            <a:r>
              <a:rPr lang="ru-RU" dirty="0" err="1" smtClean="0"/>
              <a:t>Піхл</a:t>
            </a:r>
            <a:r>
              <a:rPr lang="ru-RU" dirty="0" smtClean="0"/>
              <a:t> 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Cоюз</a:t>
            </a:r>
            <a:r>
              <a:rPr lang="ru-RU" b="1" dirty="0" smtClean="0"/>
              <a:t>  </a:t>
            </a:r>
            <a:r>
              <a:rPr lang="ru-RU" b="1" dirty="0" err="1" smtClean="0"/>
              <a:t>вітчизни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Республіки</a:t>
            </a:r>
            <a:r>
              <a:rPr lang="ru-RU" b="1" dirty="0" smtClean="0"/>
              <a:t>  - СВР 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Утворена</a:t>
            </a:r>
            <a:r>
              <a:rPr lang="ru-RU" dirty="0" smtClean="0"/>
              <a:t> в </a:t>
            </a:r>
            <a:r>
              <a:rPr lang="ru-RU" dirty="0" err="1" smtClean="0"/>
              <a:t>червні</a:t>
            </a:r>
            <a:r>
              <a:rPr lang="ru-RU" dirty="0" smtClean="0"/>
              <a:t> 2006 </a:t>
            </a:r>
            <a:r>
              <a:rPr lang="ru-RU" dirty="0" smtClean="0"/>
              <a:t>р.</a:t>
            </a:r>
            <a:r>
              <a:rPr lang="ru-RU" dirty="0" smtClean="0"/>
              <a:t> Голова – Март </a:t>
            </a:r>
            <a:r>
              <a:rPr lang="ru-RU" dirty="0" err="1" smtClean="0"/>
              <a:t>Лаа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  <a:r>
              <a:rPr lang="ru-RU" b="1" dirty="0" err="1" smtClean="0"/>
              <a:t>Центристська</a:t>
            </a:r>
            <a:r>
              <a:rPr lang="ru-RU" b="1" dirty="0" smtClean="0"/>
              <a:t>  </a:t>
            </a:r>
            <a:r>
              <a:rPr lang="ru-RU" b="1" dirty="0" err="1" smtClean="0"/>
              <a:t>партія</a:t>
            </a:r>
            <a:r>
              <a:rPr lang="ru-RU" b="1" dirty="0" smtClean="0"/>
              <a:t> </a:t>
            </a:r>
            <a:r>
              <a:rPr lang="ru-RU" b="1" dirty="0" err="1" smtClean="0"/>
              <a:t>Естонії</a:t>
            </a:r>
            <a:r>
              <a:rPr lang="ru-RU" b="1" dirty="0" smtClean="0"/>
              <a:t> - ЦПЕ 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Утворена</a:t>
            </a:r>
            <a:r>
              <a:rPr lang="ru-RU" dirty="0" smtClean="0"/>
              <a:t> в 1991 р.  Голова  - </a:t>
            </a:r>
            <a:r>
              <a:rPr lang="ru-RU" dirty="0" err="1" smtClean="0"/>
              <a:t>Едгар</a:t>
            </a:r>
            <a:r>
              <a:rPr lang="ru-RU" dirty="0" smtClean="0"/>
              <a:t>  </a:t>
            </a:r>
            <a:r>
              <a:rPr lang="ru-RU" dirty="0" err="1" smtClean="0"/>
              <a:t>Cавісаар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Естонський</a:t>
            </a:r>
            <a:r>
              <a:rPr lang="ru-RU" b="1" dirty="0" smtClean="0"/>
              <a:t> </a:t>
            </a:r>
            <a:r>
              <a:rPr lang="ru-RU" b="1" dirty="0" err="1" smtClean="0"/>
              <a:t>народний</a:t>
            </a:r>
            <a:r>
              <a:rPr lang="ru-RU" b="1" dirty="0" smtClean="0"/>
              <a:t> союз  - ЕНС 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Заснована</a:t>
            </a:r>
            <a:r>
              <a:rPr lang="ru-RU" dirty="0" smtClean="0"/>
              <a:t> в 2000р. </a:t>
            </a:r>
            <a:r>
              <a:rPr lang="ru-RU" dirty="0" err="1" smtClean="0"/>
              <a:t>Почесний</a:t>
            </a:r>
            <a:r>
              <a:rPr lang="ru-RU" dirty="0" smtClean="0"/>
              <a:t> голова – Арнольд </a:t>
            </a:r>
            <a:r>
              <a:rPr lang="ru-RU" dirty="0" err="1" smtClean="0"/>
              <a:t>Рюйтель</a:t>
            </a:r>
            <a:r>
              <a:rPr lang="ru-RU" dirty="0" smtClean="0"/>
              <a:t>. </a:t>
            </a:r>
            <a:r>
              <a:rPr lang="ru-RU" dirty="0" err="1" smtClean="0"/>
              <a:t>Лідер</a:t>
            </a:r>
            <a:r>
              <a:rPr lang="ru-RU" dirty="0" smtClean="0"/>
              <a:t> – </a:t>
            </a:r>
            <a:r>
              <a:rPr lang="ru-RU" dirty="0" err="1" smtClean="0"/>
              <a:t>Віллу</a:t>
            </a:r>
            <a:r>
              <a:rPr lang="ru-RU" dirty="0" smtClean="0"/>
              <a:t> </a:t>
            </a:r>
            <a:r>
              <a:rPr lang="ru-RU" dirty="0" err="1" smtClean="0"/>
              <a:t>Рейльян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Естонська</a:t>
            </a:r>
            <a:r>
              <a:rPr lang="ru-RU" b="1" dirty="0" smtClean="0"/>
              <a:t> </a:t>
            </a:r>
            <a:r>
              <a:rPr lang="ru-RU" b="1" dirty="0" err="1" smtClean="0"/>
              <a:t>партія</a:t>
            </a:r>
            <a:r>
              <a:rPr lang="ru-RU" b="1" dirty="0" smtClean="0"/>
              <a:t> реформ – </a:t>
            </a:r>
            <a:r>
              <a:rPr lang="ru-RU" b="1" dirty="0" smtClean="0"/>
              <a:t>ПР.</a:t>
            </a:r>
            <a:r>
              <a:rPr lang="ru-RU" dirty="0" smtClean="0"/>
              <a:t> Створена у </a:t>
            </a:r>
            <a:r>
              <a:rPr lang="ru-RU" dirty="0" err="1" smtClean="0"/>
              <a:t>листопаді</a:t>
            </a:r>
            <a:r>
              <a:rPr lang="ru-RU" dirty="0" smtClean="0"/>
              <a:t> 1994 </a:t>
            </a:r>
            <a:r>
              <a:rPr lang="ru-RU" dirty="0" smtClean="0"/>
              <a:t>р. </a:t>
            </a:r>
            <a:r>
              <a:rPr lang="ru-RU" dirty="0" err="1" smtClean="0"/>
              <a:t>Голова-Андрус</a:t>
            </a:r>
            <a:r>
              <a:rPr lang="ru-RU" dirty="0" smtClean="0"/>
              <a:t> </a:t>
            </a:r>
            <a:r>
              <a:rPr lang="ru-RU" dirty="0" err="1" smtClean="0"/>
              <a:t>Ансіп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Адміністративний устрій: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4329114" cy="470916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Естонія поділяється на 15 адміністративних одиниць першого порядку. За географічним та демографічним розміром це — повіти (ест.</a:t>
            </a:r>
            <a:r>
              <a:rPr lang="ru-RU" dirty="0" smtClean="0"/>
              <a:t> </a:t>
            </a:r>
            <a:r>
              <a:rPr lang="et-EE" i="1" dirty="0" smtClean="0"/>
              <a:t>maakond</a:t>
            </a:r>
            <a:r>
              <a:rPr lang="uk-UA" dirty="0" smtClean="0"/>
              <a:t>, множ. </a:t>
            </a:r>
            <a:r>
              <a:rPr lang="uk-UA" i="1" dirty="0" err="1" smtClean="0"/>
              <a:t>maakonnad</a:t>
            </a:r>
            <a:r>
              <a:rPr lang="uk-UA" dirty="0" smtClean="0"/>
              <a:t>):</a:t>
            </a:r>
          </a:p>
          <a:p>
            <a:pPr lvl="0">
              <a:buNone/>
            </a:pPr>
            <a:r>
              <a:rPr lang="uk-UA" dirty="0" smtClean="0"/>
              <a:t>     </a:t>
            </a:r>
            <a:r>
              <a:rPr lang="uk-UA" dirty="0" err="1" smtClean="0"/>
              <a:t>Валґамаа</a:t>
            </a:r>
            <a:r>
              <a:rPr lang="ru-RU" dirty="0" smtClean="0"/>
              <a:t>,</a:t>
            </a:r>
            <a:r>
              <a:rPr lang="uk-UA" dirty="0" smtClean="0"/>
              <a:t> </a:t>
            </a:r>
            <a:r>
              <a:rPr lang="uk-UA" dirty="0" err="1" smtClean="0"/>
              <a:t>Вільяндімаа</a:t>
            </a:r>
            <a:r>
              <a:rPr lang="uk-UA" dirty="0" smtClean="0"/>
              <a:t>, </a:t>
            </a:r>
            <a:r>
              <a:rPr lang="uk-UA" dirty="0" err="1" smtClean="0"/>
              <a:t>Вирумаа</a:t>
            </a:r>
            <a:r>
              <a:rPr lang="ru-RU" dirty="0" smtClean="0"/>
              <a:t>,</a:t>
            </a:r>
            <a:r>
              <a:rPr lang="uk-UA" dirty="0" smtClean="0"/>
              <a:t> </a:t>
            </a:r>
            <a:r>
              <a:rPr lang="uk-UA" dirty="0" err="1" smtClean="0"/>
              <a:t>Гар’юмаа</a:t>
            </a:r>
            <a:r>
              <a:rPr lang="uk-UA" dirty="0" smtClean="0"/>
              <a:t>, </a:t>
            </a:r>
            <a:r>
              <a:rPr lang="uk-UA" dirty="0" err="1" smtClean="0"/>
              <a:t>Гіюмаа</a:t>
            </a:r>
            <a:r>
              <a:rPr lang="ru-RU" dirty="0" smtClean="0"/>
              <a:t>,</a:t>
            </a:r>
            <a:r>
              <a:rPr lang="uk-UA" dirty="0" err="1" smtClean="0"/>
              <a:t>Іда-Вірумаа</a:t>
            </a:r>
            <a:r>
              <a:rPr lang="uk-UA" dirty="0" smtClean="0"/>
              <a:t>, </a:t>
            </a:r>
            <a:r>
              <a:rPr lang="uk-UA" dirty="0" err="1" smtClean="0"/>
              <a:t>Йиґевамаа</a:t>
            </a:r>
            <a:r>
              <a:rPr lang="uk-UA" dirty="0" smtClean="0"/>
              <a:t>, </a:t>
            </a:r>
            <a:r>
              <a:rPr lang="uk-UA" dirty="0" err="1" smtClean="0"/>
              <a:t>Ляянемаа</a:t>
            </a:r>
            <a:r>
              <a:rPr lang="uk-UA" dirty="0" smtClean="0"/>
              <a:t>, </a:t>
            </a:r>
            <a:r>
              <a:rPr lang="uk-UA" dirty="0" err="1" smtClean="0"/>
              <a:t>Ляяне-Вірумаа</a:t>
            </a:r>
            <a:r>
              <a:rPr lang="uk-UA" dirty="0" smtClean="0"/>
              <a:t>, </a:t>
            </a:r>
            <a:r>
              <a:rPr lang="uk-UA" dirty="0" err="1" smtClean="0"/>
              <a:t>Пилвамаа</a:t>
            </a:r>
            <a:r>
              <a:rPr lang="uk-UA" dirty="0" smtClean="0"/>
              <a:t>, </a:t>
            </a:r>
            <a:r>
              <a:rPr lang="uk-UA" dirty="0" err="1" smtClean="0"/>
              <a:t>Пярнумаа</a:t>
            </a:r>
            <a:r>
              <a:rPr lang="uk-UA" dirty="0" smtClean="0"/>
              <a:t>, </a:t>
            </a:r>
            <a:r>
              <a:rPr lang="uk-UA" dirty="0" err="1" smtClean="0"/>
              <a:t>Рапламаа</a:t>
            </a:r>
            <a:r>
              <a:rPr lang="uk-UA" dirty="0" smtClean="0"/>
              <a:t>, </a:t>
            </a:r>
            <a:r>
              <a:rPr lang="uk-UA" dirty="0" err="1" smtClean="0"/>
              <a:t>Сааремаа</a:t>
            </a:r>
            <a:r>
              <a:rPr lang="uk-UA" dirty="0" smtClean="0"/>
              <a:t>, </a:t>
            </a:r>
            <a:r>
              <a:rPr lang="uk-UA" dirty="0" err="1" smtClean="0"/>
              <a:t>Тартумаа</a:t>
            </a:r>
            <a:r>
              <a:rPr lang="uk-UA" dirty="0" smtClean="0"/>
              <a:t>, </a:t>
            </a:r>
            <a:r>
              <a:rPr lang="uk-UA" dirty="0" err="1" smtClean="0"/>
              <a:t>Ярвамаа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Рисунок 6" descr="http://upload.wikimedia.org/wikipedia/commons/thumb/0/06/Eesti_maakonnad_2006.svg/400px-Eesti_maakonnad_2006.svg.pn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1071546"/>
            <a:ext cx="485775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Економіка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Як член Європейського Союзу Естонія є частиною чи не найбільшої світової економічної зони. 1999 р. Естонія пережила найтяжчу кризу з моменту здобуття незалежності 1991 </a:t>
            </a:r>
            <a:r>
              <a:rPr lang="uk-UA" dirty="0" smtClean="0"/>
              <a:t>р. </a:t>
            </a:r>
            <a:r>
              <a:rPr lang="uk-UA" dirty="0" smtClean="0"/>
              <a:t>Естонія приєдналася до СОТ в листопаді 1999 р. (будучи другою країною Балтії, що приєдналася до СОТ) та продовжувала перемовини з </a:t>
            </a:r>
            <a:r>
              <a:rPr lang="uk-UA" dirty="0" err="1" smtClean="0"/>
              <a:t>ЕС</a:t>
            </a:r>
            <a:r>
              <a:rPr lang="uk-UA" dirty="0" smtClean="0"/>
              <a:t> про приєднання. Приватизація енергетики, </a:t>
            </a:r>
            <a:r>
              <a:rPr lang="uk-UA" dirty="0" err="1" smtClean="0"/>
              <a:t>телекомунікацій</a:t>
            </a:r>
            <a:r>
              <a:rPr lang="uk-UA" dirty="0" smtClean="0"/>
              <a:t>, залізниці та інших державних підприємств триває. Естонія виконала більшість підготовчих заходів для вступу в </a:t>
            </a:r>
            <a:r>
              <a:rPr lang="uk-UA" dirty="0" smtClean="0"/>
              <a:t>Є</a:t>
            </a:r>
            <a:r>
              <a:rPr lang="uk-UA" dirty="0" smtClean="0"/>
              <a:t>С </a:t>
            </a:r>
            <a:r>
              <a:rPr lang="uk-UA" dirty="0" smtClean="0"/>
              <a:t>до кінця 2002 р. і тепер має одну з найміцніших економік серед нових країн-членів Європейського Союзу, до якого вона приєдналася 1 травня</a:t>
            </a:r>
            <a:r>
              <a:rPr lang="ru-RU" dirty="0" smtClean="0"/>
              <a:t> </a:t>
            </a:r>
            <a:r>
              <a:rPr lang="uk-UA" dirty="0" smtClean="0"/>
              <a:t>2004 р. Естонська економіка швидко зростає, частково завдяки участі фінських компаній, які переносять свою звичайну діяльність до цієї країни, а також завдяки потужному секторові інформаційних технологій (ІТ). ВВП на душу населення становить $12 300 і є найбільшим серед країн </a:t>
            </a:r>
            <a:r>
              <a:rPr lang="uk-UA" dirty="0" smtClean="0"/>
              <a:t>Балтії.</a:t>
            </a:r>
            <a:endParaRPr lang="ru-RU" dirty="0" smtClean="0"/>
          </a:p>
          <a:p>
            <a:r>
              <a:rPr lang="uk-UA" dirty="0" smtClean="0"/>
              <a:t>1994 р. Естонія стала однією з перших країн світу, яка запровадила єдиний податок: в </a:t>
            </a:r>
            <a:r>
              <a:rPr lang="uk-UA" dirty="0" smtClean="0"/>
              <a:t>Естонії </a:t>
            </a:r>
            <a:r>
              <a:rPr lang="uk-UA" dirty="0" smtClean="0"/>
              <a:t>єдина ставка незалежно від доходів платника становить 26 %.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Эстония - Таллин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3714752"/>
            <a:ext cx="4151808" cy="27146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User1\Мои документы\Эстония\Эстония\money[1]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571480"/>
            <a:ext cx="4178572" cy="2275714"/>
          </a:xfrm>
          <a:prstGeom prst="rect">
            <a:avLst/>
          </a:prstGeom>
          <a:noFill/>
        </p:spPr>
      </p:pic>
      <p:pic>
        <p:nvPicPr>
          <p:cNvPr id="1027" name="Picture 3" descr="C:\Documents and Settings\User1\Мои документы\Эстония\Эстония\photo_05[1].jpg"/>
          <p:cNvPicPr>
            <a:picLocks noChangeAspect="1" noChangeArrowheads="1"/>
          </p:cNvPicPr>
          <p:nvPr/>
        </p:nvPicPr>
        <p:blipFill>
          <a:blip r:embed="rId5" cstate="print"/>
          <a:srcRect b="2835"/>
          <a:stretch>
            <a:fillRect/>
          </a:stretch>
        </p:blipFill>
        <p:spPr bwMode="auto">
          <a:xfrm>
            <a:off x="214282" y="3714752"/>
            <a:ext cx="4048443" cy="2524140"/>
          </a:xfrm>
          <a:prstGeom prst="rect">
            <a:avLst/>
          </a:prstGeom>
          <a:noFill/>
        </p:spPr>
      </p:pic>
      <p:pic>
        <p:nvPicPr>
          <p:cNvPr id="1029" name="Picture 5" descr="http://www.ljplus.ru/img3/n/a/nat_ka/IMG_005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2066" y="1214422"/>
            <a:ext cx="3515775" cy="263683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000100" y="2928934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естонська</a:t>
            </a:r>
            <a:r>
              <a:rPr lang="ru-RU" sz="2400" dirty="0" smtClean="0"/>
              <a:t> крона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72132" y="214290"/>
            <a:ext cx="2714644" cy="1209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20" dirty="0" smtClean="0"/>
              <a:t/>
            </a:r>
            <a:br>
              <a:rPr lang="ru-RU" sz="2420" dirty="0" smtClean="0"/>
            </a:br>
            <a:r>
              <a:rPr lang="ru-RU" sz="2420" dirty="0" err="1" smtClean="0"/>
              <a:t>Готичня</a:t>
            </a:r>
            <a:r>
              <a:rPr lang="ru-RU" sz="2420" dirty="0" smtClean="0"/>
              <a:t> </a:t>
            </a:r>
            <a:r>
              <a:rPr lang="ru-RU" sz="2420" dirty="0" smtClean="0"/>
              <a:t>Ратуша</a:t>
            </a:r>
            <a:br>
              <a:rPr lang="ru-RU" sz="2420" dirty="0" smtClean="0"/>
            </a:br>
            <a:endParaRPr lang="ru-RU" sz="242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43438" y="4000504"/>
            <a:ext cx="1226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Таллінн</a:t>
            </a:r>
            <a:endParaRPr lang="ru-RU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Участь у міжнародних організаціях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Естонія входить до 181 міжнародної організації</a:t>
            </a:r>
            <a:endParaRPr lang="ru-RU" dirty="0" smtClean="0"/>
          </a:p>
          <a:p>
            <a:r>
              <a:rPr lang="ru-RU" dirty="0" smtClean="0"/>
              <a:t>БМР(Банк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r>
              <a:rPr lang="ru-RU" dirty="0" smtClean="0"/>
              <a:t>)</a:t>
            </a:r>
          </a:p>
          <a:p>
            <a:r>
              <a:rPr lang="uk-UA" dirty="0" smtClean="0"/>
              <a:t>ВООЗ(Всесвітня організація охорони здоров'я)</a:t>
            </a:r>
          </a:p>
          <a:p>
            <a:r>
              <a:rPr lang="uk-UA" dirty="0" smtClean="0"/>
              <a:t>ВОІВ(Всесвітня організація інтелектуальної власності)</a:t>
            </a:r>
          </a:p>
          <a:p>
            <a:r>
              <a:rPr lang="ru-RU" dirty="0" smtClean="0"/>
              <a:t>ВПС(</a:t>
            </a:r>
            <a:r>
              <a:rPr lang="ru-RU" dirty="0" err="1" smtClean="0"/>
              <a:t>всесвітній</a:t>
            </a:r>
            <a:r>
              <a:rPr lang="ru-RU" dirty="0" smtClean="0"/>
              <a:t> </a:t>
            </a:r>
            <a:r>
              <a:rPr lang="ru-RU" dirty="0" err="1" smtClean="0"/>
              <a:t>поштовий</a:t>
            </a:r>
            <a:r>
              <a:rPr lang="ru-RU" dirty="0" smtClean="0"/>
              <a:t> союз)</a:t>
            </a:r>
          </a:p>
          <a:p>
            <a:r>
              <a:rPr lang="ru-RU" dirty="0" smtClean="0"/>
              <a:t>МВФ(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валютний</a:t>
            </a:r>
            <a:r>
              <a:rPr lang="ru-RU" dirty="0" smtClean="0"/>
              <a:t> фонд)</a:t>
            </a:r>
          </a:p>
          <a:p>
            <a:r>
              <a:rPr lang="ru-RU" dirty="0" smtClean="0"/>
              <a:t>НАТО</a:t>
            </a:r>
          </a:p>
          <a:p>
            <a:r>
              <a:rPr lang="ru-RU" dirty="0" smtClean="0"/>
              <a:t>ФАО(</a:t>
            </a:r>
            <a:r>
              <a:rPr lang="ru-RU" dirty="0" err="1" smtClean="0"/>
              <a:t>Федеральне</a:t>
            </a:r>
            <a:r>
              <a:rPr lang="ru-RU" dirty="0" smtClean="0"/>
              <a:t> </a:t>
            </a:r>
            <a:r>
              <a:rPr lang="ru-RU" dirty="0" err="1" smtClean="0"/>
              <a:t>агенство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)</a:t>
            </a:r>
          </a:p>
          <a:p>
            <a:r>
              <a:rPr lang="ru-RU" dirty="0" smtClean="0"/>
              <a:t>ЮНЕСКО</a:t>
            </a:r>
          </a:p>
          <a:p>
            <a:r>
              <a:rPr lang="ru-RU" dirty="0" smtClean="0"/>
              <a:t>МАГАТЕ(</a:t>
            </a:r>
            <a:r>
              <a:rPr lang="ru-RU" dirty="0" err="1" smtClean="0"/>
              <a:t>Міжнародне</a:t>
            </a:r>
            <a:r>
              <a:rPr lang="ru-RU" dirty="0" smtClean="0"/>
              <a:t> </a:t>
            </a:r>
            <a:r>
              <a:rPr lang="ru-RU" dirty="0" err="1" smtClean="0"/>
              <a:t>агенство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атомної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)</a:t>
            </a:r>
          </a:p>
          <a:p>
            <a:r>
              <a:rPr lang="uk-UA" dirty="0" smtClean="0"/>
              <a:t>РДБМ(Рада держав Балтійського моря)</a:t>
            </a:r>
          </a:p>
          <a:p>
            <a:r>
              <a:rPr lang="ru-RU" dirty="0" smtClean="0"/>
              <a:t>ЄБРР(</a:t>
            </a:r>
            <a:r>
              <a:rPr lang="ru-RU" dirty="0" err="1" smtClean="0"/>
              <a:t>Європейський</a:t>
            </a:r>
            <a:r>
              <a:rPr lang="ru-RU" dirty="0" smtClean="0"/>
              <a:t> банк </a:t>
            </a:r>
            <a:r>
              <a:rPr lang="ru-RU" dirty="0" err="1" smtClean="0"/>
              <a:t>реконструкції</a:t>
            </a:r>
            <a:r>
              <a:rPr lang="ru-RU" dirty="0" smtClean="0"/>
              <a:t> та </a:t>
            </a:r>
            <a:r>
              <a:rPr lang="ru-RU" dirty="0" err="1" smtClean="0"/>
              <a:t>розвитку</a:t>
            </a:r>
            <a:r>
              <a:rPr lang="ru-RU" dirty="0" smtClean="0"/>
              <a:t>)</a:t>
            </a:r>
          </a:p>
          <a:p>
            <a:r>
              <a:rPr lang="uk-UA" dirty="0" smtClean="0"/>
              <a:t>ЄС</a:t>
            </a:r>
          </a:p>
          <a:p>
            <a:r>
              <a:rPr lang="uk-UA" dirty="0" smtClean="0"/>
              <a:t>РЄ(Рада Європи)</a:t>
            </a:r>
          </a:p>
          <a:p>
            <a:r>
              <a:rPr lang="uk-UA" dirty="0" err="1" smtClean="0"/>
              <a:t>МРЧХтаЧП</a:t>
            </a:r>
            <a:r>
              <a:rPr lang="uk-UA" dirty="0" smtClean="0"/>
              <a:t>(Міжнародний рух Червоного Хреста та Червоного Півмісяця)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157</TotalTime>
  <Words>411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Естонія</vt:lpstr>
      <vt:lpstr>Загальні відомості:</vt:lpstr>
      <vt:lpstr>Слайд 3</vt:lpstr>
      <vt:lpstr>Політика:</vt:lpstr>
      <vt:lpstr>Політичні партії</vt:lpstr>
      <vt:lpstr>Адміністративний устрій: </vt:lpstr>
      <vt:lpstr>Економіка:</vt:lpstr>
      <vt:lpstr>Слайд 8</vt:lpstr>
      <vt:lpstr>Участь у міжнародних організаціях</vt:lpstr>
    </vt:vector>
  </TitlesOfParts>
  <Company>София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Естонія</dc:title>
  <dc:creator>Орлова Н.</dc:creator>
  <cp:lastModifiedBy>Орлова Н.</cp:lastModifiedBy>
  <cp:revision>17</cp:revision>
  <dcterms:created xsi:type="dcterms:W3CDTF">2010-02-05T17:21:55Z</dcterms:created>
  <dcterms:modified xsi:type="dcterms:W3CDTF">2010-02-07T18:14:58Z</dcterms:modified>
</cp:coreProperties>
</file>