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1" r:id="rId2"/>
    <p:sldMasterId id="2147483723" r:id="rId3"/>
  </p:sldMasterIdLst>
  <p:notesMasterIdLst>
    <p:notesMasterId r:id="rId13"/>
  </p:notesMasterIdLst>
  <p:sldIdLst>
    <p:sldId id="256" r:id="rId4"/>
    <p:sldId id="271" r:id="rId5"/>
    <p:sldId id="257" r:id="rId6"/>
    <p:sldId id="267" r:id="rId7"/>
    <p:sldId id="265" r:id="rId8"/>
    <p:sldId id="263" r:id="rId9"/>
    <p:sldId id="269" r:id="rId10"/>
    <p:sldId id="268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0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D99EC-16B7-4C42-BE25-134DBB757242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7B036E3-D087-447B-BCDD-96F50511B5A4}">
      <dgm:prSet custT="1"/>
      <dgm:spPr/>
      <dgm:t>
        <a:bodyPr/>
        <a:lstStyle/>
        <a:p>
          <a:pPr rtl="0"/>
          <a:r>
            <a:rPr lang="ru-RU" sz="2000" dirty="0" smtClean="0"/>
            <a:t>В середине 1970-х годов начался энергетический кризис, вызванный повышением цены на нефть почти в 5 раз.</a:t>
          </a:r>
          <a:endParaRPr lang="en-US" sz="2000" dirty="0"/>
        </a:p>
      </dgm:t>
    </dgm:pt>
    <dgm:pt modelId="{462F5C54-2DD7-460B-B953-2FC51D34A87A}" type="parTrans" cxnId="{BA211083-C520-4C51-A89F-089A732DD07F}">
      <dgm:prSet/>
      <dgm:spPr/>
      <dgm:t>
        <a:bodyPr/>
        <a:lstStyle/>
        <a:p>
          <a:endParaRPr lang="ru-RU"/>
        </a:p>
      </dgm:t>
    </dgm:pt>
    <dgm:pt modelId="{6C1E1DFC-44C8-4374-B90F-27571B457063}" type="sibTrans" cxnId="{BA211083-C520-4C51-A89F-089A732DD07F}">
      <dgm:prSet/>
      <dgm:spPr/>
      <dgm:t>
        <a:bodyPr/>
        <a:lstStyle/>
        <a:p>
          <a:endParaRPr lang="ru-RU"/>
        </a:p>
      </dgm:t>
    </dgm:pt>
    <dgm:pt modelId="{2DB6BE43-850B-4DFB-ADBA-F00DD2E5CC44}">
      <dgm:prSet custT="1"/>
      <dgm:spPr/>
      <dgm:t>
        <a:bodyPr/>
        <a:lstStyle/>
        <a:p>
          <a:pPr rtl="0"/>
          <a:r>
            <a:rPr lang="ru-RU" sz="2000" dirty="0" smtClean="0"/>
            <a:t>«Нефтяной шок» стал толчком к экономическому кризису, охватившему большинство развитых государств. </a:t>
          </a:r>
          <a:endParaRPr lang="en-US" sz="2000" dirty="0"/>
        </a:p>
      </dgm:t>
    </dgm:pt>
    <dgm:pt modelId="{A0B09257-2DC2-40B4-BF79-67D0BA7098DE}" type="parTrans" cxnId="{D71A7BFF-C067-48D5-9CA1-DA28DF94603A}">
      <dgm:prSet/>
      <dgm:spPr/>
      <dgm:t>
        <a:bodyPr/>
        <a:lstStyle/>
        <a:p>
          <a:endParaRPr lang="ru-RU"/>
        </a:p>
      </dgm:t>
    </dgm:pt>
    <dgm:pt modelId="{CE2CE8D9-5334-4A47-81D0-07E37AA94AAB}" type="sibTrans" cxnId="{D71A7BFF-C067-48D5-9CA1-DA28DF94603A}">
      <dgm:prSet/>
      <dgm:spPr/>
      <dgm:t>
        <a:bodyPr/>
        <a:lstStyle/>
        <a:p>
          <a:endParaRPr lang="ru-RU"/>
        </a:p>
      </dgm:t>
    </dgm:pt>
    <dgm:pt modelId="{06B9A3DC-DB79-4E82-B8F8-7F1AB1597FCC}">
      <dgm:prSet custT="1"/>
      <dgm:spPr/>
      <dgm:t>
        <a:bodyPr/>
        <a:lstStyle/>
        <a:p>
          <a:pPr rtl="0"/>
          <a:r>
            <a:rPr lang="ru-RU" sz="2000" dirty="0" smtClean="0"/>
            <a:t>Снижение промышленного производства в Японии в те годы составило 19,3 %, тогда как в США —13,5 %, ФРГ — 11,2 %. </a:t>
          </a:r>
          <a:endParaRPr lang="en-US" sz="2000" dirty="0"/>
        </a:p>
      </dgm:t>
    </dgm:pt>
    <dgm:pt modelId="{74753237-7651-42DF-A8F0-B4E05E5A05BC}" type="parTrans" cxnId="{30A68F4B-AE61-4E3D-8B9B-72C5D008A118}">
      <dgm:prSet/>
      <dgm:spPr/>
      <dgm:t>
        <a:bodyPr/>
        <a:lstStyle/>
        <a:p>
          <a:endParaRPr lang="ru-RU"/>
        </a:p>
      </dgm:t>
    </dgm:pt>
    <dgm:pt modelId="{2AEC8E38-A0A8-422D-B657-06D9FB36D0F8}" type="sibTrans" cxnId="{30A68F4B-AE61-4E3D-8B9B-72C5D008A118}">
      <dgm:prSet/>
      <dgm:spPr/>
      <dgm:t>
        <a:bodyPr/>
        <a:lstStyle/>
        <a:p>
          <a:endParaRPr lang="ru-RU"/>
        </a:p>
      </dgm:t>
    </dgm:pt>
    <dgm:pt modelId="{F35CE1A9-7CF3-4F6B-8E29-F1422DDAE3A6}">
      <dgm:prSet custT="1"/>
      <dgm:spPr/>
      <dgm:t>
        <a:bodyPr/>
        <a:lstStyle/>
        <a:p>
          <a:pPr rtl="0"/>
          <a:r>
            <a:rPr lang="ru-RU" sz="2000" dirty="0" smtClean="0"/>
            <a:t>Следствием кризиса стала разработка новой стратегии развития японской экономики.</a:t>
          </a:r>
          <a:endParaRPr lang="en-US" sz="2000" dirty="0"/>
        </a:p>
      </dgm:t>
    </dgm:pt>
    <dgm:pt modelId="{A2344BE0-35CC-47C6-BBA9-6554A91CC90E}" type="parTrans" cxnId="{161AAAAA-D3AB-4201-98DF-7ACD77C70AA7}">
      <dgm:prSet/>
      <dgm:spPr/>
      <dgm:t>
        <a:bodyPr/>
        <a:lstStyle/>
        <a:p>
          <a:endParaRPr lang="ru-RU"/>
        </a:p>
      </dgm:t>
    </dgm:pt>
    <dgm:pt modelId="{908AB04E-2E57-408E-A37B-938094E89578}" type="sibTrans" cxnId="{161AAAAA-D3AB-4201-98DF-7ACD77C70AA7}">
      <dgm:prSet/>
      <dgm:spPr/>
      <dgm:t>
        <a:bodyPr/>
        <a:lstStyle/>
        <a:p>
          <a:endParaRPr lang="ru-RU"/>
        </a:p>
      </dgm:t>
    </dgm:pt>
    <dgm:pt modelId="{5E9A167C-2A3D-4F5F-97FE-2D470D9A6768}">
      <dgm:prSet custT="1"/>
      <dgm:spPr/>
      <dgm:t>
        <a:bodyPr/>
        <a:lstStyle/>
        <a:p>
          <a:pPr rtl="0"/>
          <a:r>
            <a:rPr lang="ru-RU" sz="2000" dirty="0" smtClean="0"/>
            <a:t>Ставка была сделана на </a:t>
          </a:r>
          <a:r>
            <a:rPr lang="ru-RU" sz="2000" dirty="0" err="1" smtClean="0"/>
            <a:t>энерго</a:t>
          </a:r>
          <a:r>
            <a:rPr lang="ru-RU" sz="2000" dirty="0" smtClean="0"/>
            <a:t>- и </a:t>
          </a:r>
          <a:r>
            <a:rPr lang="ru-RU" sz="2000" dirty="0" err="1" smtClean="0"/>
            <a:t>материалосберегающие</a:t>
          </a:r>
          <a:r>
            <a:rPr lang="ru-RU" sz="2000" dirty="0" smtClean="0"/>
            <a:t> технологии</a:t>
          </a:r>
          <a:endParaRPr lang="ru-RU" sz="2000" dirty="0"/>
        </a:p>
      </dgm:t>
    </dgm:pt>
    <dgm:pt modelId="{0849750B-0E3A-4E8E-8092-E42CA72B57B7}" type="parTrans" cxnId="{C9A8B07C-5B16-4E7A-B5D6-8E42F676C90D}">
      <dgm:prSet/>
      <dgm:spPr/>
      <dgm:t>
        <a:bodyPr/>
        <a:lstStyle/>
        <a:p>
          <a:endParaRPr lang="ru-RU"/>
        </a:p>
      </dgm:t>
    </dgm:pt>
    <dgm:pt modelId="{00C6F5AE-1989-409D-ABB7-12859FBE4293}" type="sibTrans" cxnId="{C9A8B07C-5B16-4E7A-B5D6-8E42F676C90D}">
      <dgm:prSet/>
      <dgm:spPr/>
      <dgm:t>
        <a:bodyPr/>
        <a:lstStyle/>
        <a:p>
          <a:endParaRPr lang="ru-RU"/>
        </a:p>
      </dgm:t>
    </dgm:pt>
    <dgm:pt modelId="{485B02BA-32AA-4171-BE7D-EA863F1327C5}" type="pres">
      <dgm:prSet presAssocID="{FC2D99EC-16B7-4C42-BE25-134DBB7572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CF78DA-865B-4927-81EB-034C7968D72F}" type="pres">
      <dgm:prSet presAssocID="{FC2D99EC-16B7-4C42-BE25-134DBB757242}" presName="dummyMaxCanvas" presStyleCnt="0">
        <dgm:presLayoutVars/>
      </dgm:prSet>
      <dgm:spPr/>
    </dgm:pt>
    <dgm:pt modelId="{262E7C35-622A-4752-9F6B-3A069039633C}" type="pres">
      <dgm:prSet presAssocID="{FC2D99EC-16B7-4C42-BE25-134DBB75724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01102-BCDC-4540-9603-29B2A2BB9948}" type="pres">
      <dgm:prSet presAssocID="{FC2D99EC-16B7-4C42-BE25-134DBB75724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E2775-5649-46BB-9373-E3FC0B2001E8}" type="pres">
      <dgm:prSet presAssocID="{FC2D99EC-16B7-4C42-BE25-134DBB75724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B27A1-F069-4F3F-8630-501B0974F3DE}" type="pres">
      <dgm:prSet presAssocID="{FC2D99EC-16B7-4C42-BE25-134DBB75724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D8601-9AFC-4DF1-9D8F-83B368564806}" type="pres">
      <dgm:prSet presAssocID="{FC2D99EC-16B7-4C42-BE25-134DBB75724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9C3466-B14E-488A-BD00-5436F43B85D2}" type="pres">
      <dgm:prSet presAssocID="{FC2D99EC-16B7-4C42-BE25-134DBB75724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5E5BB-90BF-4880-87B0-C735822B254D}" type="pres">
      <dgm:prSet presAssocID="{FC2D99EC-16B7-4C42-BE25-134DBB75724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C31396-42DB-443D-B08D-FBAE0A417710}" type="pres">
      <dgm:prSet presAssocID="{FC2D99EC-16B7-4C42-BE25-134DBB75724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76857-1035-421E-8BFA-C8B46E97CC9D}" type="pres">
      <dgm:prSet presAssocID="{FC2D99EC-16B7-4C42-BE25-134DBB75724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439866-6402-4E1D-9ECC-C0FC9DF0C0BA}" type="pres">
      <dgm:prSet presAssocID="{FC2D99EC-16B7-4C42-BE25-134DBB75724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028F5-EA3F-4FCA-9164-ADBF929305BD}" type="pres">
      <dgm:prSet presAssocID="{FC2D99EC-16B7-4C42-BE25-134DBB75724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D1B26-4867-414F-92D6-E98CFEE32993}" type="pres">
      <dgm:prSet presAssocID="{FC2D99EC-16B7-4C42-BE25-134DBB75724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C273B-642B-44BD-B708-ED89C6BC75BB}" type="pres">
      <dgm:prSet presAssocID="{FC2D99EC-16B7-4C42-BE25-134DBB75724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EA764-BAB4-4C0B-A032-F21B0B012F3D}" type="pres">
      <dgm:prSet presAssocID="{FC2D99EC-16B7-4C42-BE25-134DBB75724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45AC9F-C0E2-4B4F-9263-41461DE1ED85}" type="presOf" srcId="{2AEC8E38-A0A8-422D-B657-06D9FB36D0F8}" destId="{49C31396-42DB-443D-B08D-FBAE0A417710}" srcOrd="0" destOrd="0" presId="urn:microsoft.com/office/officeart/2005/8/layout/vProcess5"/>
    <dgm:cxn modelId="{AE269A76-58A8-427A-9D51-767E3A906C01}" type="presOf" srcId="{5E9A167C-2A3D-4F5F-97FE-2D470D9A6768}" destId="{65BD8601-9AFC-4DF1-9D8F-83B368564806}" srcOrd="0" destOrd="0" presId="urn:microsoft.com/office/officeart/2005/8/layout/vProcess5"/>
    <dgm:cxn modelId="{CD116929-A55C-4B5A-AACD-5CB8B3B6B011}" type="presOf" srcId="{F35CE1A9-7CF3-4F6B-8E29-F1422DDAE3A6}" destId="{529C273B-642B-44BD-B708-ED89C6BC75BB}" srcOrd="1" destOrd="0" presId="urn:microsoft.com/office/officeart/2005/8/layout/vProcess5"/>
    <dgm:cxn modelId="{C9A8B07C-5B16-4E7A-B5D6-8E42F676C90D}" srcId="{FC2D99EC-16B7-4C42-BE25-134DBB757242}" destId="{5E9A167C-2A3D-4F5F-97FE-2D470D9A6768}" srcOrd="4" destOrd="0" parTransId="{0849750B-0E3A-4E8E-8092-E42CA72B57B7}" sibTransId="{00C6F5AE-1989-409D-ABB7-12859FBE4293}"/>
    <dgm:cxn modelId="{BA211083-C520-4C51-A89F-089A732DD07F}" srcId="{FC2D99EC-16B7-4C42-BE25-134DBB757242}" destId="{77B036E3-D087-447B-BCDD-96F50511B5A4}" srcOrd="0" destOrd="0" parTransId="{462F5C54-2DD7-460B-B953-2FC51D34A87A}" sibTransId="{6C1E1DFC-44C8-4374-B90F-27571B457063}"/>
    <dgm:cxn modelId="{8CC69DDE-C9C2-4B14-9E41-3A20A7C8034E}" type="presOf" srcId="{908AB04E-2E57-408E-A37B-938094E89578}" destId="{08576857-1035-421E-8BFA-C8B46E97CC9D}" srcOrd="0" destOrd="0" presId="urn:microsoft.com/office/officeart/2005/8/layout/vProcess5"/>
    <dgm:cxn modelId="{30A68F4B-AE61-4E3D-8B9B-72C5D008A118}" srcId="{FC2D99EC-16B7-4C42-BE25-134DBB757242}" destId="{06B9A3DC-DB79-4E82-B8F8-7F1AB1597FCC}" srcOrd="2" destOrd="0" parTransId="{74753237-7651-42DF-A8F0-B4E05E5A05BC}" sibTransId="{2AEC8E38-A0A8-422D-B657-06D9FB36D0F8}"/>
    <dgm:cxn modelId="{1D52F348-9186-41EA-B61D-19FAC8DFDADC}" type="presOf" srcId="{6C1E1DFC-44C8-4374-B90F-27571B457063}" destId="{F69C3466-B14E-488A-BD00-5436F43B85D2}" srcOrd="0" destOrd="0" presId="urn:microsoft.com/office/officeart/2005/8/layout/vProcess5"/>
    <dgm:cxn modelId="{EF98B1D5-C47C-42AD-9A11-00072773C824}" type="presOf" srcId="{77B036E3-D087-447B-BCDD-96F50511B5A4}" destId="{9F439866-6402-4E1D-9ECC-C0FC9DF0C0BA}" srcOrd="1" destOrd="0" presId="urn:microsoft.com/office/officeart/2005/8/layout/vProcess5"/>
    <dgm:cxn modelId="{376FBC60-8C26-4D4F-8781-464D79DFAD17}" type="presOf" srcId="{F35CE1A9-7CF3-4F6B-8E29-F1422DDAE3A6}" destId="{DE8B27A1-F069-4F3F-8630-501B0974F3DE}" srcOrd="0" destOrd="0" presId="urn:microsoft.com/office/officeart/2005/8/layout/vProcess5"/>
    <dgm:cxn modelId="{4FE04E36-E00A-4876-AEEB-FE7D2639D704}" type="presOf" srcId="{5E9A167C-2A3D-4F5F-97FE-2D470D9A6768}" destId="{008EA764-BAB4-4C0B-A032-F21B0B012F3D}" srcOrd="1" destOrd="0" presId="urn:microsoft.com/office/officeart/2005/8/layout/vProcess5"/>
    <dgm:cxn modelId="{D71A7BFF-C067-48D5-9CA1-DA28DF94603A}" srcId="{FC2D99EC-16B7-4C42-BE25-134DBB757242}" destId="{2DB6BE43-850B-4DFB-ADBA-F00DD2E5CC44}" srcOrd="1" destOrd="0" parTransId="{A0B09257-2DC2-40B4-BF79-67D0BA7098DE}" sibTransId="{CE2CE8D9-5334-4A47-81D0-07E37AA94AAB}"/>
    <dgm:cxn modelId="{E4720656-8703-4F0F-87FB-4F85A3811BEB}" type="presOf" srcId="{06B9A3DC-DB79-4E82-B8F8-7F1AB1597FCC}" destId="{35BD1B26-4867-414F-92D6-E98CFEE32993}" srcOrd="1" destOrd="0" presId="urn:microsoft.com/office/officeart/2005/8/layout/vProcess5"/>
    <dgm:cxn modelId="{161AAAAA-D3AB-4201-98DF-7ACD77C70AA7}" srcId="{FC2D99EC-16B7-4C42-BE25-134DBB757242}" destId="{F35CE1A9-7CF3-4F6B-8E29-F1422DDAE3A6}" srcOrd="3" destOrd="0" parTransId="{A2344BE0-35CC-47C6-BBA9-6554A91CC90E}" sibTransId="{908AB04E-2E57-408E-A37B-938094E89578}"/>
    <dgm:cxn modelId="{FDBE47DA-451B-477D-8D05-B2B0B3904F38}" type="presOf" srcId="{CE2CE8D9-5334-4A47-81D0-07E37AA94AAB}" destId="{2005E5BB-90BF-4880-87B0-C735822B254D}" srcOrd="0" destOrd="0" presId="urn:microsoft.com/office/officeart/2005/8/layout/vProcess5"/>
    <dgm:cxn modelId="{531C5042-5F6A-4125-A7B8-AC67EC5ED391}" type="presOf" srcId="{06B9A3DC-DB79-4E82-B8F8-7F1AB1597FCC}" destId="{EB2E2775-5649-46BB-9373-E3FC0B2001E8}" srcOrd="0" destOrd="0" presId="urn:microsoft.com/office/officeart/2005/8/layout/vProcess5"/>
    <dgm:cxn modelId="{49E47E3F-19E2-4531-9644-63AB67EF602A}" type="presOf" srcId="{FC2D99EC-16B7-4C42-BE25-134DBB757242}" destId="{485B02BA-32AA-4171-BE7D-EA863F1327C5}" srcOrd="0" destOrd="0" presId="urn:microsoft.com/office/officeart/2005/8/layout/vProcess5"/>
    <dgm:cxn modelId="{D44D7F0F-B6C5-459E-93CD-FB6218516FDF}" type="presOf" srcId="{2DB6BE43-850B-4DFB-ADBA-F00DD2E5CC44}" destId="{023028F5-EA3F-4FCA-9164-ADBF929305BD}" srcOrd="1" destOrd="0" presId="urn:microsoft.com/office/officeart/2005/8/layout/vProcess5"/>
    <dgm:cxn modelId="{00E7ADB2-C0C7-4F15-9CFE-B61024859C06}" type="presOf" srcId="{2DB6BE43-850B-4DFB-ADBA-F00DD2E5CC44}" destId="{78201102-BCDC-4540-9603-29B2A2BB9948}" srcOrd="0" destOrd="0" presId="urn:microsoft.com/office/officeart/2005/8/layout/vProcess5"/>
    <dgm:cxn modelId="{2428024D-571B-40AD-AB6D-6EA25E2765AC}" type="presOf" srcId="{77B036E3-D087-447B-BCDD-96F50511B5A4}" destId="{262E7C35-622A-4752-9F6B-3A069039633C}" srcOrd="0" destOrd="0" presId="urn:microsoft.com/office/officeart/2005/8/layout/vProcess5"/>
    <dgm:cxn modelId="{990ECBB9-65FA-4348-9D03-32CEFAFBF55D}" type="presParOf" srcId="{485B02BA-32AA-4171-BE7D-EA863F1327C5}" destId="{00CF78DA-865B-4927-81EB-034C7968D72F}" srcOrd="0" destOrd="0" presId="urn:microsoft.com/office/officeart/2005/8/layout/vProcess5"/>
    <dgm:cxn modelId="{B77B7622-0299-4C9E-AD6C-B71FFDD4A524}" type="presParOf" srcId="{485B02BA-32AA-4171-BE7D-EA863F1327C5}" destId="{262E7C35-622A-4752-9F6B-3A069039633C}" srcOrd="1" destOrd="0" presId="urn:microsoft.com/office/officeart/2005/8/layout/vProcess5"/>
    <dgm:cxn modelId="{60F3DDCA-D28C-4C20-8F00-DCED568937A7}" type="presParOf" srcId="{485B02BA-32AA-4171-BE7D-EA863F1327C5}" destId="{78201102-BCDC-4540-9603-29B2A2BB9948}" srcOrd="2" destOrd="0" presId="urn:microsoft.com/office/officeart/2005/8/layout/vProcess5"/>
    <dgm:cxn modelId="{CB0E5A7C-5B6B-46E5-818F-377101515A86}" type="presParOf" srcId="{485B02BA-32AA-4171-BE7D-EA863F1327C5}" destId="{EB2E2775-5649-46BB-9373-E3FC0B2001E8}" srcOrd="3" destOrd="0" presId="urn:microsoft.com/office/officeart/2005/8/layout/vProcess5"/>
    <dgm:cxn modelId="{0C76D735-9814-45BE-93E2-0264EB294153}" type="presParOf" srcId="{485B02BA-32AA-4171-BE7D-EA863F1327C5}" destId="{DE8B27A1-F069-4F3F-8630-501B0974F3DE}" srcOrd="4" destOrd="0" presId="urn:microsoft.com/office/officeart/2005/8/layout/vProcess5"/>
    <dgm:cxn modelId="{CF65F581-CD5C-47F9-86F2-40BC0979B70E}" type="presParOf" srcId="{485B02BA-32AA-4171-BE7D-EA863F1327C5}" destId="{65BD8601-9AFC-4DF1-9D8F-83B368564806}" srcOrd="5" destOrd="0" presId="urn:microsoft.com/office/officeart/2005/8/layout/vProcess5"/>
    <dgm:cxn modelId="{EDB298C7-C8BE-4E99-8100-80B62B805A50}" type="presParOf" srcId="{485B02BA-32AA-4171-BE7D-EA863F1327C5}" destId="{F69C3466-B14E-488A-BD00-5436F43B85D2}" srcOrd="6" destOrd="0" presId="urn:microsoft.com/office/officeart/2005/8/layout/vProcess5"/>
    <dgm:cxn modelId="{793FD752-FF6E-4911-85C6-5BADAD22BBF0}" type="presParOf" srcId="{485B02BA-32AA-4171-BE7D-EA863F1327C5}" destId="{2005E5BB-90BF-4880-87B0-C735822B254D}" srcOrd="7" destOrd="0" presId="urn:microsoft.com/office/officeart/2005/8/layout/vProcess5"/>
    <dgm:cxn modelId="{25E746C8-30E5-4F1A-A01C-AFFCAC14DAB8}" type="presParOf" srcId="{485B02BA-32AA-4171-BE7D-EA863F1327C5}" destId="{49C31396-42DB-443D-B08D-FBAE0A417710}" srcOrd="8" destOrd="0" presId="urn:microsoft.com/office/officeart/2005/8/layout/vProcess5"/>
    <dgm:cxn modelId="{B2C9DE4A-4BAC-4130-9FFB-5BCBE76524B8}" type="presParOf" srcId="{485B02BA-32AA-4171-BE7D-EA863F1327C5}" destId="{08576857-1035-421E-8BFA-C8B46E97CC9D}" srcOrd="9" destOrd="0" presId="urn:microsoft.com/office/officeart/2005/8/layout/vProcess5"/>
    <dgm:cxn modelId="{A76473D6-8AF2-4FC2-BB9D-DD2EFECD57F9}" type="presParOf" srcId="{485B02BA-32AA-4171-BE7D-EA863F1327C5}" destId="{9F439866-6402-4E1D-9ECC-C0FC9DF0C0BA}" srcOrd="10" destOrd="0" presId="urn:microsoft.com/office/officeart/2005/8/layout/vProcess5"/>
    <dgm:cxn modelId="{8F2D90A9-3E09-4A00-91C1-6233F14B78F6}" type="presParOf" srcId="{485B02BA-32AA-4171-BE7D-EA863F1327C5}" destId="{023028F5-EA3F-4FCA-9164-ADBF929305BD}" srcOrd="11" destOrd="0" presId="urn:microsoft.com/office/officeart/2005/8/layout/vProcess5"/>
    <dgm:cxn modelId="{C16EF206-6D46-4B6A-B608-9CD8D9C30C50}" type="presParOf" srcId="{485B02BA-32AA-4171-BE7D-EA863F1327C5}" destId="{35BD1B26-4867-414F-92D6-E98CFEE32993}" srcOrd="12" destOrd="0" presId="urn:microsoft.com/office/officeart/2005/8/layout/vProcess5"/>
    <dgm:cxn modelId="{973AC499-3338-452C-BA51-F23AA75C8E27}" type="presParOf" srcId="{485B02BA-32AA-4171-BE7D-EA863F1327C5}" destId="{529C273B-642B-44BD-B708-ED89C6BC75BB}" srcOrd="13" destOrd="0" presId="urn:microsoft.com/office/officeart/2005/8/layout/vProcess5"/>
    <dgm:cxn modelId="{63E8BF52-A3D5-4590-9385-F7ED6EEE9225}" type="presParOf" srcId="{485B02BA-32AA-4171-BE7D-EA863F1327C5}" destId="{008EA764-BAB4-4C0B-A032-F21B0B012F3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C564A1-277C-4879-B0F8-4ED5147B80CE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DF1A3A9-70DE-4EDF-87FF-75B9F6814118}">
      <dgm:prSet/>
      <dgm:spPr/>
      <dgm:t>
        <a:bodyPr/>
        <a:lstStyle/>
        <a:p>
          <a:pPr rtl="0"/>
          <a:r>
            <a:rPr lang="ru-RU" dirty="0" smtClean="0"/>
            <a:t>Электронные фирмы Японии, выпускающие микропроцессоры, контролируют 60-90 % мирового рынка отдельных их видов. </a:t>
          </a:r>
          <a:endParaRPr lang="en-US" dirty="0"/>
        </a:p>
      </dgm:t>
    </dgm:pt>
    <dgm:pt modelId="{93CD4BC6-0DDA-475E-BA89-85DED0E1B494}" type="parTrans" cxnId="{966DEE2B-D35A-4303-9AEF-F3519D08631F}">
      <dgm:prSet/>
      <dgm:spPr/>
      <dgm:t>
        <a:bodyPr/>
        <a:lstStyle/>
        <a:p>
          <a:endParaRPr lang="ru-RU"/>
        </a:p>
      </dgm:t>
    </dgm:pt>
    <dgm:pt modelId="{2C17CD08-2BE2-4BBF-A310-E6EEB65F6699}" type="sibTrans" cxnId="{966DEE2B-D35A-4303-9AEF-F3519D08631F}">
      <dgm:prSet/>
      <dgm:spPr/>
      <dgm:t>
        <a:bodyPr/>
        <a:lstStyle/>
        <a:p>
          <a:endParaRPr lang="ru-RU"/>
        </a:p>
      </dgm:t>
    </dgm:pt>
    <dgm:pt modelId="{D1E500C6-AE47-41FF-AB85-9418A64B203D}">
      <dgm:prSet/>
      <dgm:spPr/>
      <dgm:t>
        <a:bodyPr/>
        <a:lstStyle/>
        <a:p>
          <a:pPr rtl="0"/>
          <a:r>
            <a:rPr lang="ru-RU" dirty="0" smtClean="0"/>
            <a:t>В середине 1980-х годов Япония потеснила США с позицией  ведущего производителя самых современных интегральных схем, разных видов лазеров,</a:t>
          </a:r>
          <a:r>
            <a:rPr lang="en-US" dirty="0" smtClean="0"/>
            <a:t> </a:t>
          </a:r>
          <a:r>
            <a:rPr lang="ru-RU" dirty="0" smtClean="0"/>
            <a:t>оптических волокон и др.</a:t>
          </a:r>
          <a:endParaRPr lang="ru-RU" dirty="0"/>
        </a:p>
      </dgm:t>
    </dgm:pt>
    <dgm:pt modelId="{38AE07B9-9F8A-4144-AF6D-98B7BEF9002C}" type="parTrans" cxnId="{EE149A06-9652-4EDB-AD36-8D48AF5ABFDC}">
      <dgm:prSet/>
      <dgm:spPr/>
      <dgm:t>
        <a:bodyPr/>
        <a:lstStyle/>
        <a:p>
          <a:endParaRPr lang="ru-RU"/>
        </a:p>
      </dgm:t>
    </dgm:pt>
    <dgm:pt modelId="{1EF24CF3-B183-448D-8424-702A81E7C67E}" type="sibTrans" cxnId="{EE149A06-9652-4EDB-AD36-8D48AF5ABFDC}">
      <dgm:prSet/>
      <dgm:spPr/>
      <dgm:t>
        <a:bodyPr/>
        <a:lstStyle/>
        <a:p>
          <a:endParaRPr lang="ru-RU"/>
        </a:p>
      </dgm:t>
    </dgm:pt>
    <dgm:pt modelId="{61775BB8-70B3-41FA-BD9C-4F9232473FBF}">
      <dgm:prSet/>
      <dgm:spPr/>
      <dgm:t>
        <a:bodyPr/>
        <a:lstStyle/>
        <a:p>
          <a:r>
            <a:rPr lang="ru-RU" dirty="0" smtClean="0"/>
            <a:t>Япония стала мировым лидером в развитии отраслей, связанных с новейшими технологиями производства, использованием передовых достижений науки.</a:t>
          </a:r>
        </a:p>
      </dgm:t>
    </dgm:pt>
    <dgm:pt modelId="{BC083780-C49F-4853-82AC-AB675D372C06}" type="parTrans" cxnId="{1ABF3B1A-DD87-4C11-93A4-E3AC8B8AF742}">
      <dgm:prSet/>
      <dgm:spPr/>
      <dgm:t>
        <a:bodyPr/>
        <a:lstStyle/>
        <a:p>
          <a:endParaRPr lang="ru-RU"/>
        </a:p>
      </dgm:t>
    </dgm:pt>
    <dgm:pt modelId="{C3D3ACA5-FF21-4D9B-A1D4-C848B151F2D4}" type="sibTrans" cxnId="{1ABF3B1A-DD87-4C11-93A4-E3AC8B8AF742}">
      <dgm:prSet/>
      <dgm:spPr/>
      <dgm:t>
        <a:bodyPr/>
        <a:lstStyle/>
        <a:p>
          <a:endParaRPr lang="ru-RU"/>
        </a:p>
      </dgm:t>
    </dgm:pt>
    <dgm:pt modelId="{8C5BB6B7-F840-4BE9-840E-F42518BA9BEF}">
      <dgm:prSet/>
      <dgm:spPr/>
      <dgm:t>
        <a:bodyPr/>
        <a:lstStyle/>
        <a:p>
          <a:r>
            <a:rPr lang="ru-RU" dirty="0" smtClean="0"/>
            <a:t>На внешнеполитической арене Япония стремится налаживать равноправные и взаимовыгодные отношения со всеми странами мира. </a:t>
          </a:r>
          <a:endParaRPr lang="ru-RU" dirty="0" smtClean="0"/>
        </a:p>
      </dgm:t>
    </dgm:pt>
    <dgm:pt modelId="{9B0E3698-0193-41C0-AF17-FE27CCDE4448}" type="parTrans" cxnId="{E2253407-AA91-4BAF-ABDE-145F3BE8A28B}">
      <dgm:prSet/>
      <dgm:spPr/>
      <dgm:t>
        <a:bodyPr/>
        <a:lstStyle/>
        <a:p>
          <a:endParaRPr lang="ru-RU"/>
        </a:p>
      </dgm:t>
    </dgm:pt>
    <dgm:pt modelId="{B8A871F0-AFF7-44C5-A8D0-422B591EB4FC}" type="sibTrans" cxnId="{E2253407-AA91-4BAF-ABDE-145F3BE8A28B}">
      <dgm:prSet/>
      <dgm:spPr/>
      <dgm:t>
        <a:bodyPr/>
        <a:lstStyle/>
        <a:p>
          <a:endParaRPr lang="ru-RU"/>
        </a:p>
      </dgm:t>
    </dgm:pt>
    <dgm:pt modelId="{D61F3A49-C9C6-4340-A879-93A19CA372E7}">
      <dgm:prSet/>
      <dgm:spPr/>
      <dgm:t>
        <a:bodyPr/>
        <a:lstStyle/>
        <a:p>
          <a:r>
            <a:rPr lang="ru-RU" dirty="0" smtClean="0"/>
            <a:t>Её главным стратегическим партнёром на протяжении послевоенных лет являются США.</a:t>
          </a:r>
          <a:endParaRPr lang="ru-RU" dirty="0"/>
        </a:p>
      </dgm:t>
    </dgm:pt>
    <dgm:pt modelId="{766B49DF-68CE-4EBE-9CFD-BF9E81857F16}" type="parTrans" cxnId="{8E992CED-5372-4E2E-B9BD-99205DC23775}">
      <dgm:prSet/>
      <dgm:spPr/>
      <dgm:t>
        <a:bodyPr/>
        <a:lstStyle/>
        <a:p>
          <a:endParaRPr lang="ru-RU"/>
        </a:p>
      </dgm:t>
    </dgm:pt>
    <dgm:pt modelId="{44F6C3C3-15E2-4299-A7CD-F5A25CE6844A}" type="sibTrans" cxnId="{8E992CED-5372-4E2E-B9BD-99205DC23775}">
      <dgm:prSet/>
      <dgm:spPr/>
      <dgm:t>
        <a:bodyPr/>
        <a:lstStyle/>
        <a:p>
          <a:endParaRPr lang="ru-RU"/>
        </a:p>
      </dgm:t>
    </dgm:pt>
    <dgm:pt modelId="{2A5AA780-0473-46E8-AED8-54EABC4F813F}" type="pres">
      <dgm:prSet presAssocID="{17C564A1-277C-4879-B0F8-4ED5147B80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FCB511-EA4E-4DAF-8709-C17CE359A522}" type="pres">
      <dgm:prSet presAssocID="{2DF1A3A9-70DE-4EDF-87FF-75B9F681411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18CC4-F1A0-42B4-AD0F-7C5D23B09A50}" type="pres">
      <dgm:prSet presAssocID="{2C17CD08-2BE2-4BBF-A310-E6EEB65F6699}" presName="spacer" presStyleCnt="0"/>
      <dgm:spPr/>
    </dgm:pt>
    <dgm:pt modelId="{CE9F6A82-817D-4E8D-B045-8E1CB75082F5}" type="pres">
      <dgm:prSet presAssocID="{D1E500C6-AE47-41FF-AB85-9418A64B203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13CC8-EF86-4C72-9A90-07C7155BC927}" type="pres">
      <dgm:prSet presAssocID="{1EF24CF3-B183-448D-8424-702A81E7C67E}" presName="spacer" presStyleCnt="0"/>
      <dgm:spPr/>
    </dgm:pt>
    <dgm:pt modelId="{C4B5DD96-EC63-4FAE-9C4A-D429C539439B}" type="pres">
      <dgm:prSet presAssocID="{61775BB8-70B3-41FA-BD9C-4F9232473FB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28967-6F57-44D4-8761-E3F377336E3E}" type="pres">
      <dgm:prSet presAssocID="{C3D3ACA5-FF21-4D9B-A1D4-C848B151F2D4}" presName="spacer" presStyleCnt="0"/>
      <dgm:spPr/>
    </dgm:pt>
    <dgm:pt modelId="{7403CBC1-555D-4E78-9AF8-D5630F3C4A04}" type="pres">
      <dgm:prSet presAssocID="{8C5BB6B7-F840-4BE9-840E-F42518BA9BE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7D59E89-FB3E-43CF-952F-C1AA611E1717}" type="pres">
      <dgm:prSet presAssocID="{B8A871F0-AFF7-44C5-A8D0-422B591EB4FC}" presName="spacer" presStyleCnt="0"/>
      <dgm:spPr/>
    </dgm:pt>
    <dgm:pt modelId="{0BED5716-A048-4B13-8E0F-B1354C93A58C}" type="pres">
      <dgm:prSet presAssocID="{D61F3A49-C9C6-4340-A879-93A19CA372E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7FCF4EB-C244-4F65-87FE-CA8F4605277C}" type="presOf" srcId="{D1E500C6-AE47-41FF-AB85-9418A64B203D}" destId="{CE9F6A82-817D-4E8D-B045-8E1CB75082F5}" srcOrd="0" destOrd="0" presId="urn:microsoft.com/office/officeart/2005/8/layout/vList2"/>
    <dgm:cxn modelId="{0DD95AFF-98F3-4FB7-9E95-0DCC67CAA6D4}" type="presOf" srcId="{D61F3A49-C9C6-4340-A879-93A19CA372E7}" destId="{0BED5716-A048-4B13-8E0F-B1354C93A58C}" srcOrd="0" destOrd="0" presId="urn:microsoft.com/office/officeart/2005/8/layout/vList2"/>
    <dgm:cxn modelId="{36801136-65FB-4FC3-AD3A-1DCBB58A7911}" type="presOf" srcId="{8C5BB6B7-F840-4BE9-840E-F42518BA9BEF}" destId="{7403CBC1-555D-4E78-9AF8-D5630F3C4A04}" srcOrd="0" destOrd="0" presId="urn:microsoft.com/office/officeart/2005/8/layout/vList2"/>
    <dgm:cxn modelId="{1ABF3B1A-DD87-4C11-93A4-E3AC8B8AF742}" srcId="{17C564A1-277C-4879-B0F8-4ED5147B80CE}" destId="{61775BB8-70B3-41FA-BD9C-4F9232473FBF}" srcOrd="2" destOrd="0" parTransId="{BC083780-C49F-4853-82AC-AB675D372C06}" sibTransId="{C3D3ACA5-FF21-4D9B-A1D4-C848B151F2D4}"/>
    <dgm:cxn modelId="{FA6E8C50-AF55-418A-86C4-C26D7B11E2A2}" type="presOf" srcId="{61775BB8-70B3-41FA-BD9C-4F9232473FBF}" destId="{C4B5DD96-EC63-4FAE-9C4A-D429C539439B}" srcOrd="0" destOrd="0" presId="urn:microsoft.com/office/officeart/2005/8/layout/vList2"/>
    <dgm:cxn modelId="{EE149A06-9652-4EDB-AD36-8D48AF5ABFDC}" srcId="{17C564A1-277C-4879-B0F8-4ED5147B80CE}" destId="{D1E500C6-AE47-41FF-AB85-9418A64B203D}" srcOrd="1" destOrd="0" parTransId="{38AE07B9-9F8A-4144-AF6D-98B7BEF9002C}" sibTransId="{1EF24CF3-B183-448D-8424-702A81E7C67E}"/>
    <dgm:cxn modelId="{8E992CED-5372-4E2E-B9BD-99205DC23775}" srcId="{17C564A1-277C-4879-B0F8-4ED5147B80CE}" destId="{D61F3A49-C9C6-4340-A879-93A19CA372E7}" srcOrd="4" destOrd="0" parTransId="{766B49DF-68CE-4EBE-9CFD-BF9E81857F16}" sibTransId="{44F6C3C3-15E2-4299-A7CD-F5A25CE6844A}"/>
    <dgm:cxn modelId="{966DEE2B-D35A-4303-9AEF-F3519D08631F}" srcId="{17C564A1-277C-4879-B0F8-4ED5147B80CE}" destId="{2DF1A3A9-70DE-4EDF-87FF-75B9F6814118}" srcOrd="0" destOrd="0" parTransId="{93CD4BC6-0DDA-475E-BA89-85DED0E1B494}" sibTransId="{2C17CD08-2BE2-4BBF-A310-E6EEB65F6699}"/>
    <dgm:cxn modelId="{00326A67-5623-407C-8391-9A303B1F13C3}" type="presOf" srcId="{17C564A1-277C-4879-B0F8-4ED5147B80CE}" destId="{2A5AA780-0473-46E8-AED8-54EABC4F813F}" srcOrd="0" destOrd="0" presId="urn:microsoft.com/office/officeart/2005/8/layout/vList2"/>
    <dgm:cxn modelId="{E2253407-AA91-4BAF-ABDE-145F3BE8A28B}" srcId="{17C564A1-277C-4879-B0F8-4ED5147B80CE}" destId="{8C5BB6B7-F840-4BE9-840E-F42518BA9BEF}" srcOrd="3" destOrd="0" parTransId="{9B0E3698-0193-41C0-AF17-FE27CCDE4448}" sibTransId="{B8A871F0-AFF7-44C5-A8D0-422B591EB4FC}"/>
    <dgm:cxn modelId="{0C4A635A-0EEC-4E8F-8D19-27CEB1E52E38}" type="presOf" srcId="{2DF1A3A9-70DE-4EDF-87FF-75B9F6814118}" destId="{61FCB511-EA4E-4DAF-8709-C17CE359A522}" srcOrd="0" destOrd="0" presId="urn:microsoft.com/office/officeart/2005/8/layout/vList2"/>
    <dgm:cxn modelId="{00F85C26-97C3-4F0E-B8AD-0A5D561E4B06}" type="presParOf" srcId="{2A5AA780-0473-46E8-AED8-54EABC4F813F}" destId="{61FCB511-EA4E-4DAF-8709-C17CE359A522}" srcOrd="0" destOrd="0" presId="urn:microsoft.com/office/officeart/2005/8/layout/vList2"/>
    <dgm:cxn modelId="{34AF94AD-C8E2-47AB-AB49-E1CC4046DE83}" type="presParOf" srcId="{2A5AA780-0473-46E8-AED8-54EABC4F813F}" destId="{5DE18CC4-F1A0-42B4-AD0F-7C5D23B09A50}" srcOrd="1" destOrd="0" presId="urn:microsoft.com/office/officeart/2005/8/layout/vList2"/>
    <dgm:cxn modelId="{8A2A7E9F-DBA2-461F-86DF-B177B0084544}" type="presParOf" srcId="{2A5AA780-0473-46E8-AED8-54EABC4F813F}" destId="{CE9F6A82-817D-4E8D-B045-8E1CB75082F5}" srcOrd="2" destOrd="0" presId="urn:microsoft.com/office/officeart/2005/8/layout/vList2"/>
    <dgm:cxn modelId="{25A5E073-2D55-4446-9C83-82B12FC5B0BF}" type="presParOf" srcId="{2A5AA780-0473-46E8-AED8-54EABC4F813F}" destId="{FFE13CC8-EF86-4C72-9A90-07C7155BC927}" srcOrd="3" destOrd="0" presId="urn:microsoft.com/office/officeart/2005/8/layout/vList2"/>
    <dgm:cxn modelId="{79F3A6AE-8DB6-421A-B7B7-2DFC8FFE697E}" type="presParOf" srcId="{2A5AA780-0473-46E8-AED8-54EABC4F813F}" destId="{C4B5DD96-EC63-4FAE-9C4A-D429C539439B}" srcOrd="4" destOrd="0" presId="urn:microsoft.com/office/officeart/2005/8/layout/vList2"/>
    <dgm:cxn modelId="{02F487AD-63BD-4927-81B6-F93E7FDD1290}" type="presParOf" srcId="{2A5AA780-0473-46E8-AED8-54EABC4F813F}" destId="{66B28967-6F57-44D4-8761-E3F377336E3E}" srcOrd="5" destOrd="0" presId="urn:microsoft.com/office/officeart/2005/8/layout/vList2"/>
    <dgm:cxn modelId="{4A3BA4F5-9544-42E8-A820-7F2BC3E9F8A6}" type="presParOf" srcId="{2A5AA780-0473-46E8-AED8-54EABC4F813F}" destId="{7403CBC1-555D-4E78-9AF8-D5630F3C4A04}" srcOrd="6" destOrd="0" presId="urn:microsoft.com/office/officeart/2005/8/layout/vList2"/>
    <dgm:cxn modelId="{AD654164-9616-46AA-9F93-BDC35C765AF5}" type="presParOf" srcId="{2A5AA780-0473-46E8-AED8-54EABC4F813F}" destId="{87D59E89-FB3E-43CF-952F-C1AA611E1717}" srcOrd="7" destOrd="0" presId="urn:microsoft.com/office/officeart/2005/8/layout/vList2"/>
    <dgm:cxn modelId="{9EFCA7F8-CBEC-4A98-99B2-99C7B41EAB38}" type="presParOf" srcId="{2A5AA780-0473-46E8-AED8-54EABC4F813F}" destId="{0BED5716-A048-4B13-8E0F-B1354C93A58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2E7C35-622A-4752-9F6B-3A069039633C}">
      <dsp:nvSpPr>
        <dsp:cNvPr id="0" name=""/>
        <dsp:cNvSpPr/>
      </dsp:nvSpPr>
      <dsp:spPr>
        <a:xfrm>
          <a:off x="0" y="0"/>
          <a:ext cx="7040880" cy="95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середине 1970-х годов начался энергетический кризис, вызванный повышением цены на нефть почти в 5 раз.</a:t>
          </a:r>
          <a:endParaRPr lang="en-US" sz="2000" kern="1200" dirty="0"/>
        </a:p>
      </dsp:txBody>
      <dsp:txXfrm>
        <a:off x="0" y="0"/>
        <a:ext cx="5952994" cy="956383"/>
      </dsp:txXfrm>
    </dsp:sp>
    <dsp:sp modelId="{78201102-BCDC-4540-9603-29B2A2BB9948}">
      <dsp:nvSpPr>
        <dsp:cNvPr id="0" name=""/>
        <dsp:cNvSpPr/>
      </dsp:nvSpPr>
      <dsp:spPr>
        <a:xfrm>
          <a:off x="525779" y="1089213"/>
          <a:ext cx="7040880" cy="95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«Нефтяной шок» стал толчком к экономическому кризису, охватившему большинство развитых государств. </a:t>
          </a:r>
          <a:endParaRPr lang="en-US" sz="2000" kern="1200" dirty="0"/>
        </a:p>
      </dsp:txBody>
      <dsp:txXfrm>
        <a:off x="525779" y="1089213"/>
        <a:ext cx="5893451" cy="956383"/>
      </dsp:txXfrm>
    </dsp:sp>
    <dsp:sp modelId="{EB2E2775-5649-46BB-9373-E3FC0B2001E8}">
      <dsp:nvSpPr>
        <dsp:cNvPr id="0" name=""/>
        <dsp:cNvSpPr/>
      </dsp:nvSpPr>
      <dsp:spPr>
        <a:xfrm>
          <a:off x="1051559" y="2178427"/>
          <a:ext cx="7040880" cy="95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Снижение промышленного производства в Японии в те годы составило 19,3 %, тогда как в США —13,5 %, ФРГ — 11,2 %. </a:t>
          </a:r>
          <a:endParaRPr lang="en-US" sz="2000" kern="1200" dirty="0"/>
        </a:p>
      </dsp:txBody>
      <dsp:txXfrm>
        <a:off x="1051559" y="2178427"/>
        <a:ext cx="5893451" cy="956383"/>
      </dsp:txXfrm>
    </dsp:sp>
    <dsp:sp modelId="{DE8B27A1-F069-4F3F-8630-501B0974F3DE}">
      <dsp:nvSpPr>
        <dsp:cNvPr id="0" name=""/>
        <dsp:cNvSpPr/>
      </dsp:nvSpPr>
      <dsp:spPr>
        <a:xfrm>
          <a:off x="1577339" y="3267641"/>
          <a:ext cx="7040880" cy="95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Следствием кризиса стала разработка новой стратегии развития японской экономики.</a:t>
          </a:r>
          <a:endParaRPr lang="en-US" sz="2000" kern="1200" dirty="0"/>
        </a:p>
      </dsp:txBody>
      <dsp:txXfrm>
        <a:off x="1577339" y="3267641"/>
        <a:ext cx="5893451" cy="956383"/>
      </dsp:txXfrm>
    </dsp:sp>
    <dsp:sp modelId="{65BD8601-9AFC-4DF1-9D8F-83B368564806}">
      <dsp:nvSpPr>
        <dsp:cNvPr id="0" name=""/>
        <dsp:cNvSpPr/>
      </dsp:nvSpPr>
      <dsp:spPr>
        <a:xfrm>
          <a:off x="2103119" y="4356855"/>
          <a:ext cx="7040880" cy="9563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Ставка была сделана на </a:t>
          </a:r>
          <a:r>
            <a:rPr lang="ru-RU" sz="2000" kern="1200" dirty="0" err="1" smtClean="0"/>
            <a:t>энерго</a:t>
          </a:r>
          <a:r>
            <a:rPr lang="ru-RU" sz="2000" kern="1200" dirty="0" smtClean="0"/>
            <a:t>- и </a:t>
          </a:r>
          <a:r>
            <a:rPr lang="ru-RU" sz="2000" kern="1200" dirty="0" err="1" smtClean="0"/>
            <a:t>материалосберегающие</a:t>
          </a:r>
          <a:r>
            <a:rPr lang="ru-RU" sz="2000" kern="1200" dirty="0" smtClean="0"/>
            <a:t> технологии</a:t>
          </a:r>
          <a:endParaRPr lang="ru-RU" sz="2000" kern="1200" dirty="0"/>
        </a:p>
      </dsp:txBody>
      <dsp:txXfrm>
        <a:off x="2103119" y="4356855"/>
        <a:ext cx="5893451" cy="956383"/>
      </dsp:txXfrm>
    </dsp:sp>
    <dsp:sp modelId="{F69C3466-B14E-488A-BD00-5436F43B85D2}">
      <dsp:nvSpPr>
        <dsp:cNvPr id="0" name=""/>
        <dsp:cNvSpPr/>
      </dsp:nvSpPr>
      <dsp:spPr>
        <a:xfrm>
          <a:off x="6419231" y="698690"/>
          <a:ext cx="621648" cy="621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419231" y="698690"/>
        <a:ext cx="621648" cy="621648"/>
      </dsp:txXfrm>
    </dsp:sp>
    <dsp:sp modelId="{2005E5BB-90BF-4880-87B0-C735822B254D}">
      <dsp:nvSpPr>
        <dsp:cNvPr id="0" name=""/>
        <dsp:cNvSpPr/>
      </dsp:nvSpPr>
      <dsp:spPr>
        <a:xfrm>
          <a:off x="6945011" y="1787904"/>
          <a:ext cx="621648" cy="621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945011" y="1787904"/>
        <a:ext cx="621648" cy="621648"/>
      </dsp:txXfrm>
    </dsp:sp>
    <dsp:sp modelId="{49C31396-42DB-443D-B08D-FBAE0A417710}">
      <dsp:nvSpPr>
        <dsp:cNvPr id="0" name=""/>
        <dsp:cNvSpPr/>
      </dsp:nvSpPr>
      <dsp:spPr>
        <a:xfrm>
          <a:off x="7470791" y="2861179"/>
          <a:ext cx="621648" cy="621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7470791" y="2861179"/>
        <a:ext cx="621648" cy="621648"/>
      </dsp:txXfrm>
    </dsp:sp>
    <dsp:sp modelId="{08576857-1035-421E-8BFA-C8B46E97CC9D}">
      <dsp:nvSpPr>
        <dsp:cNvPr id="0" name=""/>
        <dsp:cNvSpPr/>
      </dsp:nvSpPr>
      <dsp:spPr>
        <a:xfrm>
          <a:off x="7996571" y="3961019"/>
          <a:ext cx="621648" cy="62164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7996571" y="3961019"/>
        <a:ext cx="621648" cy="6216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FCB511-EA4E-4DAF-8709-C17CE359A522}">
      <dsp:nvSpPr>
        <dsp:cNvPr id="0" name=""/>
        <dsp:cNvSpPr/>
      </dsp:nvSpPr>
      <dsp:spPr>
        <a:xfrm>
          <a:off x="0" y="47769"/>
          <a:ext cx="8786874" cy="100868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Электронные фирмы Японии, выпускающие микропроцессоры, контролируют 60-90 % мирового рынка отдельных их видов. </a:t>
          </a:r>
          <a:endParaRPr lang="en-US" sz="1900" kern="1200" dirty="0"/>
        </a:p>
      </dsp:txBody>
      <dsp:txXfrm>
        <a:off x="0" y="47769"/>
        <a:ext cx="8786874" cy="1008686"/>
      </dsp:txXfrm>
    </dsp:sp>
    <dsp:sp modelId="{CE9F6A82-817D-4E8D-B045-8E1CB75082F5}">
      <dsp:nvSpPr>
        <dsp:cNvPr id="0" name=""/>
        <dsp:cNvSpPr/>
      </dsp:nvSpPr>
      <dsp:spPr>
        <a:xfrm>
          <a:off x="0" y="1111175"/>
          <a:ext cx="8786874" cy="100868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В середине 1980-х годов Япония потеснила США с позицией  ведущего производителя самых современных интегральных схем, разных видов лазеров,</a:t>
          </a:r>
          <a:r>
            <a:rPr lang="en-US" sz="1900" kern="1200" dirty="0" smtClean="0"/>
            <a:t> </a:t>
          </a:r>
          <a:r>
            <a:rPr lang="ru-RU" sz="1900" kern="1200" dirty="0" smtClean="0"/>
            <a:t>оптических волокон и др.</a:t>
          </a:r>
          <a:endParaRPr lang="ru-RU" sz="1900" kern="1200" dirty="0"/>
        </a:p>
      </dsp:txBody>
      <dsp:txXfrm>
        <a:off x="0" y="1111175"/>
        <a:ext cx="8786874" cy="1008686"/>
      </dsp:txXfrm>
    </dsp:sp>
    <dsp:sp modelId="{C4B5DD96-EC63-4FAE-9C4A-D429C539439B}">
      <dsp:nvSpPr>
        <dsp:cNvPr id="0" name=""/>
        <dsp:cNvSpPr/>
      </dsp:nvSpPr>
      <dsp:spPr>
        <a:xfrm>
          <a:off x="0" y="2174581"/>
          <a:ext cx="8786874" cy="100868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Япония стала мировым лидером в развитии отраслей, связанных с новейшими технологиями производства, использованием передовых достижений науки.</a:t>
          </a:r>
        </a:p>
      </dsp:txBody>
      <dsp:txXfrm>
        <a:off x="0" y="2174581"/>
        <a:ext cx="8786874" cy="1008686"/>
      </dsp:txXfrm>
    </dsp:sp>
    <dsp:sp modelId="{7403CBC1-555D-4E78-9AF8-D5630F3C4A04}">
      <dsp:nvSpPr>
        <dsp:cNvPr id="0" name=""/>
        <dsp:cNvSpPr/>
      </dsp:nvSpPr>
      <dsp:spPr>
        <a:xfrm>
          <a:off x="0" y="3237988"/>
          <a:ext cx="8786874" cy="100868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На внешнеполитической арене Япония стремится налаживать равноправные и взаимовыгодные отношения со всеми странами мира. </a:t>
          </a:r>
          <a:endParaRPr lang="ru-RU" sz="1900" kern="1200" dirty="0" smtClean="0"/>
        </a:p>
      </dsp:txBody>
      <dsp:txXfrm>
        <a:off x="0" y="3237988"/>
        <a:ext cx="8786874" cy="1008686"/>
      </dsp:txXfrm>
    </dsp:sp>
    <dsp:sp modelId="{0BED5716-A048-4B13-8E0F-B1354C93A58C}">
      <dsp:nvSpPr>
        <dsp:cNvPr id="0" name=""/>
        <dsp:cNvSpPr/>
      </dsp:nvSpPr>
      <dsp:spPr>
        <a:xfrm>
          <a:off x="0" y="4301394"/>
          <a:ext cx="8786874" cy="100868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Её главным стратегическим партнёром на протяжении послевоенных лет являются США.</a:t>
          </a:r>
          <a:endParaRPr lang="ru-RU" sz="1900" kern="1200" dirty="0"/>
        </a:p>
      </dsp:txBody>
      <dsp:txXfrm>
        <a:off x="0" y="4301394"/>
        <a:ext cx="8786874" cy="1008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7A0EC2-EFC9-4288-9A7F-534A7104CD1F}" type="datetimeFigureOut">
              <a:rPr lang="ru-RU" smtClean="0"/>
              <a:pPr/>
              <a:t>18.12.2013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58D8B-AA79-40CB-966A-481339556A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58D8B-AA79-40CB-966A-481339556A7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4D2E-6347-41A6-8CCD-F82FA2122E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85CCE-79AC-4C90-AC85-24B17B1399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A276A-45AA-4CD6-8714-08C9BC9F7BF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8F08E-DC05-417F-8AD0-CF8AF1B7B1F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BDA4A-E9A1-4889-A6C0-0710C3E10E7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51931-85D3-42AD-BF3C-2727B087017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1195-CB64-4A29-9C94-6AD18B8288E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13F9-43D4-4F3F-B0BD-ED398C166B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CC6C7-AC02-43E1-BB3C-CA33CDAA622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1BE5-FAC6-4874-A94F-85458DE830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D4A36-4260-4B98-8984-5156AE09848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>
    <p:push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ransition>
    <p:push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DB0F23-62DC-4D18-9B27-ABAA9B5A623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85860"/>
            <a:ext cx="9286908" cy="1470025"/>
          </a:xfrm>
        </p:spPr>
        <p:txBody>
          <a:bodyPr/>
          <a:lstStyle/>
          <a:p>
            <a:r>
              <a:rPr lang="ru-RU" sz="54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Япония</a:t>
            </a:r>
            <a:endParaRPr lang="ru-RU" sz="5400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r>
              <a:rPr lang="ru-RU" sz="2800" dirty="0" smtClean="0"/>
              <a:t>Презентацию подготовила</a:t>
            </a:r>
          </a:p>
          <a:p>
            <a:r>
              <a:rPr lang="ru-RU" sz="2800" dirty="0" smtClean="0"/>
              <a:t>ученица 11-У класса </a:t>
            </a:r>
          </a:p>
          <a:p>
            <a:r>
              <a:rPr lang="ru-RU" sz="2800" dirty="0" err="1" smtClean="0"/>
              <a:t>Романенкова</a:t>
            </a:r>
            <a:r>
              <a:rPr lang="ru-RU" sz="2800" dirty="0" smtClean="0"/>
              <a:t> Дарья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429000"/>
            <a:ext cx="2143108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215082"/>
            <a:ext cx="8429652" cy="428604"/>
          </a:xfrm>
          <a:prstGeom prst="rect">
            <a:avLst/>
          </a:prstGeom>
          <a:solidFill>
            <a:srgbClr val="F7D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-2964665" y="2964665"/>
            <a:ext cx="664371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14348" y="785794"/>
            <a:ext cx="285752" cy="54292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5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5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3214686"/>
            <a:ext cx="8143900" cy="3643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43900" y="0"/>
            <a:ext cx="285752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Послевоенное реформирование страны</a:t>
            </a: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0" y="1285860"/>
            <a:ext cx="8143900" cy="192882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     После войны в оккупированной американскими войсками Японии проводятся </a:t>
            </a:r>
            <a:r>
              <a:rPr lang="ru-RU" sz="2000" b="1" dirty="0" smtClean="0"/>
              <a:t>реформы</a:t>
            </a:r>
            <a:r>
              <a:rPr lang="ru-RU" sz="2000" dirty="0" smtClean="0"/>
              <a:t>, которые должны были ликвидировать </a:t>
            </a:r>
            <a:r>
              <a:rPr lang="ru-RU" sz="2000" dirty="0" err="1" smtClean="0"/>
              <a:t>милитаристско-фашистские</a:t>
            </a:r>
            <a:r>
              <a:rPr lang="ru-RU" sz="2000" dirty="0" smtClean="0"/>
              <a:t> порядки. Американская администрация сделала многое для принятия Японией </a:t>
            </a:r>
            <a:r>
              <a:rPr lang="ru-RU" sz="2000" b="1" dirty="0" smtClean="0"/>
              <a:t>Конституции</a:t>
            </a:r>
            <a:r>
              <a:rPr lang="ru-RU" sz="2000" dirty="0" smtClean="0"/>
              <a:t>, вступившей в силу </a:t>
            </a:r>
            <a:r>
              <a:rPr lang="ru-RU" sz="2000" b="1" dirty="0" smtClean="0"/>
              <a:t>3 мая 1947 года</a:t>
            </a:r>
            <a:r>
              <a:rPr lang="ru-RU" sz="2000" dirty="0" smtClean="0"/>
              <a:t>.</a:t>
            </a:r>
            <a:endParaRPr lang="ru-RU" sz="2000" b="1" dirty="0" smtClean="0"/>
          </a:p>
        </p:txBody>
      </p:sp>
      <p:pic>
        <p:nvPicPr>
          <p:cNvPr id="48130" name="Picture 2" descr="http://www.manuelcheca.com/wp-content/uploads/2009/07/macarthur_hirohit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071810"/>
            <a:ext cx="3848097" cy="2999631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0" y="635795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Император</a:t>
            </a:r>
            <a:r>
              <a:rPr lang="ru-RU" i="1" dirty="0"/>
              <a:t> </a:t>
            </a:r>
            <a:r>
              <a:rPr lang="ru-RU" b="1" i="1" dirty="0"/>
              <a:t>Хирохито</a:t>
            </a:r>
            <a:r>
              <a:rPr lang="ru-RU" i="1" dirty="0"/>
              <a:t> и глава оккупационных сил генерал </a:t>
            </a:r>
            <a:r>
              <a:rPr lang="ru-RU" b="1" i="1" dirty="0" err="1" smtClean="0"/>
              <a:t>Макартур</a:t>
            </a:r>
            <a:r>
              <a:rPr lang="ru-RU" b="1" i="1" dirty="0" smtClean="0"/>
              <a:t>. </a:t>
            </a:r>
            <a:r>
              <a:rPr lang="ru-RU" i="1" dirty="0" smtClean="0"/>
              <a:t>1945 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3000372"/>
            <a:ext cx="8143900" cy="3643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6" name="Picture 8" descr="http://omop.su/images/74/Japanese_Immigrants_in_their_own_Potato_Farm.jpg"/>
          <p:cNvPicPr>
            <a:picLocks noChangeAspect="1" noChangeArrowheads="1"/>
          </p:cNvPicPr>
          <p:nvPr/>
        </p:nvPicPr>
        <p:blipFill>
          <a:blip r:embed="rId3" cstate="print"/>
          <a:srcRect t="1208"/>
          <a:stretch>
            <a:fillRect/>
          </a:stretch>
        </p:blipFill>
        <p:spPr bwMode="auto">
          <a:xfrm>
            <a:off x="4214810" y="3911041"/>
            <a:ext cx="3929090" cy="294695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Послевоенное реформирование страны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1285860"/>
            <a:ext cx="78581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Благодаря </a:t>
            </a:r>
            <a:r>
              <a:rPr lang="ru-RU" sz="2000" b="1" dirty="0" smtClean="0"/>
              <a:t>аграрной реформе 1946-1949 </a:t>
            </a:r>
            <a:r>
              <a:rPr lang="ru-RU" sz="2000" dirty="0" smtClean="0"/>
              <a:t>гг. в Японии было ликвидировано </a:t>
            </a:r>
            <a:r>
              <a:rPr lang="ru-RU" sz="2000" dirty="0" err="1" smtClean="0"/>
              <a:t>помещицкое</a:t>
            </a:r>
            <a:r>
              <a:rPr lang="ru-RU" sz="2000" dirty="0" smtClean="0"/>
              <a:t> землевладение.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Государство выкупило у богачей и продало крестьянам 80% всех сельскохозяйственных угодий.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Увеличился внутренний рынок Японии.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Серьёзному структурному реформированию подверглась вся экономическая система страны.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Была успешно проведена реформа налоговой системы</a:t>
            </a:r>
            <a:endParaRPr lang="ru-RU" sz="2000" dirty="0"/>
          </a:p>
        </p:txBody>
      </p:sp>
      <p:pic>
        <p:nvPicPr>
          <p:cNvPr id="17418" name="Picture 10" descr="http://arrestedmotion.com/wp-content/uploads/2010/03/00211r.jpg"/>
          <p:cNvPicPr>
            <a:picLocks noChangeAspect="1" noChangeArrowheads="1"/>
          </p:cNvPicPr>
          <p:nvPr/>
        </p:nvPicPr>
        <p:blipFill>
          <a:blip r:embed="rId4" cstate="print"/>
          <a:srcRect l="1685" t="5746" r="5617" b="4562"/>
          <a:stretch>
            <a:fillRect/>
          </a:stretch>
        </p:blipFill>
        <p:spPr bwMode="auto">
          <a:xfrm>
            <a:off x="0" y="3896593"/>
            <a:ext cx="4286248" cy="296140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www.filmreference.com/images/sjff_02_img06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1546"/>
            <a:ext cx="2577113" cy="195027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Японское «экономическое чудо»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14612" y="2714620"/>
            <a:ext cx="64293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Причины</a:t>
            </a:r>
            <a:endParaRPr lang="ru-RU" sz="2400" dirty="0"/>
          </a:p>
          <a:p>
            <a:pPr>
              <a:buFont typeface="Arial" pitchFamily="34" charset="0"/>
              <a:buChar char="•"/>
            </a:pPr>
            <a:r>
              <a:rPr lang="ru-RU" sz="2000" dirty="0"/>
              <a:t>реформы американской оккупации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дешевизна рабочей силы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доверие банковской системе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контроль над внешней торговлей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ориентация на экспорт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поддержка национального производителя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кредиты США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политическая стабильность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освоение японской наукой новых технологий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японский менталитет</a:t>
            </a:r>
          </a:p>
        </p:txBody>
      </p:sp>
      <p:pic>
        <p:nvPicPr>
          <p:cNvPr id="7170" name="Picture 2" descr="http://www.booksite.ru/fulltext/1/001/010/001/25709184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28934"/>
            <a:ext cx="2609630" cy="371477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643174" y="1357298"/>
            <a:ext cx="65008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Середины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1950-х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/>
              <a:t>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до</a:t>
            </a:r>
            <a:r>
              <a:rPr lang="ru-RU" sz="2000" dirty="0"/>
              <a:t> нефтяного кризиса </a:t>
            </a:r>
            <a:r>
              <a:rPr lang="ru-RU" sz="2000" dirty="0">
                <a:solidFill>
                  <a:schemeClr val="accent5">
                    <a:lumMod val="75000"/>
                  </a:schemeClr>
                </a:solidFill>
              </a:rPr>
              <a:t>1973 года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Рост экономики в период экономического чуда составлял почти 10 % ежегодно, это были самые высокие темпы роста среди развитых стран того времени. </a:t>
            </a:r>
            <a:endParaRPr lang="ru-RU" sz="20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3214686"/>
            <a:ext cx="81439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Японское «экономическое чудо»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1428736"/>
            <a:ext cx="68580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Отличительными чертами японской экономики в период «экономического чуда» были: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объединение производителей, поставщиков ресурсов, сбытчиков продукции и банков в тесно связанные группы, называемые </a:t>
            </a:r>
            <a:r>
              <a:rPr lang="ru-RU" sz="2000" dirty="0" err="1" smtClean="0"/>
              <a:t>кэйрэцу</a:t>
            </a:r>
            <a:r>
              <a:rPr lang="ru-RU" sz="2000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взаимовыгодные отношения предпринимателей с правительством;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гарантия пожизненной занятости в больших корпорациях;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активное профсоюзное движение.</a:t>
            </a:r>
          </a:p>
        </p:txBody>
      </p:sp>
      <p:pic>
        <p:nvPicPr>
          <p:cNvPr id="9" name="Picture 6" descr="http://datsuncar.ru/image.axd?picture=%2F2013%2F08%2FDatsun_193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4572008"/>
            <a:ext cx="3169984" cy="2285992"/>
          </a:xfrm>
          <a:prstGeom prst="rect">
            <a:avLst/>
          </a:prstGeom>
          <a:noFill/>
        </p:spPr>
      </p:pic>
      <p:pic>
        <p:nvPicPr>
          <p:cNvPr id="12" name="Picture 4" descr="http://img1.liveinternet.ru/images/attach/c/2/68/864/68864126_1294342677_Old_factory_1.jpg"/>
          <p:cNvPicPr>
            <a:picLocks noChangeAspect="1" noChangeArrowheads="1"/>
          </p:cNvPicPr>
          <p:nvPr/>
        </p:nvPicPr>
        <p:blipFill>
          <a:blip r:embed="rId4" cstate="print"/>
          <a:srcRect l="1297" r="1617"/>
          <a:stretch>
            <a:fillRect/>
          </a:stretch>
        </p:blipFill>
        <p:spPr bwMode="auto">
          <a:xfrm>
            <a:off x="642910" y="4623317"/>
            <a:ext cx="3643338" cy="223468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3214686"/>
            <a:ext cx="81439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300" dirty="0" smtClean="0"/>
              <a:t>«</a:t>
            </a:r>
            <a:r>
              <a:rPr lang="ru-RU" sz="2800" dirty="0" smtClean="0"/>
              <a:t>Нефтяной шок» </a:t>
            </a:r>
            <a:endParaRPr lang="ru-RU" sz="23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0" y="1214422"/>
          <a:ext cx="9144000" cy="5313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1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3214686"/>
            <a:ext cx="81439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400" dirty="0" smtClean="0"/>
              <a:t>Внутренняя  политика Японии в конце ХХ - </a:t>
            </a:r>
            <a:r>
              <a:rPr lang="ru-RU" sz="2400" dirty="0" err="1" smtClean="0"/>
              <a:t>нач</a:t>
            </a:r>
            <a:r>
              <a:rPr lang="ru-RU" sz="2400" dirty="0" smtClean="0"/>
              <a:t>. XXI в.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14546" y="1928802"/>
            <a:ext cx="5715040" cy="356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  <a:buFont typeface="Arial" pitchFamily="34" charset="0"/>
              <a:buChar char="•"/>
            </a:pPr>
            <a:r>
              <a:rPr lang="ru-RU" sz="2200" dirty="0" smtClean="0"/>
              <a:t>В 1970-е годы началось широкое применение электронно-управляемых устройств в промышленности и сфере услуг. </a:t>
            </a:r>
            <a:endParaRPr lang="en-US" sz="2200" dirty="0" smtClean="0"/>
          </a:p>
          <a:p>
            <a:pPr algn="just">
              <a:lnSpc>
                <a:spcPct val="114000"/>
              </a:lnSpc>
              <a:buFont typeface="Arial" pitchFamily="34" charset="0"/>
              <a:buChar char="•"/>
            </a:pPr>
            <a:r>
              <a:rPr lang="ru-RU" sz="2200" dirty="0" smtClean="0"/>
              <a:t>В </a:t>
            </a:r>
            <a:r>
              <a:rPr lang="ru-RU" sz="2200" dirty="0"/>
              <a:t>политической сфере ситуация в стране стабильна. </a:t>
            </a:r>
            <a:endParaRPr lang="ru-RU" sz="2200" dirty="0" smtClean="0"/>
          </a:p>
          <a:p>
            <a:pPr algn="just">
              <a:lnSpc>
                <a:spcPct val="114000"/>
              </a:lnSpc>
              <a:buFont typeface="Arial" pitchFamily="34" charset="0"/>
              <a:buChar char="•"/>
            </a:pPr>
            <a:r>
              <a:rPr lang="ru-RU" sz="2200" dirty="0" smtClean="0"/>
              <a:t>Правящая </a:t>
            </a:r>
            <a:r>
              <a:rPr lang="ru-RU" sz="2200" dirty="0"/>
              <a:t>либерально- демократическая партия, как и страна в целом, умело приспосабливается к новым условиям. </a:t>
            </a:r>
            <a:endParaRPr lang="ru-RU" sz="2200" dirty="0" smtClean="0"/>
          </a:p>
        </p:txBody>
      </p:sp>
      <p:pic>
        <p:nvPicPr>
          <p:cNvPr id="3074" name="Picture 2" descr="http://picaboom.ru/wp-content/gallery/136-ind-budd-hram/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9"/>
            <a:ext cx="2015980" cy="2428892"/>
          </a:xfrm>
          <a:prstGeom prst="rect">
            <a:avLst/>
          </a:prstGeom>
          <a:noFill/>
        </p:spPr>
      </p:pic>
      <p:pic>
        <p:nvPicPr>
          <p:cNvPr id="11" name="Picture 2" descr="http://beautyideals.ucoz.ru/_si/0/657456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929066"/>
            <a:ext cx="1979009" cy="292893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3214686"/>
            <a:ext cx="81439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143900" y="0"/>
            <a:ext cx="285752" cy="621508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5400000">
            <a:off x="5357810" y="3071810"/>
            <a:ext cx="6858000" cy="7143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500042"/>
            <a:ext cx="9144000" cy="785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ru-RU" sz="2800" dirty="0" smtClean="0"/>
              <a:t>Внешняя политика </a:t>
            </a:r>
            <a:r>
              <a:rPr lang="ru-RU" sz="2800" dirty="0" smtClean="0"/>
              <a:t>Японии в конце ХХ - </a:t>
            </a:r>
            <a:r>
              <a:rPr lang="ru-RU" sz="2800" dirty="0" err="1" smtClean="0"/>
              <a:t>нач</a:t>
            </a:r>
            <a:r>
              <a:rPr lang="ru-RU" sz="2800" dirty="0" smtClean="0"/>
              <a:t>. XXI в.</a:t>
            </a:r>
            <a:endParaRPr lang="ru-RU" sz="2800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142844" y="1285860"/>
          <a:ext cx="8786874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Заголовок 7"/>
          <p:cNvSpPr txBox="1">
            <a:spLocks/>
          </p:cNvSpPr>
          <p:nvPr/>
        </p:nvSpPr>
        <p:spPr bwMode="auto">
          <a:xfrm>
            <a:off x="928662" y="2357430"/>
            <a:ext cx="7215238" cy="1928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0" normalizeH="0" baseline="0" noProof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Спасибо за внимание</a:t>
            </a:r>
            <a:endParaRPr kumimoji="0" lang="ru-RU" sz="6000" b="1" i="0" u="none" strike="noStrike" kern="0" normalizeH="0" baseline="0" noProof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xtured template_Green Segoe_TP10286782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Diseño predeterminado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TS010286782</Template>
  <TotalTime>253</TotalTime>
  <Words>406</Words>
  <Application>Microsoft Office PowerPoint</Application>
  <PresentationFormat>Экран (4:3)</PresentationFormat>
  <Paragraphs>57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1_Textured template_Green Segoe_TP10286782</vt:lpstr>
      <vt:lpstr>Белый текст и шрифт Courier для слайдов с кодом</vt:lpstr>
      <vt:lpstr>Diseño predeterminado</vt:lpstr>
      <vt:lpstr>Япония</vt:lpstr>
      <vt:lpstr>Послевоенное реформирование страны</vt:lpstr>
      <vt:lpstr>Послевоенное реформирование страны</vt:lpstr>
      <vt:lpstr>Японское «экономическое чудо»</vt:lpstr>
      <vt:lpstr>Японское «экономическое чудо»</vt:lpstr>
      <vt:lpstr>«Нефтяной шок» </vt:lpstr>
      <vt:lpstr>Внутренняя  политика Японии в конце ХХ - нач. XXI в.</vt:lpstr>
      <vt:lpstr>Внешняя политика Японии в конце ХХ - нач. XXI в.</vt:lpstr>
      <vt:lpstr>Слайд 9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Япония</dc:title>
  <dc:creator>Романенкова Дарья</dc:creator>
  <cp:lastModifiedBy>Dasha</cp:lastModifiedBy>
  <cp:revision>29</cp:revision>
  <dcterms:created xsi:type="dcterms:W3CDTF">2013-12-17T17:47:13Z</dcterms:created>
  <dcterms:modified xsi:type="dcterms:W3CDTF">2013-12-18T18:03:33Z</dcterms:modified>
</cp:coreProperties>
</file>