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53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6" r:id="rId48"/>
    <p:sldId id="302" r:id="rId49"/>
    <p:sldId id="303" r:id="rId50"/>
    <p:sldId id="304" r:id="rId51"/>
    <p:sldId id="30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12" autoAdjust="0"/>
  </p:normalViewPr>
  <p:slideViewPr>
    <p:cSldViewPr>
      <p:cViewPr varScale="1">
        <p:scale>
          <a:sx n="80" d="100"/>
          <a:sy n="80" d="100"/>
        </p:scale>
        <p:origin x="-103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F0941-B695-44ED-B46F-C251113EC28B}" type="datetimeFigureOut">
              <a:rPr lang="ru-RU" smtClean="0"/>
              <a:pPr/>
              <a:t>17.02.2014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69FBC-E280-49FB-B119-04D36D00C8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669FBC-E280-49FB-B119-04D36D00C89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CB5B-DD92-4984-9EA3-44BD73C9BDE1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F4C1-0714-49B5-AAB3-BD299287616A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5772C-8357-4B2B-86F9-B99BBA044E0C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7D37D-CCAE-40EC-9FC2-F7F700B74DAB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402B2-7B8E-4EB9-A3EF-266974F22F13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9E8C-2BA5-47F3-AA24-988E0951F33B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CEA13-FA9E-48ED-8E5E-B2D7EA234A16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F1F9A-B2D5-4DD8-B6C5-8C0D5757FED3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5D645-ADCF-48E8-B086-98475C1F41B5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33F3-FD37-4327-96DD-D7688859D3CA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8F1E1-5A82-448D-B2D6-92CB4E7A7B22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1EB411D-54FD-4ECF-81B9-3E2D31D9892E}" type="datetime1">
              <a:rPr lang="ru-RU" smtClean="0"/>
              <a:pPr/>
              <a:t>17.02.2014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24D8B75-368D-476F-A5EE-AFB371F8C34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Помірний кліматичний пояс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характеристика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 advTm="6084"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478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4869160" cy="4869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5085184"/>
            <a:ext cx="4434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бальзамічна</a:t>
            </a:r>
            <a:r>
              <a:rPr lang="ru-RU" i="1" dirty="0" smtClean="0"/>
              <a:t> </a:t>
            </a:r>
            <a:r>
              <a:rPr lang="ru-RU" i="1" dirty="0" err="1" smtClean="0"/>
              <a:t>ялиця</a:t>
            </a:r>
            <a:r>
              <a:rPr lang="ru-RU" dirty="0" smtClean="0"/>
              <a:t> (</a:t>
            </a:r>
            <a:r>
              <a:rPr lang="en-US" dirty="0" err="1" smtClean="0"/>
              <a:t>Abies</a:t>
            </a:r>
            <a:r>
              <a:rPr lang="en-US" dirty="0" smtClean="0"/>
              <a:t> </a:t>
            </a:r>
            <a:r>
              <a:rPr lang="en-US" dirty="0" err="1" smtClean="0"/>
              <a:t>balsamea</a:t>
            </a:r>
            <a:r>
              <a:rPr lang="en-US" dirty="0" smtClean="0"/>
              <a:t>), </a:t>
            </a:r>
            <a:endParaRPr lang="ru-RU" dirty="0"/>
          </a:p>
        </p:txBody>
      </p:sp>
      <p:pic>
        <p:nvPicPr>
          <p:cNvPr id="4" name="Рисунок 3" descr="ena_0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3810000" cy="5715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6096" y="5805264"/>
            <a:ext cx="3231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модрина</a:t>
            </a:r>
            <a:r>
              <a:rPr lang="ru-RU" dirty="0" smtClean="0"/>
              <a:t> (</a:t>
            </a:r>
            <a:r>
              <a:rPr lang="en-US" dirty="0" err="1" smtClean="0"/>
              <a:t>Larix</a:t>
            </a:r>
            <a:r>
              <a:rPr lang="en-US" dirty="0" smtClean="0"/>
              <a:t> </a:t>
            </a:r>
            <a:r>
              <a:rPr lang="en-US" dirty="0" err="1" smtClean="0"/>
              <a:t>amerikana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  <p:transition advTm="359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04" y="116632"/>
            <a:ext cx="4680520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 </a:t>
            </a:r>
            <a:r>
              <a:rPr lang="ru-RU" dirty="0" err="1"/>
              <a:t>більш</a:t>
            </a:r>
            <a:r>
              <a:rPr lang="ru-RU" dirty="0"/>
              <a:t> сухих </a:t>
            </a:r>
            <a:r>
              <a:rPr lang="ru-RU" dirty="0" err="1"/>
              <a:t>вододілах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піщаними</a:t>
            </a:r>
            <a:r>
              <a:rPr lang="ru-RU" dirty="0"/>
              <a:t> грунтами </a:t>
            </a:r>
            <a:r>
              <a:rPr lang="ru-RU" dirty="0" err="1"/>
              <a:t>переважають</a:t>
            </a:r>
            <a:r>
              <a:rPr lang="ru-RU" dirty="0"/>
              <a:t> сосни: </a:t>
            </a:r>
            <a:r>
              <a:rPr lang="ru-RU" i="1" dirty="0"/>
              <a:t>сосна</a:t>
            </a:r>
            <a:r>
              <a:rPr lang="ru-RU" dirty="0"/>
              <a:t> </a:t>
            </a:r>
            <a:r>
              <a:rPr lang="ru-RU" i="1" dirty="0" err="1"/>
              <a:t>банксова</a:t>
            </a:r>
            <a:r>
              <a:rPr lang="ru-RU" dirty="0"/>
              <a:t> </a:t>
            </a:r>
            <a:r>
              <a:rPr lang="ru-RU" dirty="0" err="1"/>
              <a:t>або</a:t>
            </a:r>
            <a:r>
              <a:rPr lang="ru-RU" dirty="0"/>
              <a:t> </a:t>
            </a:r>
            <a:r>
              <a:rPr lang="ru-RU" i="1" dirty="0" err="1"/>
              <a:t>чорна</a:t>
            </a:r>
            <a:r>
              <a:rPr lang="ru-RU" dirty="0"/>
              <a:t> (</a:t>
            </a:r>
            <a:r>
              <a:rPr lang="en-US" dirty="0" err="1" smtClean="0"/>
              <a:t>Pinusbanksiana</a:t>
            </a:r>
            <a:r>
              <a:rPr lang="en-US" dirty="0"/>
              <a:t>), </a:t>
            </a:r>
            <a:r>
              <a:rPr lang="ru-RU" i="1" dirty="0"/>
              <a:t>сосна</a:t>
            </a:r>
            <a:r>
              <a:rPr lang="ru-RU" dirty="0"/>
              <a:t> </a:t>
            </a:r>
            <a:r>
              <a:rPr lang="ru-RU" i="1" dirty="0" err="1"/>
              <a:t>веймутова</a:t>
            </a:r>
            <a:r>
              <a:rPr lang="ru-RU" dirty="0"/>
              <a:t> </a:t>
            </a:r>
            <a:r>
              <a:rPr lang="ru-RU" dirty="0" err="1"/>
              <a:t>або</a:t>
            </a:r>
            <a:r>
              <a:rPr lang="ru-RU" dirty="0"/>
              <a:t> </a:t>
            </a:r>
            <a:r>
              <a:rPr lang="ru-RU" i="1" dirty="0" err="1"/>
              <a:t>біла</a:t>
            </a:r>
            <a:r>
              <a:rPr lang="ru-RU" dirty="0"/>
              <a:t> (</a:t>
            </a:r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strobus</a:t>
            </a:r>
            <a:r>
              <a:rPr lang="en-US" dirty="0"/>
              <a:t>) </a:t>
            </a:r>
            <a:r>
              <a:rPr lang="ru-RU" dirty="0" err="1"/>
              <a:t>і</a:t>
            </a:r>
            <a:r>
              <a:rPr lang="ru-RU" dirty="0"/>
              <a:t> </a:t>
            </a:r>
            <a:r>
              <a:rPr lang="ru-RU" i="1" dirty="0"/>
              <a:t>сосна </a:t>
            </a:r>
            <a:r>
              <a:rPr lang="ru-RU" i="1" dirty="0" err="1"/>
              <a:t>червона</a:t>
            </a:r>
            <a:r>
              <a:rPr lang="ru-RU" dirty="0"/>
              <a:t> (</a:t>
            </a:r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resinosa</a:t>
            </a:r>
            <a:r>
              <a:rPr lang="en-US" dirty="0"/>
              <a:t>). </a:t>
            </a:r>
            <a:endParaRPr lang="ru-RU" dirty="0"/>
          </a:p>
        </p:txBody>
      </p:sp>
      <p:pic>
        <p:nvPicPr>
          <p:cNvPr id="3" name="Рисунок 2" descr="Pinus_strobus_tre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16632"/>
            <a:ext cx="3167112" cy="36980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40152" y="3429000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strobus</a:t>
            </a:r>
            <a:endParaRPr lang="ru-RU" dirty="0"/>
          </a:p>
        </p:txBody>
      </p:sp>
      <p:pic>
        <p:nvPicPr>
          <p:cNvPr id="5" name="Рисунок 4" descr="Pinus_resinosa_Itas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420888"/>
            <a:ext cx="2592288" cy="35010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5877272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2060"/>
                </a:solidFill>
              </a:rPr>
              <a:t>Pinus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resinosa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Pinus_banksiana_tr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933056"/>
            <a:ext cx="4070568" cy="28320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64088" y="6381328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banksiana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32656"/>
            <a:ext cx="5328592" cy="3240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 </a:t>
            </a:r>
            <a:r>
              <a:rPr lang="ru-RU" dirty="0" err="1"/>
              <a:t>листяних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 </a:t>
            </a:r>
            <a:r>
              <a:rPr lang="ru-RU" dirty="0" err="1"/>
              <a:t>поширені</a:t>
            </a:r>
            <a:r>
              <a:rPr lang="ru-RU" dirty="0"/>
              <a:t> </a:t>
            </a:r>
            <a:r>
              <a:rPr lang="ru-RU" dirty="0" err="1"/>
              <a:t>дрібнолисті</a:t>
            </a:r>
            <a:r>
              <a:rPr lang="ru-RU" dirty="0"/>
              <a:t> породи: </a:t>
            </a:r>
            <a:r>
              <a:rPr lang="ru-RU" i="1" dirty="0" err="1"/>
              <a:t>біла</a:t>
            </a:r>
            <a:r>
              <a:rPr lang="ru-RU" dirty="0"/>
              <a:t> </a:t>
            </a:r>
            <a:r>
              <a:rPr lang="ru-RU" dirty="0" err="1"/>
              <a:t>або</a:t>
            </a:r>
            <a:r>
              <a:rPr lang="ru-RU" dirty="0"/>
              <a:t> </a:t>
            </a:r>
            <a:r>
              <a:rPr lang="ru-RU" i="1" dirty="0" err="1"/>
              <a:t>паперова</a:t>
            </a:r>
            <a:r>
              <a:rPr lang="ru-RU" i="1" dirty="0"/>
              <a:t> береза</a:t>
            </a:r>
            <a:r>
              <a:rPr lang="ru-RU" dirty="0"/>
              <a:t> (</a:t>
            </a:r>
            <a:r>
              <a:rPr lang="en-US" dirty="0" err="1"/>
              <a:t>Betula</a:t>
            </a:r>
            <a:r>
              <a:rPr lang="en-US" dirty="0"/>
              <a:t> </a:t>
            </a:r>
            <a:r>
              <a:rPr lang="en-US" dirty="0" err="1"/>
              <a:t>papyrifera</a:t>
            </a:r>
            <a:r>
              <a:rPr lang="en-US" dirty="0"/>
              <a:t>), </a:t>
            </a:r>
            <a:r>
              <a:rPr lang="ru-RU" i="1" dirty="0" err="1"/>
              <a:t>осика</a:t>
            </a:r>
            <a:r>
              <a:rPr lang="ru-RU" dirty="0"/>
              <a:t> (</a:t>
            </a:r>
            <a:r>
              <a:rPr lang="en-US" dirty="0" err="1"/>
              <a:t>Populus</a:t>
            </a:r>
            <a:r>
              <a:rPr lang="en-US" dirty="0"/>
              <a:t> </a:t>
            </a:r>
            <a:r>
              <a:rPr lang="en-US" dirty="0" err="1"/>
              <a:t>tremuloides</a:t>
            </a:r>
            <a:r>
              <a:rPr lang="en-US" dirty="0"/>
              <a:t>), </a:t>
            </a:r>
            <a:r>
              <a:rPr lang="ru-RU" i="1" dirty="0" err="1"/>
              <a:t>бальзамічна</a:t>
            </a:r>
            <a:r>
              <a:rPr lang="ru-RU" i="1" dirty="0"/>
              <a:t> тополя</a:t>
            </a:r>
            <a:r>
              <a:rPr lang="ru-RU" dirty="0"/>
              <a:t> (</a:t>
            </a:r>
            <a:r>
              <a:rPr lang="en-US" dirty="0" err="1"/>
              <a:t>Populus</a:t>
            </a:r>
            <a:r>
              <a:rPr lang="en-US" dirty="0"/>
              <a:t> </a:t>
            </a:r>
            <a:r>
              <a:rPr lang="en-US" dirty="0" err="1"/>
              <a:t>balsamifera</a:t>
            </a:r>
            <a:r>
              <a:rPr lang="en-US" dirty="0"/>
              <a:t>). </a:t>
            </a:r>
            <a:r>
              <a:rPr lang="ru-RU" dirty="0"/>
              <a:t>Для </a:t>
            </a:r>
            <a:r>
              <a:rPr lang="ru-RU" dirty="0" err="1"/>
              <a:t>підліску</a:t>
            </a:r>
            <a:r>
              <a:rPr lang="ru-RU" dirty="0"/>
              <a:t> </a:t>
            </a:r>
            <a:r>
              <a:rPr lang="ru-RU" dirty="0" err="1"/>
              <a:t>східної</a:t>
            </a:r>
            <a:r>
              <a:rPr lang="ru-RU" dirty="0"/>
              <a:t> тайги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різноманітні</a:t>
            </a:r>
            <a:r>
              <a:rPr lang="ru-RU" dirty="0"/>
              <a:t> </a:t>
            </a:r>
            <a:r>
              <a:rPr lang="ru-RU" dirty="0" err="1"/>
              <a:t>ягідні</a:t>
            </a:r>
            <a:r>
              <a:rPr lang="ru-RU" dirty="0"/>
              <a:t> </a:t>
            </a:r>
            <a:r>
              <a:rPr lang="ru-RU" dirty="0" err="1"/>
              <a:t>кущі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кущики</a:t>
            </a:r>
            <a:r>
              <a:rPr lang="ru-RU" dirty="0"/>
              <a:t>: </a:t>
            </a:r>
            <a:r>
              <a:rPr lang="ru-RU" i="1" dirty="0" err="1"/>
              <a:t>червона</a:t>
            </a:r>
            <a:r>
              <a:rPr lang="ru-RU" dirty="0"/>
              <a:t> </a:t>
            </a:r>
            <a:r>
              <a:rPr lang="ru-RU" dirty="0" err="1"/>
              <a:t>і</a:t>
            </a:r>
            <a:r>
              <a:rPr lang="ru-RU" dirty="0"/>
              <a:t> </a:t>
            </a:r>
            <a:r>
              <a:rPr lang="ru-RU" i="1" dirty="0" err="1"/>
              <a:t>чорна</a:t>
            </a:r>
            <a:r>
              <a:rPr lang="ru-RU" i="1" dirty="0"/>
              <a:t> смородина</a:t>
            </a:r>
            <a:r>
              <a:rPr lang="ru-RU" dirty="0"/>
              <a:t>, </a:t>
            </a:r>
            <a:r>
              <a:rPr lang="ru-RU" i="1" dirty="0"/>
              <a:t>малина</a:t>
            </a:r>
            <a:r>
              <a:rPr lang="ru-RU" dirty="0"/>
              <a:t>, </a:t>
            </a:r>
            <a:r>
              <a:rPr lang="ru-RU" i="1" dirty="0" err="1"/>
              <a:t>чорниця</a:t>
            </a:r>
            <a:r>
              <a:rPr lang="ru-RU" dirty="0"/>
              <a:t>.</a:t>
            </a:r>
          </a:p>
        </p:txBody>
      </p:sp>
      <p:pic>
        <p:nvPicPr>
          <p:cNvPr id="4" name="Рисунок 3" descr="hpobat-wp41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88640"/>
            <a:ext cx="3006080" cy="45091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28184" y="4725144"/>
            <a:ext cx="24481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Populus</a:t>
            </a:r>
            <a:r>
              <a:rPr lang="en-US" dirty="0" smtClean="0"/>
              <a:t> </a:t>
            </a:r>
            <a:r>
              <a:rPr lang="en-US" dirty="0" err="1" smtClean="0"/>
              <a:t>balsamifera</a:t>
            </a:r>
            <a:endParaRPr lang="ru-RU" dirty="0"/>
          </a:p>
        </p:txBody>
      </p:sp>
      <p:pic>
        <p:nvPicPr>
          <p:cNvPr id="6" name="Рисунок 5" descr="tremuloides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3284984"/>
            <a:ext cx="2764739" cy="3423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4509120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Populus</a:t>
            </a:r>
            <a:r>
              <a:rPr lang="en-US" dirty="0" smtClean="0"/>
              <a:t> </a:t>
            </a:r>
            <a:r>
              <a:rPr lang="en-US" dirty="0" err="1" smtClean="0"/>
              <a:t>tremuloides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 advTm="12000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tula papyrif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6493728" cy="48702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5229200"/>
            <a:ext cx="5565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Betula</a:t>
            </a:r>
            <a:r>
              <a:rPr lang="en-US" dirty="0" smtClean="0"/>
              <a:t> </a:t>
            </a:r>
            <a:r>
              <a:rPr lang="en-US" dirty="0" err="1" smtClean="0"/>
              <a:t>papyrifera</a:t>
            </a:r>
            <a:r>
              <a:rPr lang="en-US" dirty="0" smtClean="0"/>
              <a:t> –</a:t>
            </a:r>
            <a:r>
              <a:rPr lang="uk-UA" dirty="0" smtClean="0"/>
              <a:t> біла або паперова береза.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 advTm="2308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4218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206666" cy="2788280"/>
          </a:xfrm>
          <a:prstGeom prst="rect">
            <a:avLst/>
          </a:prstGeom>
        </p:spPr>
      </p:pic>
      <p:pic>
        <p:nvPicPr>
          <p:cNvPr id="5" name="Рисунок 4" descr="265px-Blackcurrant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0"/>
            <a:ext cx="3365500" cy="4483100"/>
          </a:xfrm>
          <a:prstGeom prst="rect">
            <a:avLst/>
          </a:prstGeom>
        </p:spPr>
      </p:pic>
      <p:pic>
        <p:nvPicPr>
          <p:cNvPr id="6" name="Рисунок 5" descr="ad20f6c44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420888"/>
            <a:ext cx="3879346" cy="26064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59632" y="566124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</a:t>
            </a:r>
            <a:r>
              <a:rPr lang="ru-RU" dirty="0" err="1" smtClean="0"/>
              <a:t>червона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чорна</a:t>
            </a:r>
            <a:r>
              <a:rPr lang="ru-RU" dirty="0" smtClean="0"/>
              <a:t> смородина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 advTm="2808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323528" y="548680"/>
            <a:ext cx="4104456" cy="216024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126876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Поверхня</a:t>
            </a:r>
            <a:r>
              <a:rPr lang="ru-RU" dirty="0" smtClean="0"/>
              <a:t> грунту </a:t>
            </a:r>
            <a:r>
              <a:rPr lang="ru-RU" dirty="0" err="1" smtClean="0"/>
              <a:t>вкрита</a:t>
            </a:r>
            <a:r>
              <a:rPr lang="ru-RU" dirty="0" smtClean="0"/>
              <a:t> </a:t>
            </a:r>
            <a:r>
              <a:rPr lang="ru-RU" dirty="0" err="1" smtClean="0"/>
              <a:t>мохами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лишайниками. </a:t>
            </a:r>
            <a:r>
              <a:rPr lang="ru-RU" dirty="0" err="1" smtClean="0"/>
              <a:t>Типові</a:t>
            </a:r>
            <a:r>
              <a:rPr lang="ru-RU" dirty="0" smtClean="0"/>
              <a:t> </a:t>
            </a:r>
            <a:r>
              <a:rPr lang="ru-RU" dirty="0" err="1" smtClean="0"/>
              <a:t>грунти</a:t>
            </a:r>
            <a:r>
              <a:rPr lang="ru-RU" dirty="0" smtClean="0"/>
              <a:t> – </a:t>
            </a:r>
            <a:r>
              <a:rPr lang="ru-RU" i="1" dirty="0" err="1" smtClean="0"/>
              <a:t>підзолисті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болотні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 descr="Desna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32656"/>
            <a:ext cx="4332221" cy="3249166"/>
          </a:xfrm>
          <a:prstGeom prst="rect">
            <a:avLst/>
          </a:prstGeom>
        </p:spPr>
      </p:pic>
      <p:pic>
        <p:nvPicPr>
          <p:cNvPr id="8" name="Рисунок 7" descr="Mo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068960"/>
            <a:ext cx="4032108" cy="2688912"/>
          </a:xfrm>
          <a:prstGeom prst="rect">
            <a:avLst/>
          </a:prstGeom>
        </p:spPr>
      </p:pic>
      <p:pic>
        <p:nvPicPr>
          <p:cNvPr id="9" name="Рисунок 8" descr="image23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717032"/>
            <a:ext cx="4211960" cy="27944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63688" y="5805264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мох</a:t>
            </a:r>
            <a:r>
              <a:rPr lang="uk-UA" dirty="0" smtClean="0"/>
              <a:t>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60032" y="3429000"/>
            <a:ext cx="3600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грунти</a:t>
            </a:r>
            <a:r>
              <a:rPr lang="ru-RU" dirty="0" smtClean="0"/>
              <a:t> – </a:t>
            </a:r>
            <a:r>
              <a:rPr lang="ru-RU" i="1" dirty="0" err="1" smtClean="0"/>
              <a:t>підзолисті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болотні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ransition advTm="3650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ильный пятиугольник 1"/>
          <p:cNvSpPr/>
          <p:nvPr/>
        </p:nvSpPr>
        <p:spPr>
          <a:xfrm>
            <a:off x="107504" y="548680"/>
            <a:ext cx="6192688" cy="511256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Фауна тайги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багатша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в </a:t>
            </a:r>
            <a:r>
              <a:rPr lang="ru-RU" dirty="0" err="1" smtClean="0"/>
              <a:t>тундрі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лісотундрі</a:t>
            </a:r>
            <a:r>
              <a:rPr lang="ru-RU" dirty="0" smtClean="0"/>
              <a:t>. </a:t>
            </a:r>
            <a:r>
              <a:rPr lang="ru-RU" dirty="0" err="1" smtClean="0"/>
              <a:t>Типовими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 </a:t>
            </a:r>
            <a:r>
              <a:rPr lang="ru-RU" i="1" dirty="0" smtClean="0"/>
              <a:t>лось</a:t>
            </a:r>
            <a:r>
              <a:rPr lang="ru-RU" dirty="0" smtClean="0"/>
              <a:t>, </a:t>
            </a:r>
            <a:r>
              <a:rPr lang="ru-RU" i="1" dirty="0" err="1" smtClean="0"/>
              <a:t>бурий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чорний</a:t>
            </a:r>
            <a:r>
              <a:rPr lang="ru-RU" dirty="0" smtClean="0"/>
              <a:t> </a:t>
            </a:r>
            <a:r>
              <a:rPr lang="ru-RU" i="1" dirty="0" err="1" smtClean="0"/>
              <a:t>ведмеді</a:t>
            </a:r>
            <a:r>
              <a:rPr lang="ru-RU" dirty="0" smtClean="0"/>
              <a:t>, </a:t>
            </a:r>
            <a:r>
              <a:rPr lang="ru-RU" i="1" dirty="0" err="1" smtClean="0"/>
              <a:t>вовк</a:t>
            </a:r>
            <a:r>
              <a:rPr lang="ru-RU" dirty="0" smtClean="0"/>
              <a:t>, </a:t>
            </a:r>
            <a:r>
              <a:rPr lang="ru-RU" i="1" dirty="0" err="1" smtClean="0"/>
              <a:t>лисиця</a:t>
            </a:r>
            <a:r>
              <a:rPr lang="ru-RU" dirty="0" smtClean="0"/>
              <a:t> (</a:t>
            </a:r>
            <a:r>
              <a:rPr lang="ru-RU" dirty="0" err="1" smtClean="0"/>
              <a:t>сіра</a:t>
            </a:r>
            <a:r>
              <a:rPr lang="ru-RU" dirty="0" smtClean="0"/>
              <a:t>, </a:t>
            </a:r>
            <a:r>
              <a:rPr lang="ru-RU" dirty="0" err="1" smtClean="0"/>
              <a:t>рижа</a:t>
            </a:r>
            <a:r>
              <a:rPr lang="ru-RU" dirty="0" smtClean="0"/>
              <a:t>, </a:t>
            </a:r>
            <a:r>
              <a:rPr lang="ru-RU" dirty="0" err="1" smtClean="0"/>
              <a:t>червона</a:t>
            </a:r>
            <a:r>
              <a:rPr lang="ru-RU" dirty="0" smtClean="0"/>
              <a:t>), </a:t>
            </a:r>
            <a:r>
              <a:rPr lang="ru-RU" i="1" dirty="0" err="1" smtClean="0"/>
              <a:t>рись</a:t>
            </a:r>
            <a:r>
              <a:rPr lang="ru-RU" dirty="0" smtClean="0"/>
              <a:t>, </a:t>
            </a:r>
            <a:r>
              <a:rPr lang="ru-RU" i="1" dirty="0" smtClean="0"/>
              <a:t>скунс</a:t>
            </a:r>
            <a:r>
              <a:rPr lang="ru-RU" dirty="0" smtClean="0"/>
              <a:t>, </a:t>
            </a:r>
            <a:r>
              <a:rPr lang="ru-RU" i="1" dirty="0" err="1" smtClean="0"/>
              <a:t>єнот</a:t>
            </a:r>
            <a:r>
              <a:rPr lang="ru-RU" dirty="0" smtClean="0"/>
              <a:t>, </a:t>
            </a:r>
            <a:r>
              <a:rPr lang="ru-RU" i="1" dirty="0" err="1" smtClean="0"/>
              <a:t>видра</a:t>
            </a:r>
            <a:r>
              <a:rPr lang="ru-RU" dirty="0" smtClean="0"/>
              <a:t>, </a:t>
            </a:r>
            <a:r>
              <a:rPr lang="ru-RU" i="1" dirty="0" err="1" smtClean="0"/>
              <a:t>куниця</a:t>
            </a:r>
            <a:r>
              <a:rPr lang="ru-RU" dirty="0" smtClean="0"/>
              <a:t>, </a:t>
            </a:r>
            <a:r>
              <a:rPr lang="ru-RU" i="1" dirty="0" smtClean="0"/>
              <a:t>ласка</a:t>
            </a:r>
            <a:r>
              <a:rPr lang="ru-RU" dirty="0" smtClean="0"/>
              <a:t>, </a:t>
            </a:r>
            <a:r>
              <a:rPr lang="ru-RU" i="1" dirty="0" smtClean="0"/>
              <a:t>норка</a:t>
            </a:r>
            <a:r>
              <a:rPr lang="ru-RU" dirty="0" smtClean="0"/>
              <a:t>, </a:t>
            </a:r>
            <a:r>
              <a:rPr lang="ru-RU" i="1" dirty="0" smtClean="0"/>
              <a:t>бобер</a:t>
            </a:r>
            <a:r>
              <a:rPr lang="ru-RU" dirty="0" smtClean="0"/>
              <a:t>, </a:t>
            </a:r>
            <a:r>
              <a:rPr lang="ru-RU" i="1" dirty="0" err="1" smtClean="0"/>
              <a:t>деревний</a:t>
            </a:r>
            <a:r>
              <a:rPr lang="ru-RU" dirty="0" smtClean="0"/>
              <a:t> </a:t>
            </a:r>
            <a:r>
              <a:rPr lang="ru-RU" i="1" dirty="0" smtClean="0"/>
              <a:t>дикобраз</a:t>
            </a:r>
            <a:r>
              <a:rPr lang="ru-RU" dirty="0" smtClean="0"/>
              <a:t> (</a:t>
            </a:r>
            <a:r>
              <a:rPr lang="ru-RU" i="1" dirty="0" err="1" smtClean="0"/>
              <a:t>голкошерст</a:t>
            </a:r>
            <a:r>
              <a:rPr lang="ru-RU" dirty="0" smtClean="0"/>
              <a:t>), </a:t>
            </a:r>
            <a:r>
              <a:rPr lang="ru-RU" i="1" dirty="0" err="1" smtClean="0"/>
              <a:t>червона</a:t>
            </a:r>
            <a:r>
              <a:rPr lang="ru-RU" i="1" dirty="0" smtClean="0"/>
              <a:t> </a:t>
            </a:r>
            <a:r>
              <a:rPr lang="ru-RU" i="1" dirty="0" err="1" smtClean="0"/>
              <a:t>білка</a:t>
            </a:r>
            <a:r>
              <a:rPr lang="ru-RU" dirty="0" smtClean="0"/>
              <a:t>, </a:t>
            </a:r>
            <a:r>
              <a:rPr lang="ru-RU" i="1" dirty="0" smtClean="0"/>
              <a:t>два </a:t>
            </a:r>
            <a:r>
              <a:rPr lang="ru-RU" i="1" dirty="0" err="1" smtClean="0"/>
              <a:t>види</a:t>
            </a:r>
            <a:r>
              <a:rPr lang="ru-RU" i="1" dirty="0" smtClean="0"/>
              <a:t> бурундука</a:t>
            </a:r>
            <a:r>
              <a:rPr lang="ru-RU" dirty="0" smtClean="0"/>
              <a:t>, </a:t>
            </a:r>
            <a:r>
              <a:rPr lang="ru-RU" i="1" dirty="0" err="1" smtClean="0"/>
              <a:t>мускусний</a:t>
            </a:r>
            <a:r>
              <a:rPr lang="ru-RU" i="1" dirty="0" smtClean="0"/>
              <a:t> щур</a:t>
            </a:r>
            <a:r>
              <a:rPr lang="ru-RU" dirty="0" smtClean="0"/>
              <a:t> </a:t>
            </a:r>
            <a:r>
              <a:rPr lang="ru-RU" i="1" dirty="0" smtClean="0"/>
              <a:t>(ондатра)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 advTm="13245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r02151342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7802880" cy="5852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2780928"/>
            <a:ext cx="2012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чорний</a:t>
            </a:r>
            <a:r>
              <a:rPr lang="ru-RU" dirty="0" smtClean="0"/>
              <a:t> </a:t>
            </a:r>
            <a:r>
              <a:rPr lang="ru-RU" i="1" dirty="0" err="1" smtClean="0"/>
              <a:t>ведмідь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40352" y="2420888"/>
            <a:ext cx="771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лось,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5805264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вовк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5805264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єнот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 advTm="5429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r02151344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7802880" cy="5852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548680"/>
            <a:ext cx="1863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Бурий ведмідь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2924944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олень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573016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Сіра білка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356992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лисиця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ransition advTm="4617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r021513445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7802880" cy="5852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35896" y="404664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рись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404664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бурундук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ransition advTm="376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 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</a:rPr>
              <a:t>помірному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</a:rPr>
              <a:t>поясі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лежить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значна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частина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Північної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Америки.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87881_html_1ab747d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8689" y="1935163"/>
            <a:ext cx="5566621" cy="4389437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 advTm="5101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ильный пятиугольник 1"/>
          <p:cNvSpPr/>
          <p:nvPr/>
        </p:nvSpPr>
        <p:spPr>
          <a:xfrm>
            <a:off x="395536" y="476672"/>
            <a:ext cx="7632848" cy="547260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Зона </a:t>
            </a:r>
            <a:r>
              <a:rPr lang="ru-RU" b="1" dirty="0" err="1" smtClean="0"/>
              <a:t>мішаних</a:t>
            </a:r>
            <a:r>
              <a:rPr lang="ru-RU" b="1" dirty="0" smtClean="0"/>
              <a:t> </a:t>
            </a:r>
            <a:r>
              <a:rPr lang="ru-RU" b="1" dirty="0" err="1" smtClean="0"/>
              <a:t>лісів</a:t>
            </a:r>
            <a:r>
              <a:rPr lang="ru-RU" dirty="0" smtClean="0"/>
              <a:t>. В </a:t>
            </a:r>
            <a:r>
              <a:rPr lang="ru-RU" dirty="0" err="1" smtClean="0"/>
              <a:t>зоні</a:t>
            </a:r>
            <a:r>
              <a:rPr lang="ru-RU" dirty="0" smtClean="0"/>
              <a:t> </a:t>
            </a:r>
            <a:r>
              <a:rPr lang="ru-RU" dirty="0" err="1" smtClean="0"/>
              <a:t>мішаних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виділяють</a:t>
            </a:r>
            <a:r>
              <a:rPr lang="ru-RU" dirty="0" smtClean="0"/>
              <a:t>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підзони</a:t>
            </a:r>
            <a:r>
              <a:rPr lang="ru-RU" dirty="0" smtClean="0"/>
              <a:t> – </a:t>
            </a:r>
            <a:r>
              <a:rPr lang="ru-RU" dirty="0" err="1" smtClean="0"/>
              <a:t>східну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західну</a:t>
            </a:r>
            <a:r>
              <a:rPr lang="ru-RU" dirty="0" smtClean="0"/>
              <a:t>. </a:t>
            </a:r>
            <a:r>
              <a:rPr lang="ru-RU" i="1" dirty="0" err="1" smtClean="0"/>
              <a:t>Східна</a:t>
            </a:r>
            <a:r>
              <a:rPr lang="ru-RU" i="1" dirty="0" smtClean="0"/>
              <a:t> </a:t>
            </a:r>
            <a:r>
              <a:rPr lang="ru-RU" i="1" dirty="0" err="1" smtClean="0"/>
              <a:t>підзона</a:t>
            </a:r>
            <a:r>
              <a:rPr lang="ru-RU" dirty="0" smtClean="0"/>
              <a:t> </a:t>
            </a:r>
            <a:r>
              <a:rPr lang="ru-RU" dirty="0" err="1" smtClean="0"/>
              <a:t>розташована</a:t>
            </a:r>
            <a:r>
              <a:rPr lang="ru-RU" dirty="0" smtClean="0"/>
              <a:t> на </a:t>
            </a:r>
            <a:r>
              <a:rPr lang="ru-RU" dirty="0" err="1" smtClean="0"/>
              <a:t>східному</a:t>
            </a:r>
            <a:r>
              <a:rPr lang="ru-RU" dirty="0" smtClean="0"/>
              <a:t> </a:t>
            </a:r>
            <a:r>
              <a:rPr lang="ru-RU" dirty="0" err="1" smtClean="0"/>
              <a:t>узбережжі</a:t>
            </a:r>
            <a:r>
              <a:rPr lang="ru-RU" dirty="0" smtClean="0"/>
              <a:t> материка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районі</a:t>
            </a:r>
            <a:r>
              <a:rPr lang="ru-RU" dirty="0" smtClean="0"/>
              <a:t> Великих озер. Для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підзони</a:t>
            </a:r>
            <a:r>
              <a:rPr lang="ru-RU" dirty="0" smtClean="0"/>
              <a:t> </a:t>
            </a:r>
            <a:r>
              <a:rPr lang="ru-RU" dirty="0" err="1" smtClean="0"/>
              <a:t>характерний</a:t>
            </a:r>
            <a:r>
              <a:rPr lang="ru-RU" dirty="0" smtClean="0"/>
              <a:t> </a:t>
            </a:r>
            <a:r>
              <a:rPr lang="ru-RU" dirty="0" err="1" smtClean="0"/>
              <a:t>помірно-теплий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помірно-вологий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. </a:t>
            </a:r>
            <a:r>
              <a:rPr lang="ru-RU" dirty="0" err="1" smtClean="0"/>
              <a:t>Рослинність</a:t>
            </a:r>
            <a:r>
              <a:rPr lang="ru-RU" dirty="0" smtClean="0"/>
              <a:t> </a:t>
            </a:r>
            <a:r>
              <a:rPr lang="ru-RU" dirty="0" err="1" smtClean="0"/>
              <a:t>складають</a:t>
            </a:r>
            <a:r>
              <a:rPr lang="ru-RU" dirty="0" smtClean="0"/>
              <a:t> </a:t>
            </a:r>
            <a:r>
              <a:rPr lang="ru-RU" dirty="0" err="1" smtClean="0"/>
              <a:t>хвойно-широколисті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. </a:t>
            </a:r>
            <a:r>
              <a:rPr lang="ru-RU" dirty="0" err="1" smtClean="0"/>
              <a:t>Хвойні</a:t>
            </a:r>
            <a:r>
              <a:rPr lang="ru-RU" dirty="0" smtClean="0"/>
              <a:t> породи </a:t>
            </a:r>
            <a:r>
              <a:rPr lang="ru-RU" dirty="0" err="1" smtClean="0"/>
              <a:t>панують</a:t>
            </a:r>
            <a:r>
              <a:rPr lang="ru-RU" dirty="0" smtClean="0"/>
              <a:t> на </a:t>
            </a:r>
            <a:r>
              <a:rPr lang="ru-RU" dirty="0" err="1" smtClean="0"/>
              <a:t>ділянках</a:t>
            </a:r>
            <a:r>
              <a:rPr lang="ru-RU" dirty="0" smtClean="0"/>
              <a:t>, </a:t>
            </a:r>
            <a:r>
              <a:rPr lang="ru-RU" dirty="0" err="1" smtClean="0"/>
              <a:t>складених</a:t>
            </a:r>
            <a:r>
              <a:rPr lang="ru-RU" dirty="0" smtClean="0"/>
              <a:t> </a:t>
            </a:r>
            <a:r>
              <a:rPr lang="ru-RU" dirty="0" err="1" smtClean="0"/>
              <a:t>валунними</a:t>
            </a:r>
            <a:r>
              <a:rPr lang="ru-RU" dirty="0" smtClean="0"/>
              <a:t> суглинками. </a:t>
            </a:r>
            <a:r>
              <a:rPr lang="ru-RU" dirty="0" err="1" smtClean="0"/>
              <a:t>Листяні</a:t>
            </a:r>
            <a:r>
              <a:rPr lang="ru-RU" dirty="0" smtClean="0"/>
              <a:t> породи </a:t>
            </a:r>
            <a:r>
              <a:rPr lang="ru-RU" dirty="0" err="1" smtClean="0"/>
              <a:t>переважають</a:t>
            </a:r>
            <a:r>
              <a:rPr lang="ru-RU" dirty="0" smtClean="0"/>
              <a:t> на </a:t>
            </a:r>
            <a:r>
              <a:rPr lang="ru-RU" dirty="0" err="1" smtClean="0"/>
              <a:t>більш</a:t>
            </a:r>
            <a:r>
              <a:rPr lang="ru-RU" dirty="0" smtClean="0"/>
              <a:t> сухих </a:t>
            </a:r>
            <a:r>
              <a:rPr lang="ru-RU" dirty="0" err="1" smtClean="0"/>
              <a:t>ділянках</a:t>
            </a:r>
            <a:r>
              <a:rPr lang="ru-RU" dirty="0" smtClean="0"/>
              <a:t>, </a:t>
            </a:r>
            <a:r>
              <a:rPr lang="ru-RU" dirty="0" err="1" smtClean="0"/>
              <a:t>складених</a:t>
            </a:r>
            <a:r>
              <a:rPr lang="ru-RU" dirty="0" smtClean="0"/>
              <a:t> </a:t>
            </a:r>
            <a:r>
              <a:rPr lang="ru-RU" dirty="0" err="1" smtClean="0"/>
              <a:t>лесоподібними</a:t>
            </a:r>
            <a:r>
              <a:rPr lang="ru-RU" dirty="0" smtClean="0"/>
              <a:t> суглинками.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 advTm="14524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67544" y="476672"/>
            <a:ext cx="6120680" cy="5616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хвойних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характерними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 </a:t>
            </a:r>
            <a:r>
              <a:rPr lang="ru-RU" i="1" dirty="0" smtClean="0"/>
              <a:t>сосни </a:t>
            </a:r>
            <a:r>
              <a:rPr lang="ru-RU" i="1" dirty="0" err="1" smtClean="0"/>
              <a:t>біла</a:t>
            </a:r>
            <a:r>
              <a:rPr lang="ru-RU" dirty="0" smtClean="0"/>
              <a:t> (</a:t>
            </a:r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strobus</a:t>
            </a:r>
            <a:r>
              <a:rPr lang="en-US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червона</a:t>
            </a:r>
            <a:r>
              <a:rPr lang="ru-RU" dirty="0" smtClean="0"/>
              <a:t> (</a:t>
            </a:r>
            <a:r>
              <a:rPr lang="en-US" dirty="0" err="1" smtClean="0"/>
              <a:t>Pinus</a:t>
            </a:r>
            <a:r>
              <a:rPr lang="en-US" dirty="0" smtClean="0"/>
              <a:t> </a:t>
            </a:r>
            <a:r>
              <a:rPr lang="en-US" dirty="0" err="1" smtClean="0"/>
              <a:t>resinosa</a:t>
            </a:r>
            <a:r>
              <a:rPr lang="en-US" dirty="0" smtClean="0"/>
              <a:t>), </a:t>
            </a:r>
            <a:r>
              <a:rPr lang="ru-RU" i="1" dirty="0" err="1" smtClean="0"/>
              <a:t>східна</a:t>
            </a:r>
            <a:r>
              <a:rPr lang="ru-RU" i="1" dirty="0" smtClean="0"/>
              <a:t> тсуга</a:t>
            </a:r>
            <a:r>
              <a:rPr lang="ru-RU" dirty="0" smtClean="0"/>
              <a:t> </a:t>
            </a:r>
            <a:r>
              <a:rPr lang="ru-RU" dirty="0" err="1" smtClean="0"/>
              <a:t>або</a:t>
            </a:r>
            <a:r>
              <a:rPr lang="ru-RU" dirty="0" smtClean="0"/>
              <a:t> </a:t>
            </a:r>
            <a:r>
              <a:rPr lang="ru-RU" i="1" dirty="0" err="1" smtClean="0"/>
              <a:t>східний</a:t>
            </a:r>
            <a:r>
              <a:rPr lang="ru-RU" i="1" dirty="0" smtClean="0"/>
              <a:t> </a:t>
            </a:r>
            <a:r>
              <a:rPr lang="ru-RU" i="1" dirty="0" err="1" smtClean="0"/>
              <a:t>хемлок</a:t>
            </a:r>
            <a:r>
              <a:rPr lang="ru-RU" dirty="0" smtClean="0"/>
              <a:t> (</a:t>
            </a:r>
            <a:r>
              <a:rPr lang="en-US" dirty="0" err="1" smtClean="0"/>
              <a:t>Tsuga</a:t>
            </a:r>
            <a:r>
              <a:rPr lang="en-US" dirty="0" smtClean="0"/>
              <a:t> </a:t>
            </a:r>
            <a:r>
              <a:rPr lang="en-US" dirty="0" err="1" smtClean="0"/>
              <a:t>canadensis</a:t>
            </a:r>
            <a:r>
              <a:rPr lang="en-US" dirty="0" smtClean="0"/>
              <a:t>). </a:t>
            </a:r>
            <a:r>
              <a:rPr lang="ru-RU" dirty="0" smtClean="0"/>
              <a:t>З </a:t>
            </a:r>
            <a:r>
              <a:rPr lang="ru-RU" dirty="0" err="1" smtClean="0"/>
              <a:t>листяних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 </a:t>
            </a:r>
            <a:r>
              <a:rPr lang="ru-RU" i="1" dirty="0" err="1" smtClean="0"/>
              <a:t>цукровий</a:t>
            </a:r>
            <a:r>
              <a:rPr lang="ru-RU" i="1" dirty="0" smtClean="0"/>
              <a:t> клен</a:t>
            </a:r>
            <a:r>
              <a:rPr lang="ru-RU" dirty="0" smtClean="0"/>
              <a:t> (</a:t>
            </a:r>
            <a:r>
              <a:rPr lang="en-US" dirty="0" smtClean="0"/>
              <a:t>Aker </a:t>
            </a:r>
            <a:r>
              <a:rPr lang="en-US" dirty="0" err="1" smtClean="0"/>
              <a:t>sacharum</a:t>
            </a:r>
            <a:r>
              <a:rPr lang="en-US" dirty="0" smtClean="0"/>
              <a:t>), </a:t>
            </a:r>
            <a:r>
              <a:rPr lang="ru-RU" i="1" dirty="0" smtClean="0"/>
              <a:t>ясени </a:t>
            </a:r>
            <a:r>
              <a:rPr lang="ru-RU" i="1" dirty="0" err="1" smtClean="0"/>
              <a:t>білий</a:t>
            </a:r>
            <a:r>
              <a:rPr lang="ru-RU" dirty="0" smtClean="0"/>
              <a:t> (</a:t>
            </a:r>
            <a:r>
              <a:rPr lang="en-US" dirty="0" err="1" smtClean="0"/>
              <a:t>Fraxinus</a:t>
            </a:r>
            <a:r>
              <a:rPr lang="en-US" dirty="0" smtClean="0"/>
              <a:t> </a:t>
            </a:r>
            <a:r>
              <a:rPr lang="en-US" dirty="0" err="1" smtClean="0"/>
              <a:t>amerikana</a:t>
            </a:r>
            <a:r>
              <a:rPr lang="en-US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чорний</a:t>
            </a:r>
            <a:r>
              <a:rPr lang="ru-RU" dirty="0" smtClean="0"/>
              <a:t> (</a:t>
            </a:r>
            <a:r>
              <a:rPr lang="en-US" dirty="0" err="1" smtClean="0"/>
              <a:t>Fraxinus</a:t>
            </a:r>
            <a:r>
              <a:rPr lang="en-US" dirty="0" smtClean="0"/>
              <a:t> </a:t>
            </a:r>
            <a:r>
              <a:rPr lang="en-US" dirty="0" err="1" smtClean="0"/>
              <a:t>nigra</a:t>
            </a:r>
            <a:r>
              <a:rPr lang="en-US" dirty="0" smtClean="0"/>
              <a:t>), </a:t>
            </a:r>
            <a:r>
              <a:rPr lang="ru-RU" i="1" dirty="0" err="1" smtClean="0"/>
              <a:t>в’яз</a:t>
            </a:r>
            <a:r>
              <a:rPr lang="ru-RU" i="1" dirty="0" smtClean="0"/>
              <a:t> </a:t>
            </a:r>
            <a:r>
              <a:rPr lang="ru-RU" i="1" dirty="0" err="1" smtClean="0"/>
              <a:t>білий</a:t>
            </a:r>
            <a:r>
              <a:rPr lang="ru-RU" dirty="0" smtClean="0"/>
              <a:t> (</a:t>
            </a:r>
            <a:r>
              <a:rPr lang="en-US" dirty="0" err="1" smtClean="0"/>
              <a:t>Ulmus</a:t>
            </a:r>
            <a:r>
              <a:rPr lang="en-US" dirty="0" smtClean="0"/>
              <a:t> </a:t>
            </a:r>
            <a:r>
              <a:rPr lang="en-US" dirty="0" err="1" smtClean="0"/>
              <a:t>amerikana</a:t>
            </a:r>
            <a:r>
              <a:rPr lang="en-US" dirty="0" smtClean="0"/>
              <a:t>), </a:t>
            </a:r>
            <a:r>
              <a:rPr lang="ru-RU" i="1" dirty="0" smtClean="0"/>
              <a:t>дуби </a:t>
            </a:r>
            <a:r>
              <a:rPr lang="ru-RU" i="1" dirty="0" err="1" smtClean="0"/>
              <a:t>червоний</a:t>
            </a:r>
            <a:r>
              <a:rPr lang="ru-RU" dirty="0" smtClean="0"/>
              <a:t> (</a:t>
            </a:r>
            <a:r>
              <a:rPr lang="en-US" dirty="0" err="1" smtClean="0"/>
              <a:t>Quercus</a:t>
            </a:r>
            <a:r>
              <a:rPr lang="en-US" dirty="0" smtClean="0"/>
              <a:t> </a:t>
            </a:r>
            <a:r>
              <a:rPr lang="en-US" dirty="0" err="1" smtClean="0"/>
              <a:t>rubra</a:t>
            </a:r>
            <a:r>
              <a:rPr lang="en-US" dirty="0" smtClean="0"/>
              <a:t>), </a:t>
            </a:r>
            <a:r>
              <a:rPr lang="ru-RU" i="1" dirty="0" err="1" smtClean="0"/>
              <a:t>великоплідний</a:t>
            </a:r>
            <a:r>
              <a:rPr lang="ru-RU" dirty="0" smtClean="0"/>
              <a:t> (</a:t>
            </a:r>
            <a:r>
              <a:rPr lang="en-US" dirty="0" smtClean="0"/>
              <a:t>Q. </a:t>
            </a:r>
            <a:r>
              <a:rPr lang="en-US" dirty="0" err="1" smtClean="0"/>
              <a:t>macrocarpa</a:t>
            </a:r>
            <a:r>
              <a:rPr lang="en-US" dirty="0" smtClean="0"/>
              <a:t>), </a:t>
            </a:r>
            <a:r>
              <a:rPr lang="ru-RU" i="1" dirty="0" err="1" smtClean="0"/>
              <a:t>білий</a:t>
            </a:r>
            <a:r>
              <a:rPr lang="ru-RU" dirty="0" smtClean="0"/>
              <a:t> (</a:t>
            </a:r>
            <a:r>
              <a:rPr lang="en-US" dirty="0" smtClean="0"/>
              <a:t>Q. alba)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північний</a:t>
            </a:r>
            <a:r>
              <a:rPr lang="ru-RU" dirty="0" smtClean="0"/>
              <a:t> (</a:t>
            </a:r>
            <a:r>
              <a:rPr lang="en-US" dirty="0" smtClean="0"/>
              <a:t>Q. borealis), </a:t>
            </a:r>
            <a:r>
              <a:rPr lang="ru-RU" i="1" dirty="0" smtClean="0"/>
              <a:t>липа </a:t>
            </a:r>
            <a:r>
              <a:rPr lang="ru-RU" dirty="0" smtClean="0"/>
              <a:t>(</a:t>
            </a:r>
            <a:r>
              <a:rPr lang="en-US" dirty="0" err="1" smtClean="0"/>
              <a:t>Tilia</a:t>
            </a:r>
            <a:r>
              <a:rPr lang="en-US" dirty="0" smtClean="0"/>
              <a:t> </a:t>
            </a:r>
            <a:r>
              <a:rPr lang="en-US" dirty="0" err="1" smtClean="0"/>
              <a:t>americana</a:t>
            </a:r>
            <a:r>
              <a:rPr lang="en-US" dirty="0" smtClean="0"/>
              <a:t>). </a:t>
            </a:r>
            <a:r>
              <a:rPr lang="ru-RU" dirty="0" err="1" smtClean="0"/>
              <a:t>Зустрічається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таке</a:t>
            </a:r>
            <a:r>
              <a:rPr lang="ru-RU" dirty="0" smtClean="0"/>
              <a:t> </a:t>
            </a:r>
            <a:r>
              <a:rPr lang="ru-RU" dirty="0" err="1" smtClean="0"/>
              <a:t>теплолюбне</a:t>
            </a:r>
            <a:r>
              <a:rPr lang="ru-RU" dirty="0" smtClean="0"/>
              <a:t> дерево, як </a:t>
            </a:r>
            <a:r>
              <a:rPr lang="ru-RU" i="1" dirty="0" smtClean="0"/>
              <a:t>бук</a:t>
            </a:r>
            <a:r>
              <a:rPr lang="ru-RU" dirty="0" smtClean="0"/>
              <a:t> (</a:t>
            </a:r>
            <a:r>
              <a:rPr lang="en-US" dirty="0" err="1" smtClean="0"/>
              <a:t>Fagus</a:t>
            </a:r>
            <a:r>
              <a:rPr lang="en-US" dirty="0" smtClean="0"/>
              <a:t> </a:t>
            </a:r>
            <a:r>
              <a:rPr lang="en-US" dirty="0" err="1" smtClean="0"/>
              <a:t>amerikan</a:t>
            </a:r>
            <a:r>
              <a:rPr lang="en-US" dirty="0" smtClean="0"/>
              <a:t>). 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 advTm="16785"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r021514011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6496" cy="677737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 advTm="6333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331640" y="476672"/>
            <a:ext cx="6192688" cy="54726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err="1" smtClean="0"/>
              <a:t>Західна</a:t>
            </a:r>
            <a:r>
              <a:rPr lang="ru-RU" i="1" dirty="0" smtClean="0"/>
              <a:t> </a:t>
            </a:r>
            <a:r>
              <a:rPr lang="ru-RU" i="1" dirty="0" err="1" smtClean="0"/>
              <a:t>підзона</a:t>
            </a:r>
            <a:r>
              <a:rPr lang="ru-RU" i="1" dirty="0" smtClean="0"/>
              <a:t> </a:t>
            </a:r>
            <a:r>
              <a:rPr lang="ru-RU" i="1" dirty="0" err="1" smtClean="0"/>
              <a:t>мішаних</a:t>
            </a:r>
            <a:r>
              <a:rPr lang="ru-RU" i="1" dirty="0" smtClean="0"/>
              <a:t> </a:t>
            </a:r>
            <a:r>
              <a:rPr lang="ru-RU" i="1" dirty="0" err="1" smtClean="0"/>
              <a:t>лісів</a:t>
            </a:r>
            <a:r>
              <a:rPr lang="ru-RU" dirty="0" smtClean="0"/>
              <a:t> </a:t>
            </a:r>
            <a:r>
              <a:rPr lang="ru-RU" dirty="0" err="1" smtClean="0"/>
              <a:t>розташована</a:t>
            </a:r>
            <a:r>
              <a:rPr lang="ru-RU" dirty="0" smtClean="0"/>
              <a:t> </a:t>
            </a:r>
            <a:r>
              <a:rPr lang="ru-RU" dirty="0" err="1" smtClean="0"/>
              <a:t>західніше</a:t>
            </a:r>
            <a:r>
              <a:rPr lang="ru-RU" dirty="0" smtClean="0"/>
              <a:t> Великих озер на Великих </a:t>
            </a:r>
            <a:r>
              <a:rPr lang="ru-RU" dirty="0" err="1" smtClean="0"/>
              <a:t>рівнинах</a:t>
            </a:r>
            <a:r>
              <a:rPr lang="ru-RU" dirty="0" smtClean="0"/>
              <a:t> </a:t>
            </a:r>
            <a:r>
              <a:rPr lang="ru-RU" dirty="0" err="1" smtClean="0"/>
              <a:t>Канади</a:t>
            </a:r>
            <a:r>
              <a:rPr lang="ru-RU" dirty="0" smtClean="0"/>
              <a:t>. </a:t>
            </a:r>
            <a:r>
              <a:rPr lang="ru-RU" dirty="0" err="1" smtClean="0"/>
              <a:t>Взимку</a:t>
            </a:r>
            <a:r>
              <a:rPr lang="ru-RU" dirty="0" smtClean="0"/>
              <a:t> там </a:t>
            </a:r>
            <a:r>
              <a:rPr lang="ru-RU" dirty="0" err="1" smtClean="0"/>
              <a:t>трапляються</a:t>
            </a:r>
            <a:r>
              <a:rPr lang="ru-RU" dirty="0" smtClean="0"/>
              <a:t> </a:t>
            </a:r>
            <a:r>
              <a:rPr lang="ru-RU" dirty="0" err="1" smtClean="0"/>
              <a:t>сильні</a:t>
            </a:r>
            <a:r>
              <a:rPr lang="ru-RU" dirty="0" smtClean="0"/>
              <a:t> </a:t>
            </a:r>
            <a:r>
              <a:rPr lang="ru-RU" dirty="0" err="1" smtClean="0"/>
              <a:t>морози</a:t>
            </a:r>
            <a:r>
              <a:rPr lang="ru-RU" dirty="0" smtClean="0"/>
              <a:t>, тому </a:t>
            </a:r>
            <a:r>
              <a:rPr lang="ru-RU" dirty="0" err="1" smtClean="0"/>
              <a:t>замість</a:t>
            </a:r>
            <a:r>
              <a:rPr lang="ru-RU" dirty="0" smtClean="0"/>
              <a:t> </a:t>
            </a:r>
            <a:r>
              <a:rPr lang="ru-RU" dirty="0" err="1" smtClean="0"/>
              <a:t>хвойно-широколистих</a:t>
            </a:r>
            <a:r>
              <a:rPr lang="ru-RU" dirty="0" smtClean="0"/>
              <a:t>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 err="1" smtClean="0"/>
              <a:t>хвойно-дрібнолисті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, в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хвойних</a:t>
            </a:r>
            <a:r>
              <a:rPr lang="ru-RU" dirty="0" smtClean="0"/>
              <a:t> </a:t>
            </a:r>
            <a:r>
              <a:rPr lang="ru-RU" dirty="0" err="1" smtClean="0"/>
              <a:t>ростуть</a:t>
            </a:r>
            <a:r>
              <a:rPr lang="ru-RU" dirty="0" smtClean="0"/>
              <a:t> </a:t>
            </a:r>
            <a:r>
              <a:rPr lang="ru-RU" dirty="0" err="1" smtClean="0"/>
              <a:t>дрібнолисті</a:t>
            </a:r>
            <a:r>
              <a:rPr lang="ru-RU" dirty="0" smtClean="0"/>
              <a:t> породи: </a:t>
            </a:r>
            <a:r>
              <a:rPr lang="ru-RU" i="1" dirty="0" err="1" smtClean="0"/>
              <a:t>осика</a:t>
            </a:r>
            <a:r>
              <a:rPr lang="ru-RU" dirty="0" smtClean="0"/>
              <a:t> (</a:t>
            </a:r>
            <a:r>
              <a:rPr lang="en-US" dirty="0" err="1" smtClean="0"/>
              <a:t>Populus</a:t>
            </a:r>
            <a:r>
              <a:rPr lang="en-US" dirty="0" smtClean="0"/>
              <a:t> </a:t>
            </a:r>
            <a:r>
              <a:rPr lang="en-US" dirty="0" err="1" smtClean="0"/>
              <a:t>tremuloides</a:t>
            </a:r>
            <a:r>
              <a:rPr lang="en-US" dirty="0" smtClean="0"/>
              <a:t>), </a:t>
            </a:r>
            <a:r>
              <a:rPr lang="ru-RU" i="1" dirty="0" err="1" smtClean="0"/>
              <a:t>бальзамічна</a:t>
            </a:r>
            <a:r>
              <a:rPr lang="ru-RU" i="1" dirty="0" smtClean="0"/>
              <a:t> тополя</a:t>
            </a:r>
            <a:r>
              <a:rPr lang="ru-RU" dirty="0" smtClean="0"/>
              <a:t> (</a:t>
            </a:r>
            <a:r>
              <a:rPr lang="en-US" dirty="0" err="1" smtClean="0"/>
              <a:t>Populus</a:t>
            </a:r>
            <a:r>
              <a:rPr lang="en-US" dirty="0" smtClean="0"/>
              <a:t> </a:t>
            </a:r>
            <a:r>
              <a:rPr lang="en-US" dirty="0" err="1" smtClean="0"/>
              <a:t>balsamifera</a:t>
            </a:r>
            <a:r>
              <a:rPr lang="en-US" dirty="0" smtClean="0"/>
              <a:t>), </a:t>
            </a:r>
            <a:r>
              <a:rPr lang="ru-RU" i="1" dirty="0" err="1" smtClean="0"/>
              <a:t>паперова</a:t>
            </a:r>
            <a:r>
              <a:rPr lang="ru-RU" i="1" dirty="0" smtClean="0"/>
              <a:t> береза</a:t>
            </a:r>
            <a:r>
              <a:rPr lang="ru-RU" dirty="0" smtClean="0"/>
              <a:t> (</a:t>
            </a:r>
            <a:r>
              <a:rPr lang="en-US" dirty="0" err="1" smtClean="0"/>
              <a:t>Betula</a:t>
            </a:r>
            <a:r>
              <a:rPr lang="en-US" dirty="0" smtClean="0"/>
              <a:t> </a:t>
            </a:r>
            <a:r>
              <a:rPr lang="en-US" dirty="0" err="1" smtClean="0"/>
              <a:t>papyrifera</a:t>
            </a:r>
            <a:r>
              <a:rPr lang="en-US" dirty="0" smtClean="0"/>
              <a:t>). </a:t>
            </a:r>
            <a:r>
              <a:rPr lang="ru-RU" dirty="0" smtClean="0"/>
              <a:t>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господарської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значні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зоні</a:t>
            </a:r>
            <a:r>
              <a:rPr lang="ru-RU" dirty="0" smtClean="0"/>
              <a:t> </a:t>
            </a:r>
            <a:r>
              <a:rPr lang="ru-RU" dirty="0" err="1" smtClean="0"/>
              <a:t>мішаних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різко</a:t>
            </a:r>
            <a:r>
              <a:rPr lang="ru-RU" dirty="0" smtClean="0"/>
              <a:t> </a:t>
            </a:r>
            <a:r>
              <a:rPr lang="ru-RU" dirty="0" err="1" smtClean="0"/>
              <a:t>скоротились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лісистість</a:t>
            </a:r>
            <a:r>
              <a:rPr lang="ru-RU" dirty="0" smtClean="0"/>
              <a:t> </a:t>
            </a:r>
            <a:r>
              <a:rPr lang="ru-RU" dirty="0" err="1" smtClean="0"/>
              <a:t>тепер</a:t>
            </a:r>
            <a:r>
              <a:rPr lang="ru-RU" dirty="0" smtClean="0"/>
              <a:t> не </a:t>
            </a:r>
            <a:r>
              <a:rPr lang="ru-RU" dirty="0" err="1" smtClean="0"/>
              <a:t>перевищує</a:t>
            </a:r>
            <a:r>
              <a:rPr lang="ru-RU" dirty="0" smtClean="0"/>
              <a:t> 30 %.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 advTm="19952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403648" y="836712"/>
            <a:ext cx="6120680" cy="5445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 </a:t>
            </a:r>
            <a:r>
              <a:rPr lang="ru-RU" dirty="0" err="1" smtClean="0"/>
              <a:t>ґрунтовому</a:t>
            </a:r>
            <a:r>
              <a:rPr lang="ru-RU" dirty="0" smtClean="0"/>
              <a:t> </a:t>
            </a:r>
            <a:r>
              <a:rPr lang="ru-RU" dirty="0" err="1" smtClean="0"/>
              <a:t>покриві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мішаних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панують</a:t>
            </a:r>
            <a:r>
              <a:rPr lang="ru-RU" dirty="0" smtClean="0"/>
              <a:t> </a:t>
            </a:r>
            <a:r>
              <a:rPr lang="ru-RU" i="1" dirty="0" err="1" smtClean="0"/>
              <a:t>дерново-підзолисті</a:t>
            </a:r>
            <a:r>
              <a:rPr lang="ru-RU" i="1" dirty="0" smtClean="0"/>
              <a:t> </a:t>
            </a:r>
            <a:r>
              <a:rPr lang="ru-RU" i="1" dirty="0" err="1" smtClean="0"/>
              <a:t>ґрунти</a:t>
            </a:r>
            <a:r>
              <a:rPr lang="ru-RU" dirty="0" smtClean="0"/>
              <a:t>. </a:t>
            </a:r>
            <a:r>
              <a:rPr lang="ru-RU" dirty="0" err="1" smtClean="0"/>
              <a:t>Типовими</a:t>
            </a:r>
            <a:r>
              <a:rPr lang="ru-RU" dirty="0" smtClean="0"/>
              <a:t> </a:t>
            </a:r>
            <a:r>
              <a:rPr lang="ru-RU" dirty="0" err="1" smtClean="0"/>
              <a:t>представниками</a:t>
            </a:r>
            <a:r>
              <a:rPr lang="ru-RU" dirty="0" smtClean="0"/>
              <a:t> </a:t>
            </a:r>
            <a:r>
              <a:rPr lang="ru-RU" dirty="0" err="1" smtClean="0"/>
              <a:t>фауни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 </a:t>
            </a:r>
            <a:r>
              <a:rPr lang="ru-RU" i="1" dirty="0" err="1" smtClean="0"/>
              <a:t>віргінський</a:t>
            </a:r>
            <a:r>
              <a:rPr lang="ru-RU" i="1" dirty="0" smtClean="0"/>
              <a:t> олень</a:t>
            </a:r>
            <a:r>
              <a:rPr lang="ru-RU" dirty="0" smtClean="0"/>
              <a:t>,</a:t>
            </a:r>
            <a:r>
              <a:rPr lang="ru-RU" i="1" dirty="0" smtClean="0"/>
              <a:t> </a:t>
            </a:r>
            <a:r>
              <a:rPr lang="ru-RU" i="1" dirty="0" err="1" smtClean="0"/>
              <a:t>чорний</a:t>
            </a:r>
            <a:r>
              <a:rPr lang="ru-RU" i="1" dirty="0" smtClean="0"/>
              <a:t> </a:t>
            </a:r>
            <a:r>
              <a:rPr lang="ru-RU" i="1" dirty="0" err="1" smtClean="0"/>
              <a:t>ведмідь</a:t>
            </a:r>
            <a:r>
              <a:rPr lang="ru-RU" dirty="0" smtClean="0"/>
              <a:t> (</a:t>
            </a:r>
            <a:r>
              <a:rPr lang="ru-RU" i="1" dirty="0" err="1" smtClean="0"/>
              <a:t>барібал</a:t>
            </a:r>
            <a:r>
              <a:rPr lang="ru-RU" dirty="0" smtClean="0"/>
              <a:t>), </a:t>
            </a:r>
            <a:r>
              <a:rPr lang="ru-RU" i="1" dirty="0" err="1" smtClean="0"/>
              <a:t>вовк</a:t>
            </a:r>
            <a:r>
              <a:rPr lang="ru-RU" dirty="0" smtClean="0"/>
              <a:t>, </a:t>
            </a:r>
            <a:r>
              <a:rPr lang="ru-RU" i="1" dirty="0" err="1" smtClean="0"/>
              <a:t>рись</a:t>
            </a:r>
            <a:r>
              <a:rPr lang="ru-RU" dirty="0" smtClean="0"/>
              <a:t>, </a:t>
            </a:r>
            <a:r>
              <a:rPr lang="ru-RU" i="1" dirty="0" err="1" smtClean="0"/>
              <a:t>лисиця</a:t>
            </a:r>
            <a:r>
              <a:rPr lang="ru-RU" dirty="0" smtClean="0"/>
              <a:t>, </a:t>
            </a:r>
            <a:r>
              <a:rPr lang="ru-RU" i="1" dirty="0" err="1" smtClean="0"/>
              <a:t>єнот</a:t>
            </a:r>
            <a:r>
              <a:rPr lang="ru-RU" dirty="0" smtClean="0"/>
              <a:t>, </a:t>
            </a:r>
            <a:r>
              <a:rPr lang="ru-RU" dirty="0" err="1" smtClean="0"/>
              <a:t>борсук</a:t>
            </a:r>
            <a:r>
              <a:rPr lang="ru-RU" dirty="0" smtClean="0"/>
              <a:t>, норка, </a:t>
            </a:r>
            <a:r>
              <a:rPr lang="ru-RU" dirty="0" err="1" smtClean="0"/>
              <a:t>видра</a:t>
            </a:r>
            <a:r>
              <a:rPr lang="ru-RU" dirty="0" smtClean="0"/>
              <a:t>, </a:t>
            </a:r>
            <a:r>
              <a:rPr lang="ru-RU" i="1" dirty="0" smtClean="0"/>
              <a:t>скунс </a:t>
            </a:r>
            <a:r>
              <a:rPr lang="ru-RU" dirty="0" err="1" smtClean="0"/>
              <a:t>і</a:t>
            </a:r>
            <a:r>
              <a:rPr lang="ru-RU" dirty="0" smtClean="0"/>
              <a:t> один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сумчастих</a:t>
            </a:r>
            <a:r>
              <a:rPr lang="ru-RU" dirty="0" smtClean="0"/>
              <a:t> </a:t>
            </a:r>
            <a:r>
              <a:rPr lang="ru-RU" dirty="0" err="1" smtClean="0"/>
              <a:t>щурів</a:t>
            </a:r>
            <a:r>
              <a:rPr lang="ru-RU" dirty="0" smtClean="0"/>
              <a:t> – </a:t>
            </a:r>
            <a:r>
              <a:rPr lang="ru-RU" i="1" dirty="0" err="1" smtClean="0"/>
              <a:t>опосум</a:t>
            </a:r>
            <a:r>
              <a:rPr lang="ru-RU" dirty="0" smtClean="0"/>
              <a:t>. 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 advTm="10249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otor021513425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32656"/>
            <a:ext cx="4693528" cy="3520146"/>
          </a:xfrm>
          <a:prstGeom prst="rect">
            <a:avLst/>
          </a:prstGeom>
        </p:spPr>
      </p:pic>
      <p:pic>
        <p:nvPicPr>
          <p:cNvPr id="6" name="Рисунок 5" descr="Fotor0215134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4664"/>
            <a:ext cx="3901440" cy="2926080"/>
          </a:xfrm>
          <a:prstGeom prst="rect">
            <a:avLst/>
          </a:prstGeom>
        </p:spPr>
      </p:pic>
      <p:pic>
        <p:nvPicPr>
          <p:cNvPr id="7" name="Рисунок 6" descr="Fotor021513445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429000"/>
            <a:ext cx="3541400" cy="2656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11960" y="41490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. </a:t>
            </a:r>
            <a:r>
              <a:rPr lang="ru-RU" dirty="0" err="1" smtClean="0"/>
              <a:t>Типовими</a:t>
            </a:r>
            <a:r>
              <a:rPr lang="ru-RU" dirty="0" smtClean="0"/>
              <a:t> </a:t>
            </a:r>
            <a:r>
              <a:rPr lang="ru-RU" dirty="0" err="1" smtClean="0"/>
              <a:t>представниками</a:t>
            </a:r>
            <a:r>
              <a:rPr lang="ru-RU" dirty="0" smtClean="0"/>
              <a:t> </a:t>
            </a:r>
            <a:r>
              <a:rPr lang="ru-RU" dirty="0" err="1" smtClean="0"/>
              <a:t>фауни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 </a:t>
            </a:r>
            <a:r>
              <a:rPr lang="ru-RU" i="1" dirty="0" err="1" smtClean="0"/>
              <a:t>віргінський</a:t>
            </a:r>
            <a:r>
              <a:rPr lang="ru-RU" i="1" dirty="0" smtClean="0"/>
              <a:t> олень</a:t>
            </a:r>
            <a:r>
              <a:rPr lang="ru-RU" dirty="0" smtClean="0"/>
              <a:t>,</a:t>
            </a:r>
            <a:r>
              <a:rPr lang="ru-RU" i="1" dirty="0" smtClean="0"/>
              <a:t> </a:t>
            </a:r>
            <a:r>
              <a:rPr lang="ru-RU" i="1" dirty="0" err="1" smtClean="0"/>
              <a:t>чорний</a:t>
            </a:r>
            <a:r>
              <a:rPr lang="ru-RU" i="1" dirty="0" smtClean="0"/>
              <a:t> </a:t>
            </a:r>
            <a:r>
              <a:rPr lang="ru-RU" i="1" dirty="0" err="1" smtClean="0"/>
              <a:t>ведмідь</a:t>
            </a:r>
            <a:r>
              <a:rPr lang="ru-RU" dirty="0" smtClean="0"/>
              <a:t> (</a:t>
            </a:r>
            <a:r>
              <a:rPr lang="ru-RU" i="1" dirty="0" err="1" smtClean="0"/>
              <a:t>барібал</a:t>
            </a:r>
            <a:r>
              <a:rPr lang="ru-RU" dirty="0" smtClean="0"/>
              <a:t>), </a:t>
            </a:r>
            <a:r>
              <a:rPr lang="ru-RU" i="1" dirty="0" err="1" smtClean="0"/>
              <a:t>вовк</a:t>
            </a:r>
            <a:r>
              <a:rPr lang="ru-RU" dirty="0" smtClean="0"/>
              <a:t>, </a:t>
            </a:r>
            <a:r>
              <a:rPr lang="ru-RU" i="1" dirty="0" err="1" smtClean="0"/>
              <a:t>рись</a:t>
            </a:r>
            <a:r>
              <a:rPr lang="ru-RU" dirty="0" smtClean="0"/>
              <a:t>, </a:t>
            </a:r>
            <a:r>
              <a:rPr lang="ru-RU" i="1" dirty="0" err="1" smtClean="0"/>
              <a:t>лисиця</a:t>
            </a:r>
            <a:r>
              <a:rPr lang="ru-RU" dirty="0" smtClean="0"/>
              <a:t>, </a:t>
            </a:r>
            <a:r>
              <a:rPr lang="ru-RU" i="1" dirty="0" err="1" smtClean="0"/>
              <a:t>єнот</a:t>
            </a:r>
            <a:r>
              <a:rPr lang="ru-RU" dirty="0" smtClean="0"/>
              <a:t>, </a:t>
            </a:r>
            <a:r>
              <a:rPr lang="ru-RU" dirty="0" err="1" smtClean="0"/>
              <a:t>борсук</a:t>
            </a:r>
            <a:r>
              <a:rPr lang="ru-RU" dirty="0" smtClean="0"/>
              <a:t>, норка, </a:t>
            </a:r>
            <a:r>
              <a:rPr lang="ru-RU" dirty="0" err="1" smtClean="0"/>
              <a:t>видра</a:t>
            </a:r>
            <a:r>
              <a:rPr lang="ru-RU" dirty="0" smtClean="0"/>
              <a:t>, </a:t>
            </a:r>
            <a:r>
              <a:rPr lang="ru-RU" i="1" dirty="0" smtClean="0"/>
              <a:t>скунс </a:t>
            </a:r>
            <a:r>
              <a:rPr lang="ru-RU" dirty="0" err="1" smtClean="0"/>
              <a:t>і</a:t>
            </a:r>
            <a:r>
              <a:rPr lang="ru-RU" dirty="0" smtClean="0"/>
              <a:t> один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сумчастих</a:t>
            </a:r>
            <a:r>
              <a:rPr lang="ru-RU" dirty="0" smtClean="0"/>
              <a:t> </a:t>
            </a:r>
            <a:r>
              <a:rPr lang="ru-RU" dirty="0" err="1" smtClean="0"/>
              <a:t>щурів</a:t>
            </a:r>
            <a:r>
              <a:rPr lang="ru-RU" dirty="0" smtClean="0"/>
              <a:t> – </a:t>
            </a:r>
            <a:r>
              <a:rPr lang="ru-RU" i="1" dirty="0" err="1" smtClean="0"/>
              <a:t>опосум</a:t>
            </a:r>
            <a:r>
              <a:rPr lang="ru-RU" dirty="0" smtClean="0"/>
              <a:t>. 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 advTm="14992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683568" y="620688"/>
            <a:ext cx="6768752" cy="547260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Зона </a:t>
            </a:r>
            <a:r>
              <a:rPr lang="ru-RU" b="1" dirty="0" err="1" smtClean="0"/>
              <a:t>широколистих</a:t>
            </a:r>
            <a:r>
              <a:rPr lang="ru-RU" b="1" dirty="0" smtClean="0"/>
              <a:t> </a:t>
            </a:r>
            <a:r>
              <a:rPr lang="ru-RU" b="1" dirty="0" err="1" smtClean="0"/>
              <a:t>лісів</a:t>
            </a:r>
            <a:r>
              <a:rPr lang="ru-RU" dirty="0" smtClean="0"/>
              <a:t> </a:t>
            </a:r>
            <a:r>
              <a:rPr lang="ru-RU" dirty="0" err="1" smtClean="0"/>
              <a:t>розміщується</a:t>
            </a:r>
            <a:r>
              <a:rPr lang="ru-RU" dirty="0" smtClean="0"/>
              <a:t> на </a:t>
            </a:r>
            <a:r>
              <a:rPr lang="ru-RU" dirty="0" err="1" smtClean="0"/>
              <a:t>сході</a:t>
            </a:r>
            <a:r>
              <a:rPr lang="ru-RU" dirty="0" smtClean="0"/>
              <a:t> материка </a:t>
            </a:r>
            <a:r>
              <a:rPr lang="ru-RU" dirty="0" err="1" smtClean="0"/>
              <a:t>південніше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мішаних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. Вона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більшу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</a:t>
            </a:r>
            <a:r>
              <a:rPr lang="ru-RU" dirty="0" err="1" smtClean="0"/>
              <a:t>Аппалачів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східну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</a:t>
            </a:r>
            <a:r>
              <a:rPr lang="ru-RU" dirty="0" err="1" smtClean="0"/>
              <a:t>Центральних</a:t>
            </a:r>
            <a:r>
              <a:rPr lang="ru-RU" dirty="0" smtClean="0"/>
              <a:t> </a:t>
            </a:r>
            <a:r>
              <a:rPr lang="ru-RU" dirty="0" err="1" smtClean="0"/>
              <a:t>рівнин</a:t>
            </a:r>
            <a:r>
              <a:rPr lang="ru-RU" dirty="0" smtClean="0"/>
              <a:t>. Для </a:t>
            </a:r>
            <a:r>
              <a:rPr lang="ru-RU" dirty="0" err="1" smtClean="0"/>
              <a:t>неї</a:t>
            </a:r>
            <a:r>
              <a:rPr lang="ru-RU" dirty="0" smtClean="0"/>
              <a:t> </a:t>
            </a:r>
            <a:r>
              <a:rPr lang="ru-RU" dirty="0" err="1" smtClean="0"/>
              <a:t>характерний</a:t>
            </a:r>
            <a:r>
              <a:rPr lang="ru-RU" dirty="0" smtClean="0"/>
              <a:t> </a:t>
            </a:r>
            <a:r>
              <a:rPr lang="ru-RU" dirty="0" err="1" smtClean="0"/>
              <a:t>помірний</a:t>
            </a:r>
            <a:r>
              <a:rPr lang="ru-RU" dirty="0" smtClean="0"/>
              <a:t> </a:t>
            </a:r>
            <a:r>
              <a:rPr lang="ru-RU" dirty="0" err="1" smtClean="0"/>
              <a:t>м’який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вологий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. </a:t>
            </a:r>
            <a:r>
              <a:rPr lang="ru-RU" dirty="0" err="1" smtClean="0"/>
              <a:t>Літо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тепле (</a:t>
            </a:r>
            <a:r>
              <a:rPr lang="ru-RU" dirty="0" err="1" smtClean="0"/>
              <a:t>середня</a:t>
            </a:r>
            <a:r>
              <a:rPr lang="ru-RU" dirty="0" smtClean="0"/>
              <a:t> температура </a:t>
            </a:r>
            <a:r>
              <a:rPr lang="ru-RU" dirty="0" err="1" smtClean="0"/>
              <a:t>липня</a:t>
            </a:r>
            <a:r>
              <a:rPr lang="ru-RU" dirty="0" smtClean="0"/>
              <a:t> +22...+25</a:t>
            </a:r>
            <a:r>
              <a:rPr lang="ru-RU" baseline="30000" dirty="0" smtClean="0"/>
              <a:t>0</a:t>
            </a:r>
            <a:r>
              <a:rPr lang="ru-RU" dirty="0" smtClean="0"/>
              <a:t>С). </a:t>
            </a:r>
            <a:r>
              <a:rPr lang="ru-RU" dirty="0" err="1" smtClean="0"/>
              <a:t>Середня</a:t>
            </a:r>
            <a:r>
              <a:rPr lang="ru-RU" dirty="0" smtClean="0"/>
              <a:t> </a:t>
            </a:r>
            <a:r>
              <a:rPr lang="ru-RU" dirty="0" err="1" smtClean="0"/>
              <a:t>січнева</a:t>
            </a:r>
            <a:r>
              <a:rPr lang="ru-RU" dirty="0" smtClean="0"/>
              <a:t> температура </a:t>
            </a:r>
            <a:r>
              <a:rPr lang="ru-RU" dirty="0" err="1" smtClean="0"/>
              <a:t>змінюється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півночі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– 10</a:t>
            </a:r>
            <a:r>
              <a:rPr lang="ru-RU" baseline="30000" dirty="0" smtClean="0"/>
              <a:t>0</a:t>
            </a:r>
            <a:r>
              <a:rPr lang="ru-RU" dirty="0" smtClean="0"/>
              <a:t>С до 0</a:t>
            </a:r>
            <a:r>
              <a:rPr lang="ru-RU" baseline="30000" dirty="0" smtClean="0"/>
              <a:t>0</a:t>
            </a:r>
            <a:r>
              <a:rPr lang="ru-RU" dirty="0" smtClean="0"/>
              <a:t>С. </a:t>
            </a:r>
            <a:r>
              <a:rPr lang="ru-RU" dirty="0" err="1" smtClean="0"/>
              <a:t>Опадів</a:t>
            </a:r>
            <a:r>
              <a:rPr lang="ru-RU" dirty="0" smtClean="0"/>
              <a:t> </a:t>
            </a:r>
            <a:r>
              <a:rPr lang="ru-RU" dirty="0" err="1" smtClean="0"/>
              <a:t>випадає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800 до 1200 мм на </a:t>
            </a:r>
            <a:r>
              <a:rPr lang="ru-RU" dirty="0" err="1" smtClean="0"/>
              <a:t>рік</a:t>
            </a:r>
            <a:r>
              <a:rPr lang="ru-RU" dirty="0" smtClean="0"/>
              <a:t> при </a:t>
            </a:r>
            <a:r>
              <a:rPr lang="ru-RU" dirty="0" err="1" smtClean="0"/>
              <a:t>літньому</a:t>
            </a:r>
            <a:r>
              <a:rPr lang="ru-RU" dirty="0" smtClean="0"/>
              <a:t> </a:t>
            </a:r>
            <a:r>
              <a:rPr lang="ru-RU" dirty="0" err="1" smtClean="0"/>
              <a:t>максимумі</a:t>
            </a:r>
            <a:r>
              <a:rPr lang="ru-RU" dirty="0" smtClean="0"/>
              <a:t>. Для </a:t>
            </a:r>
            <a:r>
              <a:rPr lang="ru-RU" dirty="0" err="1" smtClean="0"/>
              <a:t>широколистих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Америки </a:t>
            </a:r>
            <a:r>
              <a:rPr lang="ru-RU" dirty="0" err="1" smtClean="0"/>
              <a:t>або</a:t>
            </a:r>
            <a:r>
              <a:rPr lang="ru-RU" dirty="0" smtClean="0"/>
              <a:t> так </a:t>
            </a:r>
            <a:r>
              <a:rPr lang="ru-RU" dirty="0" err="1" smtClean="0"/>
              <a:t>званих</a:t>
            </a:r>
            <a:r>
              <a:rPr lang="ru-RU" dirty="0" smtClean="0"/>
              <a:t> </a:t>
            </a:r>
            <a:r>
              <a:rPr lang="ru-RU" dirty="0" err="1" smtClean="0"/>
              <a:t>аппалачських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характерна </a:t>
            </a:r>
            <a:r>
              <a:rPr lang="ru-RU" dirty="0" err="1" smtClean="0"/>
              <a:t>виняткова</a:t>
            </a:r>
            <a:r>
              <a:rPr lang="ru-RU" dirty="0" smtClean="0"/>
              <a:t> </a:t>
            </a:r>
            <a:r>
              <a:rPr lang="ru-RU" dirty="0" err="1" smtClean="0"/>
              <a:t>видова</a:t>
            </a:r>
            <a:r>
              <a:rPr lang="ru-RU" dirty="0" smtClean="0"/>
              <a:t> </a:t>
            </a:r>
            <a:r>
              <a:rPr lang="ru-RU" dirty="0" err="1" smtClean="0"/>
              <a:t>різноманітність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 advTm="13666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04664"/>
            <a:ext cx="8424936" cy="5544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Тут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десятки </a:t>
            </a:r>
            <a:r>
              <a:rPr lang="ru-RU" dirty="0" err="1" smtClean="0"/>
              <a:t>видів</a:t>
            </a:r>
            <a:r>
              <a:rPr lang="ru-RU" dirty="0" smtClean="0"/>
              <a:t> </a:t>
            </a:r>
            <a:r>
              <a:rPr lang="ru-RU" i="1" dirty="0" smtClean="0"/>
              <a:t>дуба</a:t>
            </a:r>
            <a:r>
              <a:rPr lang="ru-RU" dirty="0" smtClean="0"/>
              <a:t>: </a:t>
            </a:r>
            <a:r>
              <a:rPr lang="ru-RU" i="1" dirty="0" err="1" smtClean="0"/>
              <a:t>білий</a:t>
            </a:r>
            <a:r>
              <a:rPr lang="ru-RU" dirty="0" smtClean="0"/>
              <a:t> (</a:t>
            </a:r>
            <a:r>
              <a:rPr lang="en-US" dirty="0" err="1" smtClean="0"/>
              <a:t>Quercus</a:t>
            </a:r>
            <a:r>
              <a:rPr lang="en-US" dirty="0" smtClean="0"/>
              <a:t> alba), </a:t>
            </a:r>
            <a:r>
              <a:rPr lang="ru-RU" i="1" dirty="0" err="1" smtClean="0"/>
              <a:t>чорний</a:t>
            </a:r>
            <a:r>
              <a:rPr lang="ru-RU" dirty="0" smtClean="0"/>
              <a:t> (</a:t>
            </a:r>
            <a:r>
              <a:rPr lang="en-US" dirty="0" smtClean="0"/>
              <a:t>Q. </a:t>
            </a:r>
            <a:r>
              <a:rPr lang="en-US" dirty="0" err="1" smtClean="0"/>
              <a:t>velutiana</a:t>
            </a:r>
            <a:r>
              <a:rPr lang="en-US" dirty="0" smtClean="0"/>
              <a:t>), </a:t>
            </a:r>
            <a:r>
              <a:rPr lang="ru-RU" i="1" dirty="0" err="1" smtClean="0"/>
              <a:t>червоний</a:t>
            </a:r>
            <a:r>
              <a:rPr lang="ru-RU" dirty="0" smtClean="0"/>
              <a:t> (</a:t>
            </a:r>
            <a:r>
              <a:rPr lang="en-US" dirty="0" smtClean="0"/>
              <a:t>Q. </a:t>
            </a:r>
            <a:r>
              <a:rPr lang="en-US" dirty="0" err="1" smtClean="0"/>
              <a:t>rubra</a:t>
            </a:r>
            <a:r>
              <a:rPr lang="en-US" dirty="0" smtClean="0"/>
              <a:t>), </a:t>
            </a:r>
            <a:r>
              <a:rPr lang="ru-RU" i="1" dirty="0" err="1" smtClean="0"/>
              <a:t>ясночервоний</a:t>
            </a:r>
            <a:r>
              <a:rPr lang="ru-RU" dirty="0" smtClean="0"/>
              <a:t> (</a:t>
            </a:r>
            <a:r>
              <a:rPr lang="en-US" dirty="0" smtClean="0"/>
              <a:t>Q. </a:t>
            </a:r>
            <a:r>
              <a:rPr lang="en-US" dirty="0" err="1" smtClean="0"/>
              <a:t>coccinea</a:t>
            </a:r>
            <a:r>
              <a:rPr lang="en-US" dirty="0" smtClean="0"/>
              <a:t>), </a:t>
            </a:r>
            <a:r>
              <a:rPr lang="ru-RU" i="1" dirty="0" err="1" smtClean="0"/>
              <a:t>двокольоровий</a:t>
            </a:r>
            <a:r>
              <a:rPr lang="ru-RU" dirty="0" smtClean="0"/>
              <a:t> (</a:t>
            </a:r>
            <a:r>
              <a:rPr lang="en-US" dirty="0" smtClean="0"/>
              <a:t>Q. </a:t>
            </a:r>
            <a:r>
              <a:rPr lang="en-US" dirty="0" err="1" smtClean="0"/>
              <a:t>bikolor</a:t>
            </a:r>
            <a:r>
              <a:rPr lang="en-US" dirty="0" smtClean="0"/>
              <a:t>), </a:t>
            </a:r>
            <a:r>
              <a:rPr lang="ru-RU" i="1" dirty="0" err="1" smtClean="0"/>
              <a:t>північний</a:t>
            </a:r>
            <a:r>
              <a:rPr lang="ru-RU" dirty="0" smtClean="0"/>
              <a:t> (</a:t>
            </a:r>
            <a:r>
              <a:rPr lang="en-US" dirty="0" smtClean="0"/>
              <a:t>Q. borealis) </a:t>
            </a:r>
            <a:r>
              <a:rPr lang="ru-RU" dirty="0" smtClean="0"/>
              <a:t>та </a:t>
            </a:r>
            <a:r>
              <a:rPr lang="ru-RU" dirty="0" err="1" smtClean="0"/>
              <a:t>ін</a:t>
            </a:r>
            <a:r>
              <a:rPr lang="ru-RU" dirty="0" smtClean="0"/>
              <a:t>.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характерні</a:t>
            </a:r>
            <a:r>
              <a:rPr lang="ru-RU" dirty="0" smtClean="0"/>
              <a:t> </a:t>
            </a:r>
            <a:r>
              <a:rPr lang="ru-RU" i="1" dirty="0" smtClean="0"/>
              <a:t>бук </a:t>
            </a:r>
            <a:r>
              <a:rPr lang="ru-RU" i="1" dirty="0" err="1" smtClean="0"/>
              <a:t>американський</a:t>
            </a:r>
            <a:r>
              <a:rPr lang="ru-RU" dirty="0" smtClean="0"/>
              <a:t> (</a:t>
            </a:r>
            <a:r>
              <a:rPr lang="en-US" dirty="0" err="1" smtClean="0"/>
              <a:t>Fagus</a:t>
            </a:r>
            <a:r>
              <a:rPr lang="en-US" dirty="0" smtClean="0"/>
              <a:t> </a:t>
            </a:r>
            <a:r>
              <a:rPr lang="en-US" dirty="0" err="1" smtClean="0"/>
              <a:t>amerikan</a:t>
            </a:r>
            <a:r>
              <a:rPr lang="en-US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цукровий</a:t>
            </a:r>
            <a:r>
              <a:rPr lang="ru-RU" i="1" dirty="0" smtClean="0"/>
              <a:t> клен</a:t>
            </a:r>
            <a:r>
              <a:rPr lang="ru-RU" dirty="0" smtClean="0"/>
              <a:t> (</a:t>
            </a:r>
            <a:r>
              <a:rPr lang="en-US" dirty="0" smtClean="0"/>
              <a:t>Aker </a:t>
            </a:r>
            <a:r>
              <a:rPr lang="en-US" dirty="0" err="1" smtClean="0"/>
              <a:t>sacharum</a:t>
            </a:r>
            <a:r>
              <a:rPr lang="en-US" dirty="0" smtClean="0"/>
              <a:t>). </a:t>
            </a:r>
            <a:r>
              <a:rPr lang="ru-RU" dirty="0" err="1" smtClean="0"/>
              <a:t>Типові</a:t>
            </a:r>
            <a:r>
              <a:rPr lang="ru-RU" dirty="0" smtClean="0"/>
              <a:t> </a:t>
            </a:r>
            <a:r>
              <a:rPr lang="ru-RU" i="1" dirty="0" smtClean="0"/>
              <a:t>липа </a:t>
            </a:r>
            <a:r>
              <a:rPr lang="ru-RU" i="1" dirty="0" err="1" smtClean="0"/>
              <a:t>срібляста</a:t>
            </a:r>
            <a:r>
              <a:rPr lang="ru-RU" dirty="0" smtClean="0"/>
              <a:t> (</a:t>
            </a:r>
            <a:r>
              <a:rPr lang="en-US" dirty="0" err="1" smtClean="0"/>
              <a:t>Tilia</a:t>
            </a:r>
            <a:r>
              <a:rPr lang="en-US" dirty="0" smtClean="0"/>
              <a:t> alba), </a:t>
            </a:r>
            <a:r>
              <a:rPr lang="ru-RU" i="1" dirty="0" smtClean="0"/>
              <a:t>платан</a:t>
            </a:r>
            <a:r>
              <a:rPr lang="ru-RU" dirty="0" smtClean="0"/>
              <a:t> (</a:t>
            </a:r>
            <a:r>
              <a:rPr lang="en-US" dirty="0" err="1" smtClean="0"/>
              <a:t>Platanus</a:t>
            </a:r>
            <a:r>
              <a:rPr lang="en-US" dirty="0" smtClean="0"/>
              <a:t> </a:t>
            </a:r>
            <a:r>
              <a:rPr lang="en-US" dirty="0" err="1" smtClean="0"/>
              <a:t>occidentalis</a:t>
            </a:r>
            <a:r>
              <a:rPr lang="en-US" dirty="0" smtClean="0"/>
              <a:t>).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давні</a:t>
            </a:r>
            <a:r>
              <a:rPr lang="ru-RU" dirty="0" smtClean="0"/>
              <a:t> </a:t>
            </a:r>
            <a:r>
              <a:rPr lang="ru-RU" dirty="0" err="1" smtClean="0"/>
              <a:t>реліктові</a:t>
            </a:r>
            <a:r>
              <a:rPr lang="ru-RU" dirty="0" smtClean="0"/>
              <a:t> </a:t>
            </a:r>
            <a:r>
              <a:rPr lang="ru-RU" dirty="0" err="1" smtClean="0"/>
              <a:t>теплолюбні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, як </a:t>
            </a:r>
            <a:r>
              <a:rPr lang="ru-RU" i="1" dirty="0" err="1" smtClean="0"/>
              <a:t>гікорі</a:t>
            </a:r>
            <a:r>
              <a:rPr lang="ru-RU" dirty="0" smtClean="0"/>
              <a:t> (</a:t>
            </a:r>
            <a:r>
              <a:rPr lang="en-US" dirty="0" err="1" smtClean="0"/>
              <a:t>Carya</a:t>
            </a:r>
            <a:r>
              <a:rPr lang="en-US" dirty="0" smtClean="0"/>
              <a:t> </a:t>
            </a:r>
            <a:r>
              <a:rPr lang="en-US" dirty="0" err="1" smtClean="0"/>
              <a:t>ovata</a:t>
            </a:r>
            <a:r>
              <a:rPr lang="en-US" dirty="0" smtClean="0"/>
              <a:t>), </a:t>
            </a:r>
            <a:r>
              <a:rPr lang="ru-RU" i="1" dirty="0" err="1" smtClean="0"/>
              <a:t>ліквідамбар</a:t>
            </a:r>
            <a:r>
              <a:rPr lang="ru-RU" dirty="0" smtClean="0"/>
              <a:t> (</a:t>
            </a:r>
            <a:r>
              <a:rPr lang="en-US" dirty="0" err="1" smtClean="0"/>
              <a:t>Liguidambar</a:t>
            </a:r>
            <a:r>
              <a:rPr lang="en-US" dirty="0" smtClean="0"/>
              <a:t> </a:t>
            </a:r>
            <a:r>
              <a:rPr lang="en-US" dirty="0" err="1" smtClean="0"/>
              <a:t>styraciflua</a:t>
            </a:r>
            <a:r>
              <a:rPr lang="en-US" dirty="0" smtClean="0"/>
              <a:t>), </a:t>
            </a:r>
            <a:r>
              <a:rPr lang="ru-RU" i="1" dirty="0" err="1" smtClean="0"/>
              <a:t>магнолія</a:t>
            </a:r>
            <a:r>
              <a:rPr lang="ru-RU" dirty="0" smtClean="0"/>
              <a:t> (</a:t>
            </a:r>
            <a:r>
              <a:rPr lang="en-US" dirty="0" smtClean="0"/>
              <a:t>Magnolia </a:t>
            </a:r>
            <a:r>
              <a:rPr lang="en-US" dirty="0" err="1" smtClean="0"/>
              <a:t>grandiflora</a:t>
            </a:r>
            <a:r>
              <a:rPr lang="en-US" dirty="0" smtClean="0"/>
              <a:t>), </a:t>
            </a:r>
            <a:r>
              <a:rPr lang="ru-RU" i="1" dirty="0" err="1" smtClean="0"/>
              <a:t>тюльпанне</a:t>
            </a:r>
            <a:r>
              <a:rPr lang="ru-RU" i="1" dirty="0" smtClean="0"/>
              <a:t> дерево</a:t>
            </a:r>
            <a:r>
              <a:rPr lang="ru-RU" dirty="0" smtClean="0"/>
              <a:t> (</a:t>
            </a:r>
            <a:r>
              <a:rPr lang="en-US" dirty="0" smtClean="0"/>
              <a:t>Liriodendron </a:t>
            </a:r>
            <a:r>
              <a:rPr lang="en-US" dirty="0" err="1" smtClean="0"/>
              <a:t>tulipifera</a:t>
            </a:r>
            <a:r>
              <a:rPr lang="en-US" dirty="0" smtClean="0"/>
              <a:t>). </a:t>
            </a:r>
            <a:r>
              <a:rPr lang="ru-RU" dirty="0" smtClean="0"/>
              <a:t>В </a:t>
            </a:r>
            <a:r>
              <a:rPr lang="ru-RU" dirty="0" err="1" smtClean="0"/>
              <a:t>своєму</a:t>
            </a:r>
            <a:r>
              <a:rPr lang="ru-RU" dirty="0" smtClean="0"/>
              <a:t> первозданному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 </a:t>
            </a:r>
            <a:r>
              <a:rPr lang="ru-RU" dirty="0" err="1" smtClean="0"/>
              <a:t>збереглися</a:t>
            </a:r>
            <a:r>
              <a:rPr lang="ru-RU" dirty="0" smtClean="0"/>
              <a:t> погано. Вони сильно </a:t>
            </a:r>
            <a:r>
              <a:rPr lang="ru-RU" dirty="0" err="1" smtClean="0"/>
              <a:t>постраждали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вирубки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розчистки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ріллю</a:t>
            </a:r>
            <a:r>
              <a:rPr lang="ru-RU" dirty="0" smtClean="0"/>
              <a:t>. В грунтовому </a:t>
            </a:r>
            <a:r>
              <a:rPr lang="ru-RU" dirty="0" err="1" smtClean="0"/>
              <a:t>покриві</a:t>
            </a:r>
            <a:r>
              <a:rPr lang="ru-RU" dirty="0" smtClean="0"/>
              <a:t> </a:t>
            </a:r>
            <a:r>
              <a:rPr lang="ru-RU" dirty="0" err="1" smtClean="0"/>
              <a:t>панують</a:t>
            </a:r>
            <a:r>
              <a:rPr lang="ru-RU" dirty="0" smtClean="0"/>
              <a:t> </a:t>
            </a:r>
            <a:r>
              <a:rPr lang="ru-RU" i="1" dirty="0" err="1" smtClean="0"/>
              <a:t>бурі</a:t>
            </a:r>
            <a:r>
              <a:rPr lang="ru-RU" i="1" dirty="0" smtClean="0"/>
              <a:t> </a:t>
            </a:r>
            <a:r>
              <a:rPr lang="ru-RU" i="1" dirty="0" err="1" smtClean="0"/>
              <a:t>лісові</a:t>
            </a:r>
            <a:r>
              <a:rPr lang="ru-RU" i="1" dirty="0" smtClean="0"/>
              <a:t> </a:t>
            </a:r>
            <a:r>
              <a:rPr lang="ru-RU" i="1" dirty="0" err="1" smtClean="0"/>
              <a:t>грунти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 advTm="2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33c68_3cc881cd_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404664"/>
            <a:ext cx="4711171" cy="3533378"/>
          </a:xfrm>
          <a:prstGeom prst="rect">
            <a:avLst/>
          </a:prstGeom>
        </p:spPr>
      </p:pic>
      <p:pic>
        <p:nvPicPr>
          <p:cNvPr id="3" name="Рисунок 2" descr="Дуб_білий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2604211" cy="3906317"/>
          </a:xfrm>
          <a:prstGeom prst="rect">
            <a:avLst/>
          </a:prstGeom>
        </p:spPr>
      </p:pic>
      <p:pic>
        <p:nvPicPr>
          <p:cNvPr id="4" name="Рисунок 3" descr="Gamble_oak_leav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780928"/>
            <a:ext cx="2907396" cy="3637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0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дуби: білий і чорний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6488668"/>
            <a:ext cx="4022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Листки і суцвіття червоного дуба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ransition advTm="10015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cer_saccharum_JPG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515966" cy="6021288"/>
          </a:xfrm>
          <a:prstGeom prst="rect">
            <a:avLst/>
          </a:prstGeom>
        </p:spPr>
      </p:pic>
      <p:pic>
        <p:nvPicPr>
          <p:cNvPr id="3" name="Рисунок 2" descr="Fagus_grandifolia_JPG1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88640"/>
            <a:ext cx="3347864" cy="50217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7744" y="6093296"/>
            <a:ext cx="2607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/>
              <a:t>цукровий</a:t>
            </a:r>
            <a:r>
              <a:rPr lang="ru-RU" i="1" dirty="0" smtClean="0"/>
              <a:t> клен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5301208"/>
            <a:ext cx="2396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Бук американський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ransition advTm="514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339752" y="1988840"/>
            <a:ext cx="6552728" cy="4608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 </a:t>
            </a:r>
            <a:r>
              <a:rPr lang="ru-RU" b="1" i="1" dirty="0" err="1"/>
              <a:t>помірному</a:t>
            </a:r>
            <a:r>
              <a:rPr lang="ru-RU" b="1" i="1" dirty="0"/>
              <a:t> </a:t>
            </a:r>
            <a:r>
              <a:rPr lang="ru-RU" b="1" i="1" dirty="0" err="1"/>
              <a:t>поясі</a:t>
            </a:r>
            <a:r>
              <a:rPr lang="ru-RU" dirty="0"/>
              <a:t> </a:t>
            </a:r>
            <a:r>
              <a:rPr lang="ru-RU" dirty="0" err="1"/>
              <a:t>лежить</a:t>
            </a:r>
            <a:r>
              <a:rPr lang="ru-RU" dirty="0"/>
              <a:t>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Америки. В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три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. Область </a:t>
            </a:r>
            <a:r>
              <a:rPr lang="ru-RU" i="1" dirty="0" err="1"/>
              <a:t>морського</a:t>
            </a:r>
            <a:r>
              <a:rPr lang="ru-RU" i="1" dirty="0"/>
              <a:t> </a:t>
            </a:r>
            <a:r>
              <a:rPr lang="ru-RU" i="1" dirty="0" err="1"/>
              <a:t>помірного</a:t>
            </a:r>
            <a:r>
              <a:rPr lang="ru-RU" i="1" dirty="0"/>
              <a:t> </a:t>
            </a:r>
            <a:r>
              <a:rPr lang="ru-RU" i="1" dirty="0" err="1"/>
              <a:t>клімату</a:t>
            </a:r>
            <a:r>
              <a:rPr lang="ru-RU" dirty="0"/>
              <a:t> 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Тихого океану </a:t>
            </a:r>
            <a:r>
              <a:rPr lang="ru-RU" dirty="0" err="1"/>
              <a:t>й</a:t>
            </a:r>
            <a:r>
              <a:rPr lang="ru-RU" dirty="0"/>
              <a:t> </a:t>
            </a:r>
            <a:r>
              <a:rPr lang="ru-RU" dirty="0" err="1"/>
              <a:t>західні</a:t>
            </a:r>
            <a:r>
              <a:rPr lang="ru-RU" dirty="0"/>
              <a:t> </a:t>
            </a:r>
            <a:r>
              <a:rPr lang="ru-RU" dirty="0" err="1"/>
              <a:t>схили</a:t>
            </a:r>
            <a:r>
              <a:rPr lang="ru-RU" dirty="0"/>
              <a:t> </a:t>
            </a:r>
            <a:r>
              <a:rPr lang="ru-RU" dirty="0" err="1"/>
              <a:t>Кордильєр</a:t>
            </a:r>
            <a:r>
              <a:rPr lang="ru-RU" dirty="0"/>
              <a:t>. Тут </a:t>
            </a:r>
            <a:r>
              <a:rPr lang="ru-RU" dirty="0" err="1"/>
              <a:t>переважають</a:t>
            </a:r>
            <a:r>
              <a:rPr lang="ru-RU" dirty="0"/>
              <a:t> </a:t>
            </a:r>
            <a:r>
              <a:rPr lang="ru-RU" dirty="0" err="1"/>
              <a:t>західні</a:t>
            </a:r>
            <a:r>
              <a:rPr lang="ru-RU" dirty="0"/>
              <a:t> </a:t>
            </a:r>
            <a:r>
              <a:rPr lang="ru-RU" dirty="0" err="1"/>
              <a:t>вітри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приносять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Тихого океану в </a:t>
            </a:r>
            <a:r>
              <a:rPr lang="ru-RU" dirty="0" err="1"/>
              <a:t>середньому</a:t>
            </a:r>
            <a:r>
              <a:rPr lang="ru-RU" dirty="0"/>
              <a:t> 2000-3000 мм </a:t>
            </a:r>
            <a:r>
              <a:rPr lang="ru-RU" dirty="0" err="1"/>
              <a:t>опадів</a:t>
            </a:r>
            <a:r>
              <a:rPr lang="ru-RU" dirty="0"/>
              <a:t> на </a:t>
            </a:r>
            <a:r>
              <a:rPr lang="ru-RU" dirty="0" err="1"/>
              <a:t>рік</a:t>
            </a:r>
            <a:r>
              <a:rPr lang="ru-RU" dirty="0"/>
              <a:t>. </a:t>
            </a:r>
            <a:r>
              <a:rPr lang="ru-RU" dirty="0" err="1"/>
              <a:t>Середня</a:t>
            </a:r>
            <a:r>
              <a:rPr lang="ru-RU" dirty="0"/>
              <a:t> температура </a:t>
            </a:r>
            <a:r>
              <a:rPr lang="ru-RU" dirty="0" err="1"/>
              <a:t>січня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0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півночі</a:t>
            </a:r>
            <a:r>
              <a:rPr lang="ru-RU" dirty="0"/>
              <a:t> до +4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півдні</a:t>
            </a:r>
            <a:r>
              <a:rPr lang="ru-RU" dirty="0"/>
              <a:t>; </a:t>
            </a:r>
            <a:r>
              <a:rPr lang="ru-RU" dirty="0" err="1"/>
              <a:t>липня</a:t>
            </a:r>
            <a:r>
              <a:rPr lang="ru-RU" dirty="0"/>
              <a:t> – </a:t>
            </a:r>
            <a:r>
              <a:rPr lang="ru-RU" dirty="0" err="1"/>
              <a:t>відповідно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+12 до +16</a:t>
            </a:r>
            <a:r>
              <a:rPr lang="ru-RU" baseline="30000" dirty="0"/>
              <a:t>о</a:t>
            </a:r>
            <a:r>
              <a:rPr lang="ru-RU" dirty="0"/>
              <a:t>С.</a:t>
            </a:r>
          </a:p>
        </p:txBody>
      </p:sp>
      <p:pic>
        <p:nvPicPr>
          <p:cNvPr id="5" name="Рисунок 4" descr="Умерю-контюклима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6632"/>
            <a:ext cx="3059832" cy="217746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 advTm="10124"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5px-Hickory07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2423160" cy="3236976"/>
          </a:xfrm>
          <a:prstGeom prst="rect">
            <a:avLst/>
          </a:prstGeom>
        </p:spPr>
      </p:pic>
      <p:pic>
        <p:nvPicPr>
          <p:cNvPr id="3" name="Рисунок 2" descr="Sycamore_Platanus_occidental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12643"/>
            <a:ext cx="4876006" cy="65013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3501008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/>
              <a:t>гікорі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573325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платан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  <p:transition advTm="441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824536" cy="3623579"/>
          </a:xfrm>
          <a:prstGeom prst="rect">
            <a:avLst/>
          </a:prstGeom>
        </p:spPr>
      </p:pic>
      <p:pic>
        <p:nvPicPr>
          <p:cNvPr id="3" name="Рисунок 2" descr="0_5ffaf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924944"/>
            <a:ext cx="4704523" cy="35283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24128" y="2492896"/>
            <a:ext cx="247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Тюльпанове дерево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933056"/>
            <a:ext cx="18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магнолія</a:t>
            </a:r>
            <a:endParaRPr lang="ru-RU" sz="2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ransition advTm="624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79512" y="188640"/>
            <a:ext cx="5184576" cy="4392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Для </a:t>
            </a:r>
            <a:r>
              <a:rPr lang="ru-RU" dirty="0" err="1" smtClean="0"/>
              <a:t>тваринного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</a:t>
            </a:r>
            <a:r>
              <a:rPr lang="ru-RU" dirty="0" err="1" smtClean="0"/>
              <a:t>широколистих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характерні</a:t>
            </a:r>
            <a:r>
              <a:rPr lang="ru-RU" dirty="0" smtClean="0"/>
              <a:t> </a:t>
            </a:r>
            <a:r>
              <a:rPr lang="ru-RU" i="1" dirty="0" smtClean="0"/>
              <a:t>олень </a:t>
            </a:r>
            <a:r>
              <a:rPr lang="ru-RU" i="1" dirty="0" err="1" smtClean="0"/>
              <a:t>вапіті</a:t>
            </a:r>
            <a:r>
              <a:rPr lang="ru-RU" dirty="0" smtClean="0"/>
              <a:t>, </a:t>
            </a:r>
            <a:r>
              <a:rPr lang="ru-RU" i="1" dirty="0" err="1" smtClean="0"/>
              <a:t>віргінський</a:t>
            </a:r>
            <a:r>
              <a:rPr lang="ru-RU" dirty="0" smtClean="0"/>
              <a:t> </a:t>
            </a:r>
            <a:r>
              <a:rPr lang="ru-RU" dirty="0" err="1" smtClean="0"/>
              <a:t>або</a:t>
            </a:r>
            <a:r>
              <a:rPr lang="ru-RU" dirty="0" smtClean="0"/>
              <a:t> </a:t>
            </a:r>
            <a:r>
              <a:rPr lang="ru-RU" i="1" dirty="0" err="1" smtClean="0"/>
              <a:t>білохвостий</a:t>
            </a:r>
            <a:r>
              <a:rPr lang="ru-RU" i="1" dirty="0" smtClean="0"/>
              <a:t> </a:t>
            </a:r>
            <a:r>
              <a:rPr lang="ru-RU" i="1" dirty="0" err="1" smtClean="0"/>
              <a:t>олень</a:t>
            </a:r>
            <a:r>
              <a:rPr lang="ru-RU" i="1" dirty="0" smtClean="0"/>
              <a:t> </a:t>
            </a:r>
            <a:r>
              <a:rPr lang="ru-RU" dirty="0" smtClean="0"/>
              <a:t>(родич </a:t>
            </a:r>
            <a:r>
              <a:rPr lang="ru-RU" dirty="0" err="1" smtClean="0"/>
              <a:t>європейського</a:t>
            </a:r>
            <a:r>
              <a:rPr lang="ru-RU" dirty="0" smtClean="0"/>
              <a:t> благородного оленя), </a:t>
            </a:r>
            <a:r>
              <a:rPr lang="ru-RU" i="1" dirty="0" err="1" smtClean="0"/>
              <a:t>чорний</a:t>
            </a:r>
            <a:r>
              <a:rPr lang="ru-RU" i="1" dirty="0" smtClean="0"/>
              <a:t> </a:t>
            </a:r>
            <a:r>
              <a:rPr lang="ru-RU" i="1" dirty="0" err="1" smtClean="0"/>
              <a:t>ведмідь</a:t>
            </a:r>
            <a:r>
              <a:rPr lang="ru-RU" dirty="0" smtClean="0"/>
              <a:t> (</a:t>
            </a:r>
            <a:r>
              <a:rPr lang="ru-RU" i="1" dirty="0" err="1" smtClean="0"/>
              <a:t>барібал</a:t>
            </a:r>
            <a:r>
              <a:rPr lang="ru-RU" dirty="0" smtClean="0"/>
              <a:t>), </a:t>
            </a:r>
            <a:r>
              <a:rPr lang="ru-RU" i="1" dirty="0" err="1" smtClean="0"/>
              <a:t>рись</a:t>
            </a:r>
            <a:r>
              <a:rPr lang="ru-RU" dirty="0" smtClean="0"/>
              <a:t>, </a:t>
            </a:r>
            <a:r>
              <a:rPr lang="ru-RU" i="1" dirty="0" smtClean="0"/>
              <a:t>росомаха</a:t>
            </a:r>
            <a:r>
              <a:rPr lang="ru-RU" dirty="0" smtClean="0"/>
              <a:t>, </a:t>
            </a:r>
            <a:r>
              <a:rPr lang="ru-RU" i="1" dirty="0" smtClean="0"/>
              <a:t>деревней дикобраз</a:t>
            </a:r>
            <a:r>
              <a:rPr lang="ru-RU" dirty="0" smtClean="0"/>
              <a:t>, </a:t>
            </a:r>
            <a:r>
              <a:rPr lang="ru-RU" i="1" dirty="0" err="1" smtClean="0"/>
              <a:t>куниця</a:t>
            </a:r>
            <a:r>
              <a:rPr lang="ru-RU" dirty="0" smtClean="0"/>
              <a:t>, </a:t>
            </a:r>
            <a:r>
              <a:rPr lang="ru-RU" i="1" dirty="0" err="1" smtClean="0"/>
              <a:t>сіра</a:t>
            </a:r>
            <a:r>
              <a:rPr lang="ru-RU" i="1" dirty="0" smtClean="0"/>
              <a:t> </a:t>
            </a:r>
            <a:r>
              <a:rPr lang="ru-RU" i="1" dirty="0" err="1" smtClean="0"/>
              <a:t>лисиця</a:t>
            </a:r>
            <a:r>
              <a:rPr lang="ru-RU" dirty="0" smtClean="0"/>
              <a:t>, </a:t>
            </a:r>
            <a:r>
              <a:rPr lang="ru-RU" i="1" dirty="0" err="1" smtClean="0"/>
              <a:t>вовк</a:t>
            </a:r>
            <a:r>
              <a:rPr lang="ru-RU" dirty="0" smtClean="0"/>
              <a:t>, </a:t>
            </a:r>
            <a:r>
              <a:rPr lang="ru-RU" i="1" dirty="0" smtClean="0"/>
              <a:t>скунс</a:t>
            </a:r>
            <a:r>
              <a:rPr lang="ru-RU" dirty="0" smtClean="0"/>
              <a:t>, </a:t>
            </a:r>
            <a:r>
              <a:rPr lang="ru-RU" i="1" dirty="0" err="1" smtClean="0"/>
              <a:t>єнот</a:t>
            </a:r>
            <a:r>
              <a:rPr lang="ru-RU" dirty="0" smtClean="0"/>
              <a:t>, </a:t>
            </a:r>
            <a:r>
              <a:rPr lang="ru-RU" i="1" dirty="0" err="1" smtClean="0"/>
              <a:t>опосум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ransition advTm="1483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otor02161501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7802880" cy="58521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2708920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опосум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2924944"/>
            <a:ext cx="2329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Білохвостий олень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3645024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скунс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ransition advTm="6989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11560" y="1268760"/>
            <a:ext cx="7416824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Зона </a:t>
            </a:r>
            <a:r>
              <a:rPr lang="ru-RU" b="1" dirty="0" err="1" smtClean="0"/>
              <a:t>лісостепів</a:t>
            </a:r>
            <a:r>
              <a:rPr lang="ru-RU" b="1" dirty="0" smtClean="0"/>
              <a:t> </a:t>
            </a:r>
            <a:r>
              <a:rPr lang="ru-RU" dirty="0" err="1" smtClean="0"/>
              <a:t>розташована</a:t>
            </a:r>
            <a:r>
              <a:rPr lang="ru-RU" dirty="0" smtClean="0"/>
              <a:t> </a:t>
            </a:r>
            <a:r>
              <a:rPr lang="ru-RU" dirty="0" err="1" smtClean="0"/>
              <a:t>західніше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мішаних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широколистих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,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центральну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Великих </a:t>
            </a:r>
            <a:r>
              <a:rPr lang="ru-RU" dirty="0" err="1" smtClean="0"/>
              <a:t>рівнин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північно-західну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</a:t>
            </a:r>
            <a:r>
              <a:rPr lang="ru-RU" dirty="0" err="1" smtClean="0"/>
              <a:t>Центральних</a:t>
            </a:r>
            <a:r>
              <a:rPr lang="ru-RU" dirty="0" smtClean="0"/>
              <a:t> </a:t>
            </a:r>
            <a:r>
              <a:rPr lang="ru-RU" dirty="0" err="1" smtClean="0"/>
              <a:t>рівнин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, на </a:t>
            </a:r>
            <a:r>
              <a:rPr lang="ru-RU" dirty="0" err="1" smtClean="0"/>
              <a:t>відміну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них, </a:t>
            </a:r>
            <a:r>
              <a:rPr lang="ru-RU" dirty="0" err="1" smtClean="0"/>
              <a:t>простягається</a:t>
            </a:r>
            <a:r>
              <a:rPr lang="ru-RU" dirty="0" smtClean="0"/>
              <a:t> не </a:t>
            </a:r>
            <a:r>
              <a:rPr lang="ru-RU" dirty="0" err="1" smtClean="0"/>
              <a:t>з</a:t>
            </a:r>
            <a:r>
              <a:rPr lang="ru-RU" dirty="0" smtClean="0"/>
              <a:t> заходу на </a:t>
            </a:r>
            <a:r>
              <a:rPr lang="ru-RU" dirty="0" err="1" smtClean="0"/>
              <a:t>схід</a:t>
            </a:r>
            <a:r>
              <a:rPr lang="ru-RU" dirty="0" smtClean="0"/>
              <a:t>, 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півночі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. Вона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перехідною</a:t>
            </a:r>
            <a:r>
              <a:rPr lang="ru-RU" dirty="0" smtClean="0"/>
              <a:t> зоною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лісовою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степовою</a:t>
            </a:r>
            <a:r>
              <a:rPr lang="ru-RU" dirty="0" smtClean="0"/>
              <a:t> зонами, тому у </a:t>
            </a:r>
            <a:r>
              <a:rPr lang="ru-RU" dirty="0" err="1" smtClean="0"/>
              <a:t>рослинному</a:t>
            </a:r>
            <a:r>
              <a:rPr lang="ru-RU" dirty="0" smtClean="0"/>
              <a:t> </a:t>
            </a:r>
            <a:r>
              <a:rPr lang="ru-RU" dirty="0" err="1" smtClean="0"/>
              <a:t>покриві</a:t>
            </a:r>
            <a:r>
              <a:rPr lang="ru-RU" dirty="0" smtClean="0"/>
              <a:t> </a:t>
            </a:r>
            <a:r>
              <a:rPr lang="ru-RU" dirty="0" err="1" smtClean="0"/>
              <a:t>поєднуються</a:t>
            </a:r>
            <a:r>
              <a:rPr lang="ru-RU" dirty="0" smtClean="0"/>
              <a:t> </a:t>
            </a:r>
            <a:r>
              <a:rPr lang="ru-RU" dirty="0" err="1" smtClean="0"/>
              <a:t>лісові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степові</a:t>
            </a:r>
            <a:r>
              <a:rPr lang="ru-RU" dirty="0" smtClean="0"/>
              <a:t> </a:t>
            </a:r>
            <a:r>
              <a:rPr lang="ru-RU" dirty="0" err="1" smtClean="0"/>
              <a:t>формації</a:t>
            </a:r>
            <a:r>
              <a:rPr lang="ru-RU" dirty="0" smtClean="0"/>
              <a:t>. </a:t>
            </a:r>
            <a:r>
              <a:rPr lang="ru-RU" dirty="0" err="1" smtClean="0"/>
              <a:t>Лісові</a:t>
            </a:r>
            <a:r>
              <a:rPr lang="ru-RU" dirty="0" smtClean="0"/>
              <a:t> </a:t>
            </a:r>
            <a:r>
              <a:rPr lang="ru-RU" dirty="0" err="1" smtClean="0"/>
              <a:t>формації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 </a:t>
            </a:r>
            <a:r>
              <a:rPr lang="ru-RU" dirty="0" err="1" smtClean="0"/>
              <a:t>переважно</a:t>
            </a:r>
            <a:r>
              <a:rPr lang="ru-RU" dirty="0" smtClean="0"/>
              <a:t> </a:t>
            </a:r>
            <a:r>
              <a:rPr lang="ru-RU" dirty="0" err="1" smtClean="0"/>
              <a:t>осиковими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березовими</a:t>
            </a:r>
            <a:r>
              <a:rPr lang="ru-RU" dirty="0" smtClean="0"/>
              <a:t> </a:t>
            </a:r>
            <a:r>
              <a:rPr lang="ru-RU" dirty="0" err="1" smtClean="0"/>
              <a:t>лісами</a:t>
            </a:r>
            <a:r>
              <a:rPr lang="ru-RU" dirty="0" smtClean="0"/>
              <a:t>, а </a:t>
            </a:r>
            <a:r>
              <a:rPr lang="ru-RU" dirty="0" err="1" smtClean="0"/>
              <a:t>степові</a:t>
            </a:r>
            <a:r>
              <a:rPr lang="ru-RU" dirty="0" smtClean="0"/>
              <a:t> – </a:t>
            </a:r>
            <a:r>
              <a:rPr lang="ru-RU" dirty="0" err="1" smtClean="0"/>
              <a:t>злаково-різнотравними</a:t>
            </a:r>
            <a:r>
              <a:rPr lang="ru-RU" dirty="0" smtClean="0"/>
              <a:t> </a:t>
            </a:r>
            <a:r>
              <a:rPr lang="ru-RU" dirty="0" err="1" smtClean="0"/>
              <a:t>лучними</a:t>
            </a:r>
            <a:r>
              <a:rPr lang="ru-RU" dirty="0" smtClean="0"/>
              <a:t> степами. У </a:t>
            </a:r>
            <a:r>
              <a:rPr lang="ru-RU" dirty="0" err="1" smtClean="0"/>
              <a:t>ґрунтовому</a:t>
            </a:r>
            <a:r>
              <a:rPr lang="ru-RU" dirty="0" smtClean="0"/>
              <a:t> </a:t>
            </a:r>
            <a:r>
              <a:rPr lang="ru-RU" dirty="0" err="1" smtClean="0"/>
              <a:t>покриві</a:t>
            </a:r>
            <a:r>
              <a:rPr lang="ru-RU" dirty="0" smtClean="0"/>
              <a:t> </a:t>
            </a:r>
            <a:r>
              <a:rPr lang="ru-RU" dirty="0" err="1" smtClean="0"/>
              <a:t>панують</a:t>
            </a:r>
            <a:r>
              <a:rPr lang="ru-RU" dirty="0" smtClean="0"/>
              <a:t> </a:t>
            </a:r>
            <a:r>
              <a:rPr lang="ru-RU" i="1" dirty="0" err="1" smtClean="0"/>
              <a:t>сірі</a:t>
            </a:r>
            <a:r>
              <a:rPr lang="ru-RU" i="1" dirty="0" smtClean="0"/>
              <a:t> </a:t>
            </a:r>
            <a:r>
              <a:rPr lang="ru-RU" i="1" dirty="0" err="1" smtClean="0"/>
              <a:t>лісові</a:t>
            </a:r>
            <a:r>
              <a:rPr lang="ru-RU" i="1" dirty="0" smtClean="0"/>
              <a:t> </a:t>
            </a:r>
            <a:r>
              <a:rPr lang="ru-RU" i="1" dirty="0" err="1" smtClean="0"/>
              <a:t>ґрунти</a:t>
            </a:r>
            <a:r>
              <a:rPr lang="ru-RU" dirty="0" smtClean="0"/>
              <a:t> 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опідзолені</a:t>
            </a:r>
            <a:r>
              <a:rPr lang="ru-RU" i="1" dirty="0" smtClean="0"/>
              <a:t> </a:t>
            </a:r>
            <a:r>
              <a:rPr lang="ru-RU" i="1" dirty="0" err="1" smtClean="0"/>
              <a:t>чорноземи</a:t>
            </a:r>
            <a:r>
              <a:rPr lang="ru-RU" dirty="0" smtClean="0"/>
              <a:t> 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ransition advTm="25000">
    <p:whee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539552" y="620688"/>
            <a:ext cx="7488832" cy="496855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Зона </a:t>
            </a:r>
            <a:r>
              <a:rPr lang="ru-RU" b="1" dirty="0" err="1" smtClean="0"/>
              <a:t>степів</a:t>
            </a:r>
            <a:r>
              <a:rPr lang="ru-RU" b="1" dirty="0" smtClean="0"/>
              <a:t> </a:t>
            </a:r>
            <a:r>
              <a:rPr lang="ru-RU" dirty="0" err="1" smtClean="0"/>
              <a:t>розміщується</a:t>
            </a:r>
            <a:r>
              <a:rPr lang="ru-RU" dirty="0" smtClean="0"/>
              <a:t> </a:t>
            </a:r>
            <a:r>
              <a:rPr lang="ru-RU" dirty="0" err="1" smtClean="0"/>
              <a:t>західніше</a:t>
            </a:r>
            <a:r>
              <a:rPr lang="ru-RU" dirty="0" smtClean="0"/>
              <a:t> та </a:t>
            </a:r>
            <a:r>
              <a:rPr lang="ru-RU" dirty="0" err="1" smtClean="0"/>
              <a:t>південніше</a:t>
            </a:r>
            <a:r>
              <a:rPr lang="ru-RU" dirty="0" smtClean="0"/>
              <a:t> </a:t>
            </a:r>
            <a:r>
              <a:rPr lang="ru-RU" dirty="0" err="1" smtClean="0"/>
              <a:t>лісостепової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південну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Великих </a:t>
            </a:r>
            <a:r>
              <a:rPr lang="ru-RU" dirty="0" err="1" smtClean="0"/>
              <a:t>рівнин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південно-західну</a:t>
            </a:r>
            <a:r>
              <a:rPr lang="ru-RU" dirty="0" smtClean="0"/>
              <a:t> </a:t>
            </a:r>
            <a:r>
              <a:rPr lang="ru-RU" dirty="0" err="1" smtClean="0"/>
              <a:t>частину</a:t>
            </a:r>
            <a:r>
              <a:rPr lang="ru-RU" dirty="0" smtClean="0"/>
              <a:t> </a:t>
            </a:r>
            <a:r>
              <a:rPr lang="ru-RU" dirty="0" err="1" smtClean="0"/>
              <a:t>Центральних</a:t>
            </a:r>
            <a:r>
              <a:rPr lang="ru-RU" dirty="0" smtClean="0"/>
              <a:t> </a:t>
            </a:r>
            <a:r>
              <a:rPr lang="ru-RU" dirty="0" err="1" smtClean="0"/>
              <a:t>рівнин</a:t>
            </a:r>
            <a:r>
              <a:rPr lang="ru-RU" dirty="0" smtClean="0"/>
              <a:t>. На </a:t>
            </a:r>
            <a:r>
              <a:rPr lang="ru-RU" dirty="0" err="1" smtClean="0"/>
              <a:t>заході</a:t>
            </a:r>
            <a:r>
              <a:rPr lang="ru-RU" dirty="0" smtClean="0"/>
              <a:t> вони </a:t>
            </a:r>
            <a:r>
              <a:rPr lang="ru-RU" dirty="0" err="1" smtClean="0"/>
              <a:t>межують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гірською</a:t>
            </a:r>
            <a:r>
              <a:rPr lang="ru-RU" dirty="0" smtClean="0"/>
              <a:t> системою </a:t>
            </a:r>
            <a:r>
              <a:rPr lang="ru-RU" dirty="0" err="1" smtClean="0"/>
              <a:t>Кордильєр</a:t>
            </a:r>
            <a:r>
              <a:rPr lang="ru-RU" dirty="0" smtClean="0"/>
              <a:t>. Степи </a:t>
            </a:r>
            <a:r>
              <a:rPr lang="ru-RU" dirty="0" err="1" smtClean="0"/>
              <a:t>являють</a:t>
            </a:r>
            <a:r>
              <a:rPr lang="ru-RU" dirty="0" smtClean="0"/>
              <a:t> собою </a:t>
            </a:r>
            <a:r>
              <a:rPr lang="ru-RU" dirty="0" err="1" smtClean="0"/>
              <a:t>рівнинні</a:t>
            </a:r>
            <a:r>
              <a:rPr lang="ru-RU" dirty="0" smtClean="0"/>
              <a:t> </a:t>
            </a:r>
            <a:r>
              <a:rPr lang="ru-RU" dirty="0" err="1" smtClean="0"/>
              <a:t>простори</a:t>
            </a:r>
            <a:r>
              <a:rPr lang="ru-RU" dirty="0" smtClean="0"/>
              <a:t>, </a:t>
            </a:r>
            <a:r>
              <a:rPr lang="ru-RU" dirty="0" err="1" smtClean="0"/>
              <a:t>вкриті</a:t>
            </a:r>
            <a:r>
              <a:rPr lang="ru-RU" dirty="0" smtClean="0"/>
              <a:t> </a:t>
            </a:r>
            <a:r>
              <a:rPr lang="ru-RU" dirty="0" err="1" smtClean="0"/>
              <a:t>трав’янистою</a:t>
            </a:r>
            <a:r>
              <a:rPr lang="ru-RU" dirty="0" smtClean="0"/>
              <a:t> </a:t>
            </a:r>
            <a:r>
              <a:rPr lang="ru-RU" dirty="0" err="1" smtClean="0"/>
              <a:t>рослинністю</a:t>
            </a:r>
            <a:r>
              <a:rPr lang="ru-RU" dirty="0" smtClean="0"/>
              <a:t>.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помірно-континентальний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холодною </a:t>
            </a:r>
            <a:r>
              <a:rPr lang="ru-RU" dirty="0" err="1" smtClean="0"/>
              <a:t>малосніжною</a:t>
            </a:r>
            <a:r>
              <a:rPr lang="ru-RU" dirty="0" smtClean="0"/>
              <a:t> зимою </a:t>
            </a:r>
            <a:r>
              <a:rPr lang="ru-RU" dirty="0" err="1" smtClean="0"/>
              <a:t>і</a:t>
            </a:r>
            <a:r>
              <a:rPr lang="ru-RU" dirty="0" smtClean="0"/>
              <a:t> жарким </a:t>
            </a:r>
            <a:r>
              <a:rPr lang="ru-RU" dirty="0" err="1" smtClean="0"/>
              <a:t>літом</a:t>
            </a:r>
            <a:r>
              <a:rPr lang="ru-RU" dirty="0" smtClean="0"/>
              <a:t>. </a:t>
            </a:r>
            <a:r>
              <a:rPr lang="ru-RU" dirty="0" err="1" smtClean="0"/>
              <a:t>Січневі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 </a:t>
            </a:r>
            <a:r>
              <a:rPr lang="ru-RU" dirty="0" err="1" smtClean="0"/>
              <a:t>коливаються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– 1</a:t>
            </a:r>
            <a:r>
              <a:rPr lang="ru-RU" baseline="30000" dirty="0" smtClean="0"/>
              <a:t>0</a:t>
            </a:r>
            <a:r>
              <a:rPr lang="ru-RU" dirty="0" smtClean="0"/>
              <a:t>С на </a:t>
            </a:r>
            <a:r>
              <a:rPr lang="ru-RU" dirty="0" err="1" smtClean="0"/>
              <a:t>півночі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до – 25</a:t>
            </a:r>
            <a:r>
              <a:rPr lang="ru-RU" baseline="30000" dirty="0" smtClean="0"/>
              <a:t>0</a:t>
            </a:r>
            <a:r>
              <a:rPr lang="ru-RU" dirty="0" smtClean="0"/>
              <a:t>С на </a:t>
            </a:r>
            <a:r>
              <a:rPr lang="ru-RU" dirty="0" err="1" smtClean="0"/>
              <a:t>півдні</a:t>
            </a:r>
            <a:r>
              <a:rPr lang="ru-RU" dirty="0" smtClean="0"/>
              <a:t>. </a:t>
            </a:r>
            <a:r>
              <a:rPr lang="ru-RU" dirty="0" err="1" smtClean="0"/>
              <a:t>Середня</a:t>
            </a:r>
            <a:r>
              <a:rPr lang="ru-RU" dirty="0" smtClean="0"/>
              <a:t> температура </a:t>
            </a:r>
            <a:r>
              <a:rPr lang="ru-RU" dirty="0" err="1" smtClean="0"/>
              <a:t>липня</a:t>
            </a:r>
            <a:r>
              <a:rPr lang="ru-RU" dirty="0" smtClean="0"/>
              <a:t> + 22...+ 25</a:t>
            </a:r>
            <a:r>
              <a:rPr lang="ru-RU" baseline="30000" dirty="0" smtClean="0"/>
              <a:t>0</a:t>
            </a:r>
            <a:r>
              <a:rPr lang="ru-RU" dirty="0" smtClean="0"/>
              <a:t>С. </a:t>
            </a:r>
            <a:r>
              <a:rPr lang="ru-RU" dirty="0" err="1" smtClean="0"/>
              <a:t>Опадів</a:t>
            </a:r>
            <a:r>
              <a:rPr lang="ru-RU" dirty="0" smtClean="0"/>
              <a:t> </a:t>
            </a:r>
            <a:r>
              <a:rPr lang="ru-RU" dirty="0" err="1" smtClean="0"/>
              <a:t>випадає</a:t>
            </a:r>
            <a:r>
              <a:rPr lang="ru-RU" dirty="0" smtClean="0"/>
              <a:t> до 550 мм за </a:t>
            </a:r>
            <a:r>
              <a:rPr lang="ru-RU" dirty="0" err="1" smtClean="0"/>
              <a:t>рік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випаровування</a:t>
            </a:r>
            <a:r>
              <a:rPr lang="ru-RU" dirty="0" smtClean="0"/>
              <a:t> </a:t>
            </a:r>
            <a:r>
              <a:rPr lang="ru-RU" dirty="0" err="1" smtClean="0"/>
              <a:t>перевищує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в 3-4 рази. Часто </a:t>
            </a:r>
            <a:r>
              <a:rPr lang="ru-RU" dirty="0" err="1" smtClean="0"/>
              <a:t>трапляються</a:t>
            </a:r>
            <a:r>
              <a:rPr lang="ru-RU" dirty="0" smtClean="0"/>
              <a:t> </a:t>
            </a:r>
            <a:r>
              <a:rPr lang="ru-RU" dirty="0" err="1" smtClean="0"/>
              <a:t>посухи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супроводжуються</a:t>
            </a:r>
            <a:r>
              <a:rPr lang="ru-RU" dirty="0" smtClean="0"/>
              <a:t> </a:t>
            </a:r>
            <a:r>
              <a:rPr lang="ru-RU" dirty="0" err="1" smtClean="0"/>
              <a:t>пиловими</a:t>
            </a:r>
            <a:r>
              <a:rPr lang="ru-RU" dirty="0" smtClean="0"/>
              <a:t> бурями. 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ransition advTm="25000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одним вырезанным углом 1"/>
          <p:cNvSpPr/>
          <p:nvPr/>
        </p:nvSpPr>
        <p:spPr>
          <a:xfrm>
            <a:off x="107504" y="188640"/>
            <a:ext cx="8820472" cy="648072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опадів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сходу на </a:t>
            </a:r>
            <a:r>
              <a:rPr lang="ru-RU" dirty="0" err="1" smtClean="0"/>
              <a:t>захід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збільшення</a:t>
            </a:r>
            <a:r>
              <a:rPr lang="ru-RU" dirty="0" smtClean="0"/>
              <a:t> тепла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півночі</a:t>
            </a:r>
            <a:r>
              <a:rPr lang="ru-RU" dirty="0" smtClean="0"/>
              <a:t> на </a:t>
            </a:r>
            <a:r>
              <a:rPr lang="ru-RU" dirty="0" err="1" smtClean="0"/>
              <a:t>південь</a:t>
            </a:r>
            <a:r>
              <a:rPr lang="ru-RU" dirty="0" smtClean="0"/>
              <a:t>, </a:t>
            </a:r>
            <a:r>
              <a:rPr lang="ru-RU" dirty="0" err="1" smtClean="0"/>
              <a:t>виділяють</a:t>
            </a:r>
            <a:r>
              <a:rPr lang="ru-RU" dirty="0" smtClean="0"/>
              <a:t> два </a:t>
            </a:r>
            <a:r>
              <a:rPr lang="ru-RU" dirty="0" err="1" smtClean="0"/>
              <a:t>типи</a:t>
            </a:r>
            <a:r>
              <a:rPr lang="ru-RU" dirty="0" smtClean="0"/>
              <a:t> </a:t>
            </a:r>
            <a:r>
              <a:rPr lang="ru-RU" dirty="0" err="1" smtClean="0"/>
              <a:t>степів</a:t>
            </a:r>
            <a:r>
              <a:rPr lang="ru-RU" dirty="0" smtClean="0"/>
              <a:t> – </a:t>
            </a:r>
            <a:r>
              <a:rPr lang="ru-RU" dirty="0" err="1" smtClean="0"/>
              <a:t>типові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сухі</a:t>
            </a:r>
            <a:r>
              <a:rPr lang="ru-RU" dirty="0" smtClean="0"/>
              <a:t>. </a:t>
            </a:r>
            <a:r>
              <a:rPr lang="ru-RU" dirty="0" err="1" smtClean="0"/>
              <a:t>Типові</a:t>
            </a:r>
            <a:r>
              <a:rPr lang="ru-RU" dirty="0" smtClean="0"/>
              <a:t> степи </a:t>
            </a:r>
            <a:r>
              <a:rPr lang="ru-RU" dirty="0" err="1" smtClean="0"/>
              <a:t>простягнулися</a:t>
            </a:r>
            <a:r>
              <a:rPr lang="ru-RU" dirty="0" smtClean="0"/>
              <a:t> </a:t>
            </a:r>
            <a:r>
              <a:rPr lang="ru-RU" dirty="0" err="1" smtClean="0"/>
              <a:t>вузькою</a:t>
            </a:r>
            <a:r>
              <a:rPr lang="ru-RU" dirty="0" smtClean="0"/>
              <a:t> </a:t>
            </a:r>
            <a:r>
              <a:rPr lang="ru-RU" dirty="0" err="1" smtClean="0"/>
              <a:t>дугоподібною</a:t>
            </a:r>
            <a:r>
              <a:rPr lang="ru-RU" dirty="0" smtClean="0"/>
              <a:t> </a:t>
            </a:r>
            <a:r>
              <a:rPr lang="ru-RU" dirty="0" err="1" smtClean="0"/>
              <a:t>смугою</a:t>
            </a:r>
            <a:r>
              <a:rPr lang="ru-RU" dirty="0" smtClean="0"/>
              <a:t> по </a:t>
            </a:r>
            <a:r>
              <a:rPr lang="ru-RU" dirty="0" err="1" smtClean="0"/>
              <a:t>північній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східній</a:t>
            </a:r>
            <a:r>
              <a:rPr lang="ru-RU" dirty="0" smtClean="0"/>
              <a:t> </a:t>
            </a:r>
            <a:r>
              <a:rPr lang="ru-RU" dirty="0" err="1" smtClean="0"/>
              <a:t>околицях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. </a:t>
            </a:r>
            <a:r>
              <a:rPr lang="ru-RU" dirty="0" err="1" smtClean="0"/>
              <a:t>Всередині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дуги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сухі</a:t>
            </a:r>
            <a:r>
              <a:rPr lang="ru-RU" dirty="0" smtClean="0"/>
              <a:t> степи. В </a:t>
            </a:r>
            <a:r>
              <a:rPr lang="ru-RU" dirty="0" err="1" smtClean="0"/>
              <a:t>рослинному</a:t>
            </a:r>
            <a:r>
              <a:rPr lang="ru-RU" dirty="0" smtClean="0"/>
              <a:t> </a:t>
            </a:r>
            <a:r>
              <a:rPr lang="ru-RU" dirty="0" err="1" smtClean="0"/>
              <a:t>покриві</a:t>
            </a:r>
            <a:r>
              <a:rPr lang="ru-RU" dirty="0" smtClean="0"/>
              <a:t> </a:t>
            </a:r>
            <a:r>
              <a:rPr lang="ru-RU" i="1" dirty="0" err="1" smtClean="0"/>
              <a:t>типових</a:t>
            </a:r>
            <a:r>
              <a:rPr lang="ru-RU" i="1" dirty="0" smtClean="0"/>
              <a:t> </a:t>
            </a:r>
            <a:r>
              <a:rPr lang="ru-RU" i="1" dirty="0" err="1" smtClean="0"/>
              <a:t>степів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сформувались</a:t>
            </a:r>
            <a:r>
              <a:rPr lang="ru-RU" dirty="0" smtClean="0"/>
              <a:t> на </a:t>
            </a:r>
            <a:r>
              <a:rPr lang="ru-RU" i="1" dirty="0" err="1" smtClean="0"/>
              <a:t>чорноземних</a:t>
            </a:r>
            <a:r>
              <a:rPr lang="ru-RU" i="1" dirty="0" smtClean="0"/>
              <a:t> </a:t>
            </a:r>
            <a:r>
              <a:rPr lang="ru-RU" i="1" dirty="0" err="1" smtClean="0"/>
              <a:t>ґрунтах</a:t>
            </a:r>
            <a:r>
              <a:rPr lang="ru-RU" dirty="0" smtClean="0"/>
              <a:t>, </a:t>
            </a:r>
            <a:r>
              <a:rPr lang="ru-RU" dirty="0" err="1" smtClean="0"/>
              <a:t>панують</a:t>
            </a:r>
            <a:r>
              <a:rPr lang="ru-RU" dirty="0" smtClean="0"/>
              <a:t> </a:t>
            </a:r>
            <a:r>
              <a:rPr lang="ru-RU" dirty="0" err="1" smtClean="0"/>
              <a:t>середньовисокі</a:t>
            </a:r>
            <a:r>
              <a:rPr lang="ru-RU" dirty="0" smtClean="0"/>
              <a:t> (0,5-1,0 м) злаки: </a:t>
            </a:r>
            <a:r>
              <a:rPr lang="ru-RU" i="1" dirty="0" err="1" smtClean="0"/>
              <a:t>ковила</a:t>
            </a:r>
            <a:r>
              <a:rPr lang="ru-RU" dirty="0" smtClean="0"/>
              <a:t> (</a:t>
            </a:r>
            <a:r>
              <a:rPr lang="en-US" dirty="0" err="1" smtClean="0"/>
              <a:t>Stipa</a:t>
            </a:r>
            <a:r>
              <a:rPr lang="en-US" dirty="0" smtClean="0"/>
              <a:t> </a:t>
            </a:r>
            <a:r>
              <a:rPr lang="en-US" dirty="0" err="1" smtClean="0"/>
              <a:t>spartea</a:t>
            </a:r>
            <a:r>
              <a:rPr lang="en-US" dirty="0" smtClean="0"/>
              <a:t>), </a:t>
            </a:r>
            <a:r>
              <a:rPr lang="ru-RU" i="1" dirty="0" err="1" smtClean="0"/>
              <a:t>пирій</a:t>
            </a:r>
            <a:r>
              <a:rPr lang="ru-RU" dirty="0" smtClean="0"/>
              <a:t> (</a:t>
            </a:r>
            <a:r>
              <a:rPr lang="en-US" dirty="0" err="1" smtClean="0"/>
              <a:t>Agropyron</a:t>
            </a:r>
            <a:r>
              <a:rPr lang="en-US" dirty="0" smtClean="0"/>
              <a:t> </a:t>
            </a:r>
            <a:r>
              <a:rPr lang="en-US" dirty="0" err="1" smtClean="0"/>
              <a:t>smithii</a:t>
            </a:r>
            <a:r>
              <a:rPr lang="en-US" dirty="0" smtClean="0"/>
              <a:t>), </a:t>
            </a:r>
            <a:r>
              <a:rPr lang="ru-RU" i="1" dirty="0" smtClean="0"/>
              <a:t>бородач </a:t>
            </a:r>
            <a:r>
              <a:rPr lang="ru-RU" i="1" dirty="0" err="1" smtClean="0"/>
              <a:t>малий</a:t>
            </a:r>
            <a:r>
              <a:rPr lang="ru-RU" dirty="0" smtClean="0"/>
              <a:t> (</a:t>
            </a:r>
            <a:r>
              <a:rPr lang="en-US" dirty="0" err="1" smtClean="0"/>
              <a:t>Andropogon</a:t>
            </a:r>
            <a:r>
              <a:rPr lang="en-US" dirty="0" smtClean="0"/>
              <a:t> </a:t>
            </a:r>
            <a:r>
              <a:rPr lang="en-US" dirty="0" err="1" smtClean="0"/>
              <a:t>scoparius</a:t>
            </a:r>
            <a:r>
              <a:rPr lang="en-US" dirty="0" smtClean="0"/>
              <a:t>), </a:t>
            </a:r>
            <a:r>
              <a:rPr lang="ru-RU" i="1" dirty="0" err="1" smtClean="0"/>
              <a:t>грама</a:t>
            </a:r>
            <a:r>
              <a:rPr lang="ru-RU" dirty="0" smtClean="0"/>
              <a:t> (</a:t>
            </a:r>
            <a:r>
              <a:rPr lang="en-US" dirty="0" err="1" smtClean="0"/>
              <a:t>Bouteloua</a:t>
            </a:r>
            <a:r>
              <a:rPr lang="en-US" dirty="0" smtClean="0"/>
              <a:t> </a:t>
            </a:r>
            <a:r>
              <a:rPr lang="en-US" dirty="0" err="1" smtClean="0"/>
              <a:t>curtipendula</a:t>
            </a:r>
            <a:r>
              <a:rPr lang="en-US" dirty="0" smtClean="0"/>
              <a:t>), </a:t>
            </a:r>
            <a:r>
              <a:rPr lang="ru-RU" i="1" dirty="0" err="1" smtClean="0"/>
              <a:t>келерія</a:t>
            </a:r>
            <a:r>
              <a:rPr lang="ru-RU" dirty="0" smtClean="0"/>
              <a:t> (</a:t>
            </a:r>
            <a:r>
              <a:rPr lang="en-US" dirty="0" err="1" smtClean="0"/>
              <a:t>Koeleria</a:t>
            </a:r>
            <a:r>
              <a:rPr lang="en-US" dirty="0" smtClean="0"/>
              <a:t> </a:t>
            </a:r>
            <a:r>
              <a:rPr lang="en-US" dirty="0" err="1" smtClean="0"/>
              <a:t>cristata</a:t>
            </a:r>
            <a:r>
              <a:rPr lang="en-US" dirty="0" smtClean="0"/>
              <a:t>), </a:t>
            </a:r>
            <a:r>
              <a:rPr lang="ru-RU" i="1" dirty="0" err="1" smtClean="0"/>
              <a:t>спороболус</a:t>
            </a:r>
            <a:r>
              <a:rPr lang="ru-RU" dirty="0" smtClean="0"/>
              <a:t> (</a:t>
            </a:r>
            <a:r>
              <a:rPr lang="en-US" dirty="0" err="1" smtClean="0"/>
              <a:t>Sporobolus</a:t>
            </a:r>
            <a:r>
              <a:rPr lang="en-US" dirty="0" smtClean="0"/>
              <a:t> </a:t>
            </a:r>
            <a:r>
              <a:rPr lang="en-US" dirty="0" err="1" smtClean="0"/>
              <a:t>asper</a:t>
            </a:r>
            <a:r>
              <a:rPr lang="en-US" dirty="0" smtClean="0"/>
              <a:t>). </a:t>
            </a:r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злаків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багате</a:t>
            </a:r>
            <a:r>
              <a:rPr lang="ru-RU" dirty="0" smtClean="0"/>
              <a:t> </a:t>
            </a:r>
            <a:r>
              <a:rPr lang="ru-RU" dirty="0" err="1" smtClean="0"/>
              <a:t>різнотрав’я</a:t>
            </a:r>
            <a:r>
              <a:rPr lang="ru-RU" dirty="0" smtClean="0"/>
              <a:t>. Для </a:t>
            </a:r>
            <a:r>
              <a:rPr lang="ru-RU" i="1" dirty="0" smtClean="0"/>
              <a:t>сухих </a:t>
            </a:r>
            <a:r>
              <a:rPr lang="ru-RU" i="1" dirty="0" err="1" smtClean="0"/>
              <a:t>степів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сформувались</a:t>
            </a:r>
            <a:r>
              <a:rPr lang="ru-RU" dirty="0" smtClean="0"/>
              <a:t> на </a:t>
            </a:r>
            <a:r>
              <a:rPr lang="ru-RU" i="1" dirty="0" err="1" smtClean="0"/>
              <a:t>каштанових</a:t>
            </a:r>
            <a:r>
              <a:rPr lang="ru-RU" i="1" dirty="0" smtClean="0"/>
              <a:t> </a:t>
            </a:r>
            <a:r>
              <a:rPr lang="ru-RU" i="1" dirty="0" err="1" smtClean="0"/>
              <a:t>ґрунтах</a:t>
            </a:r>
            <a:r>
              <a:rPr lang="ru-RU" dirty="0" smtClean="0"/>
              <a:t>, </a:t>
            </a:r>
            <a:r>
              <a:rPr lang="ru-RU" dirty="0" err="1" smtClean="0"/>
              <a:t>характерні</a:t>
            </a:r>
            <a:r>
              <a:rPr lang="ru-RU" dirty="0" smtClean="0"/>
              <a:t> </a:t>
            </a:r>
            <a:r>
              <a:rPr lang="ru-RU" dirty="0" err="1" smtClean="0"/>
              <a:t>низькотравні</a:t>
            </a:r>
            <a:r>
              <a:rPr lang="ru-RU" dirty="0" smtClean="0"/>
              <a:t> злаки,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представники</a:t>
            </a:r>
            <a:r>
              <a:rPr lang="ru-RU" dirty="0" smtClean="0"/>
              <a:t> </a:t>
            </a:r>
            <a:r>
              <a:rPr lang="ru-RU" dirty="0" err="1" smtClean="0"/>
              <a:t>типових</a:t>
            </a:r>
            <a:r>
              <a:rPr lang="ru-RU" dirty="0" smtClean="0"/>
              <a:t> </a:t>
            </a:r>
            <a:r>
              <a:rPr lang="ru-RU" dirty="0" err="1" smtClean="0"/>
              <a:t>степів</a:t>
            </a:r>
            <a:r>
              <a:rPr lang="ru-RU" dirty="0" smtClean="0"/>
              <a:t>, як </a:t>
            </a:r>
            <a:r>
              <a:rPr lang="ru-RU" i="1" dirty="0" err="1" smtClean="0"/>
              <a:t>пирій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тонконіг</a:t>
            </a:r>
            <a:r>
              <a:rPr lang="ru-RU" dirty="0" smtClean="0"/>
              <a:t>, а </a:t>
            </a:r>
            <a:r>
              <a:rPr lang="ru-RU" i="1" dirty="0" err="1" smtClean="0"/>
              <a:t>ковила</a:t>
            </a:r>
            <a:r>
              <a:rPr lang="ru-RU" dirty="0" smtClean="0"/>
              <a:t>, </a:t>
            </a:r>
            <a:r>
              <a:rPr lang="ru-RU" i="1" dirty="0" err="1" smtClean="0"/>
              <a:t>грама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спороболус</a:t>
            </a:r>
            <a:r>
              <a:rPr lang="ru-RU" dirty="0" smtClean="0"/>
              <a:t> </a:t>
            </a:r>
            <a:r>
              <a:rPr lang="ru-RU" dirty="0" err="1" smtClean="0"/>
              <a:t>представлені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в сухих степах видами (</a:t>
            </a:r>
            <a:r>
              <a:rPr lang="en-US" dirty="0" err="1" smtClean="0"/>
              <a:t>Stipa</a:t>
            </a:r>
            <a:r>
              <a:rPr lang="en-US" dirty="0" smtClean="0"/>
              <a:t> </a:t>
            </a:r>
            <a:r>
              <a:rPr lang="en-US" dirty="0" err="1" smtClean="0"/>
              <a:t>comata</a:t>
            </a:r>
            <a:r>
              <a:rPr lang="en-US" dirty="0" smtClean="0"/>
              <a:t>, </a:t>
            </a:r>
            <a:r>
              <a:rPr lang="en-US" dirty="0" err="1" smtClean="0"/>
              <a:t>Bouteloua</a:t>
            </a:r>
            <a:r>
              <a:rPr lang="en-US" dirty="0" smtClean="0"/>
              <a:t> </a:t>
            </a:r>
            <a:r>
              <a:rPr lang="en-US" dirty="0" err="1" smtClean="0"/>
              <a:t>gracilis</a:t>
            </a:r>
            <a:r>
              <a:rPr lang="en-US" dirty="0" smtClean="0"/>
              <a:t>, </a:t>
            </a:r>
            <a:r>
              <a:rPr lang="en-US" dirty="0" err="1" smtClean="0"/>
              <a:t>Sporobolus</a:t>
            </a:r>
            <a:r>
              <a:rPr lang="en-US" dirty="0" smtClean="0"/>
              <a:t> </a:t>
            </a:r>
            <a:r>
              <a:rPr lang="en-US" dirty="0" err="1" smtClean="0"/>
              <a:t>cryptandrus</a:t>
            </a:r>
            <a:r>
              <a:rPr lang="en-US" dirty="0" smtClean="0"/>
              <a:t>). </a:t>
            </a:r>
            <a:r>
              <a:rPr lang="ru-RU" dirty="0" err="1" smtClean="0"/>
              <a:t>Крім</a:t>
            </a:r>
            <a:r>
              <a:rPr lang="ru-RU" dirty="0" smtClean="0"/>
              <a:t> того, </a:t>
            </a:r>
            <a:r>
              <a:rPr lang="ru-RU" dirty="0" err="1" smtClean="0"/>
              <a:t>поширені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відсутні</a:t>
            </a:r>
            <a:r>
              <a:rPr lang="ru-RU" dirty="0" smtClean="0"/>
              <a:t> у </a:t>
            </a:r>
            <a:r>
              <a:rPr lang="ru-RU" dirty="0" err="1" smtClean="0"/>
              <a:t>типових</a:t>
            </a:r>
            <a:r>
              <a:rPr lang="ru-RU" dirty="0" smtClean="0"/>
              <a:t> степах: </a:t>
            </a:r>
            <a:r>
              <a:rPr lang="ru-RU" i="1" dirty="0" err="1" smtClean="0"/>
              <a:t>бізонова</a:t>
            </a:r>
            <a:r>
              <a:rPr lang="ru-RU" i="1" dirty="0" smtClean="0"/>
              <a:t> трава</a:t>
            </a:r>
            <a:r>
              <a:rPr lang="ru-RU" dirty="0" smtClean="0"/>
              <a:t> (</a:t>
            </a:r>
            <a:r>
              <a:rPr lang="en-US" dirty="0" err="1" smtClean="0"/>
              <a:t>Bulbilis</a:t>
            </a:r>
            <a:r>
              <a:rPr lang="en-US" dirty="0" smtClean="0"/>
              <a:t> </a:t>
            </a:r>
            <a:r>
              <a:rPr lang="en-US" dirty="0" err="1" smtClean="0"/>
              <a:t>dactyloides</a:t>
            </a:r>
            <a:r>
              <a:rPr lang="en-US" dirty="0" smtClean="0"/>
              <a:t>), </a:t>
            </a:r>
            <a:r>
              <a:rPr lang="ru-RU" i="1" dirty="0" err="1" smtClean="0"/>
              <a:t>аристида</a:t>
            </a:r>
            <a:r>
              <a:rPr lang="ru-RU" dirty="0" smtClean="0"/>
              <a:t> (</a:t>
            </a:r>
            <a:r>
              <a:rPr lang="en-US" dirty="0" err="1" smtClean="0"/>
              <a:t>Aristida</a:t>
            </a:r>
            <a:r>
              <a:rPr lang="en-US" dirty="0" smtClean="0"/>
              <a:t> </a:t>
            </a:r>
            <a:r>
              <a:rPr lang="en-US" dirty="0" err="1" smtClean="0"/>
              <a:t>purpurea</a:t>
            </a:r>
            <a:r>
              <a:rPr lang="en-US" dirty="0" smtClean="0"/>
              <a:t>), </a:t>
            </a:r>
            <a:r>
              <a:rPr lang="ru-RU" i="1" dirty="0" err="1" smtClean="0"/>
              <a:t>холодний</a:t>
            </a:r>
            <a:r>
              <a:rPr lang="ru-RU" i="1" dirty="0" smtClean="0"/>
              <a:t> </a:t>
            </a:r>
            <a:r>
              <a:rPr lang="ru-RU" i="1" dirty="0" err="1" smtClean="0"/>
              <a:t>полин</a:t>
            </a:r>
            <a:r>
              <a:rPr lang="ru-RU" dirty="0" smtClean="0"/>
              <a:t> (</a:t>
            </a:r>
            <a:r>
              <a:rPr lang="en-US" dirty="0" smtClean="0"/>
              <a:t>Artemisia </a:t>
            </a:r>
            <a:r>
              <a:rPr lang="en-US" dirty="0" err="1" smtClean="0"/>
              <a:t>frigida</a:t>
            </a:r>
            <a:r>
              <a:rPr lang="en-US" dirty="0" smtClean="0"/>
              <a:t>), </a:t>
            </a:r>
            <a:r>
              <a:rPr lang="ru-RU" i="1" dirty="0" err="1" smtClean="0"/>
              <a:t>горобинець</a:t>
            </a:r>
            <a:r>
              <a:rPr lang="ru-RU" dirty="0" smtClean="0"/>
              <a:t> (</a:t>
            </a:r>
            <a:r>
              <a:rPr lang="en-US" dirty="0" err="1" smtClean="0"/>
              <a:t>Oxytropis</a:t>
            </a:r>
            <a:r>
              <a:rPr lang="en-US" dirty="0" smtClean="0"/>
              <a:t> </a:t>
            </a:r>
            <a:r>
              <a:rPr lang="en-US" dirty="0" err="1" smtClean="0"/>
              <a:t>lambertii</a:t>
            </a:r>
            <a:r>
              <a:rPr lang="en-US" dirty="0" smtClean="0"/>
              <a:t>), </a:t>
            </a:r>
            <a:r>
              <a:rPr lang="ru-RU" i="1" dirty="0" smtClean="0"/>
              <a:t>софора</a:t>
            </a:r>
            <a:r>
              <a:rPr lang="ru-RU" dirty="0" smtClean="0"/>
              <a:t> (</a:t>
            </a:r>
            <a:r>
              <a:rPr lang="en-US" dirty="0" err="1" smtClean="0"/>
              <a:t>Sophora</a:t>
            </a:r>
            <a:r>
              <a:rPr lang="en-US" dirty="0" smtClean="0"/>
              <a:t> </a:t>
            </a:r>
            <a:r>
              <a:rPr lang="en-US" dirty="0" err="1" smtClean="0"/>
              <a:t>sericea</a:t>
            </a:r>
            <a:r>
              <a:rPr lang="en-US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 </a:t>
            </a:r>
            <a:r>
              <a:rPr lang="ru-RU" i="1" dirty="0" err="1" smtClean="0"/>
              <a:t>опунція</a:t>
            </a:r>
            <a:r>
              <a:rPr lang="ru-RU" dirty="0" smtClean="0"/>
              <a:t> (</a:t>
            </a:r>
            <a:r>
              <a:rPr lang="en-US" dirty="0" err="1" smtClean="0"/>
              <a:t>Opuntia</a:t>
            </a:r>
            <a:r>
              <a:rPr lang="en-US" dirty="0" smtClean="0"/>
              <a:t> </a:t>
            </a:r>
            <a:r>
              <a:rPr lang="en-US" dirty="0" err="1" smtClean="0"/>
              <a:t>missauriensis</a:t>
            </a:r>
            <a:r>
              <a:rPr lang="en-US" dirty="0" smtClean="0"/>
              <a:t>). 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ransition advTm="30000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ISPA 6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3600400" cy="3600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188640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ковила</a:t>
            </a:r>
            <a:endParaRPr lang="ru-RU" dirty="0"/>
          </a:p>
        </p:txBody>
      </p:sp>
      <p:pic>
        <p:nvPicPr>
          <p:cNvPr id="4" name="Рисунок 3" descr="768px-Agropyron_smithii_(375128170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88640"/>
            <a:ext cx="2340864" cy="31211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88224" y="2852936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пирій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" name="Рисунок 5" descr="136512_74b093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501008"/>
            <a:ext cx="3578692" cy="32002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39952" y="5949280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келерія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8" name="Рисунок 7" descr="Bouteloua_curtipendul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077072"/>
            <a:ext cx="3384376" cy="24488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9752" y="4149080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грама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  <p:transition advTm="9469">
    <p:comb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a.nemoral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2478760" cy="37368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тонконіг</a:t>
            </a:r>
            <a:endParaRPr lang="ru-RU" dirty="0"/>
          </a:p>
        </p:txBody>
      </p:sp>
      <p:pic>
        <p:nvPicPr>
          <p:cNvPr id="4" name="Рисунок 3" descr="buchloe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2060848"/>
            <a:ext cx="6096000" cy="3977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64088" y="6093296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бізонова</a:t>
            </a:r>
            <a:r>
              <a:rPr lang="ru-RU" i="1" dirty="0" smtClean="0"/>
              <a:t> трава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ransition advTm="2449"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_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4530071" cy="3343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3888" y="332656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аристида</a:t>
            </a:r>
            <a:endParaRPr lang="ru-RU" dirty="0"/>
          </a:p>
        </p:txBody>
      </p:sp>
      <p:pic>
        <p:nvPicPr>
          <p:cNvPr id="4" name="Рисунок 3" descr="софо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628800"/>
            <a:ext cx="3429000" cy="457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20272" y="1196752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софора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ransition advTm="3884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limate of North Amer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39"/>
            <a:ext cx="2664296" cy="303433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563888" y="980728"/>
            <a:ext cx="5400600" cy="518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Область </a:t>
            </a:r>
            <a:r>
              <a:rPr lang="ru-RU" i="1" dirty="0"/>
              <a:t>континентального </a:t>
            </a:r>
            <a:r>
              <a:rPr lang="ru-RU" i="1" dirty="0" err="1"/>
              <a:t>помірного</a:t>
            </a:r>
            <a:r>
              <a:rPr lang="ru-RU" i="1" dirty="0"/>
              <a:t> </a:t>
            </a:r>
            <a:r>
              <a:rPr lang="ru-RU" i="1" dirty="0" err="1"/>
              <a:t>клімату</a:t>
            </a:r>
            <a:r>
              <a:rPr lang="ru-RU" dirty="0"/>
              <a:t> </a:t>
            </a:r>
            <a:r>
              <a:rPr lang="ru-RU" dirty="0" err="1"/>
              <a:t>займає</a:t>
            </a:r>
            <a:r>
              <a:rPr lang="ru-RU" dirty="0"/>
              <a:t> </a:t>
            </a:r>
            <a:r>
              <a:rPr lang="ru-RU" dirty="0" err="1"/>
              <a:t>центральні</a:t>
            </a:r>
            <a:r>
              <a:rPr lang="ru-RU" dirty="0"/>
              <a:t> </a:t>
            </a:r>
            <a:r>
              <a:rPr lang="ru-RU" dirty="0" err="1"/>
              <a:t>райони</a:t>
            </a:r>
            <a:r>
              <a:rPr lang="ru-RU" dirty="0"/>
              <a:t> </a:t>
            </a:r>
            <a:r>
              <a:rPr lang="ru-RU" dirty="0" err="1"/>
              <a:t>помірного</a:t>
            </a:r>
            <a:r>
              <a:rPr lang="ru-RU" dirty="0"/>
              <a:t> поясу. Тут тепле </a:t>
            </a:r>
            <a:r>
              <a:rPr lang="ru-RU" dirty="0" err="1"/>
              <a:t>літо</a:t>
            </a:r>
            <a:r>
              <a:rPr lang="ru-RU" dirty="0"/>
              <a:t> – </a:t>
            </a:r>
            <a:r>
              <a:rPr lang="ru-RU" dirty="0" err="1"/>
              <a:t>від</a:t>
            </a:r>
            <a:r>
              <a:rPr lang="ru-RU" dirty="0"/>
              <a:t> +18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півночі</a:t>
            </a:r>
            <a:r>
              <a:rPr lang="ru-RU" dirty="0"/>
              <a:t> до +24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півдні</a:t>
            </a:r>
            <a:r>
              <a:rPr lang="ru-RU" dirty="0"/>
              <a:t>; зима </a:t>
            </a:r>
            <a:r>
              <a:rPr lang="ru-RU" dirty="0" err="1"/>
              <a:t>доволі</a:t>
            </a:r>
            <a:r>
              <a:rPr lang="ru-RU" dirty="0"/>
              <a:t> холодна – </a:t>
            </a:r>
            <a:r>
              <a:rPr lang="ru-RU" dirty="0" err="1"/>
              <a:t>від</a:t>
            </a:r>
            <a:r>
              <a:rPr lang="ru-RU" dirty="0"/>
              <a:t> -20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півночі</a:t>
            </a:r>
            <a:r>
              <a:rPr lang="ru-RU" dirty="0"/>
              <a:t> до -6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півдні</a:t>
            </a:r>
            <a:r>
              <a:rPr lang="ru-RU" dirty="0"/>
              <a:t>. </a:t>
            </a:r>
            <a:r>
              <a:rPr lang="ru-RU" dirty="0" err="1"/>
              <a:t>Опадів</a:t>
            </a:r>
            <a:r>
              <a:rPr lang="ru-RU" dirty="0"/>
              <a:t> </a:t>
            </a:r>
            <a:r>
              <a:rPr lang="ru-RU" dirty="0" err="1"/>
              <a:t>випадає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400-500 мм в </a:t>
            </a:r>
            <a:r>
              <a:rPr lang="ru-RU" dirty="0" err="1"/>
              <a:t>західній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до 800 мм на </a:t>
            </a:r>
            <a:r>
              <a:rPr lang="ru-RU" dirty="0" err="1"/>
              <a:t>сході</a:t>
            </a:r>
            <a:r>
              <a:rPr lang="ru-RU" dirty="0"/>
              <a:t>.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 </a:t>
            </a:r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часті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погоди, часто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атмосферні</a:t>
            </a:r>
            <a:r>
              <a:rPr lang="ru-RU" dirty="0"/>
              <a:t> </a:t>
            </a:r>
            <a:r>
              <a:rPr lang="ru-RU" dirty="0" err="1"/>
              <a:t>фронти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супроводжується</a:t>
            </a:r>
            <a:r>
              <a:rPr lang="ru-RU" dirty="0"/>
              <a:t> зимою </a:t>
            </a:r>
            <a:r>
              <a:rPr lang="ru-RU" dirty="0" err="1"/>
              <a:t>сніговими</a:t>
            </a:r>
            <a:r>
              <a:rPr lang="ru-RU" dirty="0"/>
              <a:t> бурями, а </a:t>
            </a:r>
            <a:r>
              <a:rPr lang="ru-RU" dirty="0" err="1"/>
              <a:t>літом</a:t>
            </a:r>
            <a:r>
              <a:rPr lang="ru-RU" dirty="0"/>
              <a:t> – </a:t>
            </a:r>
            <a:r>
              <a:rPr lang="ru-RU" dirty="0" err="1"/>
              <a:t>зливами</a:t>
            </a:r>
            <a:r>
              <a:rPr lang="ru-RU" dirty="0"/>
              <a:t>.</a:t>
            </a:r>
          </a:p>
        </p:txBody>
      </p:sp>
      <p:pic>
        <p:nvPicPr>
          <p:cNvPr id="11" name="Рисунок 10" descr="wC2n879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509120"/>
            <a:ext cx="3519532" cy="213285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 advTm="1025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puntia_echios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334947" cy="6352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88224" y="234888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опунція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  <p:transition advTm="6771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179512" y="260648"/>
            <a:ext cx="8136904" cy="61926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Фауна </a:t>
            </a:r>
            <a:r>
              <a:rPr lang="ru-RU" dirty="0" err="1" smtClean="0"/>
              <a:t>степів</a:t>
            </a:r>
            <a:r>
              <a:rPr lang="ru-RU" dirty="0" smtClean="0"/>
              <a:t> </a:t>
            </a:r>
            <a:r>
              <a:rPr lang="ru-RU" dirty="0" err="1" smtClean="0"/>
              <a:t>збереглася</a:t>
            </a:r>
            <a:r>
              <a:rPr lang="ru-RU" dirty="0" smtClean="0"/>
              <a:t> погано. </a:t>
            </a:r>
            <a:r>
              <a:rPr lang="ru-RU" dirty="0" err="1" smtClean="0"/>
              <a:t>Зустрічаються</a:t>
            </a:r>
            <a:r>
              <a:rPr lang="ru-RU" dirty="0" smtClean="0"/>
              <a:t> </a:t>
            </a:r>
            <a:r>
              <a:rPr lang="ru-RU" i="1" dirty="0" smtClean="0"/>
              <a:t>вилорога антилопа</a:t>
            </a:r>
            <a:r>
              <a:rPr lang="ru-RU" dirty="0" smtClean="0"/>
              <a:t>, </a:t>
            </a:r>
            <a:r>
              <a:rPr lang="ru-RU" i="1" dirty="0" smtClean="0"/>
              <a:t>койот</a:t>
            </a:r>
            <a:r>
              <a:rPr lang="ru-RU" dirty="0" smtClean="0"/>
              <a:t> (</a:t>
            </a:r>
            <a:r>
              <a:rPr lang="ru-RU" i="1" dirty="0" err="1" smtClean="0"/>
              <a:t>степовий</a:t>
            </a:r>
            <a:r>
              <a:rPr lang="ru-RU" i="1" dirty="0" smtClean="0"/>
              <a:t> </a:t>
            </a:r>
            <a:r>
              <a:rPr lang="ru-RU" i="1" dirty="0" err="1" smtClean="0"/>
              <a:t>вовк</a:t>
            </a:r>
            <a:r>
              <a:rPr lang="ru-RU" dirty="0" smtClean="0"/>
              <a:t>), </a:t>
            </a:r>
            <a:r>
              <a:rPr lang="ru-RU" i="1" dirty="0" smtClean="0"/>
              <a:t>скунс</a:t>
            </a:r>
            <a:r>
              <a:rPr lang="ru-RU" dirty="0" smtClean="0"/>
              <a:t>, </a:t>
            </a:r>
            <a:r>
              <a:rPr lang="ru-RU" i="1" dirty="0" err="1" smtClean="0"/>
              <a:t>борсук</a:t>
            </a:r>
            <a:r>
              <a:rPr lang="ru-RU" dirty="0" smtClean="0"/>
              <a:t>, </a:t>
            </a:r>
            <a:r>
              <a:rPr lang="ru-RU" i="1" dirty="0" err="1" smtClean="0"/>
              <a:t>тхір</a:t>
            </a:r>
            <a:r>
              <a:rPr lang="ru-RU" dirty="0" smtClean="0"/>
              <a:t>, </a:t>
            </a:r>
            <a:r>
              <a:rPr lang="ru-RU" i="1" dirty="0" err="1" smtClean="0"/>
              <a:t>лучна</a:t>
            </a:r>
            <a:r>
              <a:rPr lang="ru-RU" i="1" dirty="0" smtClean="0"/>
              <a:t> собачка</a:t>
            </a:r>
            <a:r>
              <a:rPr lang="ru-RU" dirty="0" smtClean="0"/>
              <a:t>, </a:t>
            </a:r>
            <a:r>
              <a:rPr lang="ru-RU" i="1" dirty="0" smtClean="0"/>
              <a:t>гофер</a:t>
            </a:r>
            <a:r>
              <a:rPr lang="ru-RU" dirty="0" smtClean="0"/>
              <a:t>, </a:t>
            </a:r>
            <a:r>
              <a:rPr lang="ru-RU" i="1" dirty="0" err="1" smtClean="0"/>
              <a:t>ховрах</a:t>
            </a:r>
            <a:r>
              <a:rPr lang="ru-RU" dirty="0" smtClean="0"/>
              <a:t>, </a:t>
            </a:r>
            <a:r>
              <a:rPr lang="ru-RU" i="1" dirty="0" smtClean="0"/>
              <a:t>бурундук</a:t>
            </a:r>
            <a:r>
              <a:rPr lang="ru-RU" dirty="0" smtClean="0"/>
              <a:t>, </a:t>
            </a:r>
            <a:r>
              <a:rPr lang="ru-RU" i="1" dirty="0" smtClean="0"/>
              <a:t>дикобраз</a:t>
            </a:r>
            <a:r>
              <a:rPr lang="ru-RU" dirty="0" smtClean="0"/>
              <a:t>;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плазунів</a:t>
            </a:r>
            <a:r>
              <a:rPr lang="ru-RU" dirty="0" smtClean="0"/>
              <a:t> – </a:t>
            </a:r>
            <a:r>
              <a:rPr lang="ru-RU" i="1" dirty="0" err="1" smtClean="0"/>
              <a:t>гримуча</a:t>
            </a:r>
            <a:r>
              <a:rPr lang="ru-RU" i="1" dirty="0" smtClean="0"/>
              <a:t> </a:t>
            </a:r>
            <a:r>
              <a:rPr lang="ru-RU" i="1" dirty="0" err="1" smtClean="0"/>
              <a:t>змія</a:t>
            </a:r>
            <a:r>
              <a:rPr lang="ru-RU" dirty="0" smtClean="0"/>
              <a:t>. В </a:t>
            </a:r>
            <a:r>
              <a:rPr lang="ru-RU" dirty="0" err="1" smtClean="0"/>
              <a:t>заповідниках</a:t>
            </a:r>
            <a:r>
              <a:rPr lang="ru-RU" dirty="0" smtClean="0"/>
              <a:t> </a:t>
            </a:r>
            <a:r>
              <a:rPr lang="ru-RU" dirty="0" err="1" smtClean="0"/>
              <a:t>зустрічається</a:t>
            </a:r>
            <a:r>
              <a:rPr lang="ru-RU" dirty="0" smtClean="0"/>
              <a:t> </a:t>
            </a:r>
            <a:r>
              <a:rPr lang="ru-RU" i="1" dirty="0" err="1" smtClean="0"/>
              <a:t>степовий</a:t>
            </a:r>
            <a:r>
              <a:rPr lang="ru-RU" i="1" dirty="0" smtClean="0"/>
              <a:t> </a:t>
            </a:r>
            <a:r>
              <a:rPr lang="ru-RU" i="1" dirty="0" err="1" smtClean="0"/>
              <a:t>бізон</a:t>
            </a:r>
            <a:r>
              <a:rPr lang="ru-RU" dirty="0" smtClean="0"/>
              <a:t>. З </a:t>
            </a:r>
            <a:r>
              <a:rPr lang="ru-RU" dirty="0" err="1" smtClean="0"/>
              <a:t>птахів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 </a:t>
            </a:r>
            <a:r>
              <a:rPr lang="ru-RU" i="1" dirty="0" smtClean="0"/>
              <a:t>тетерев</a:t>
            </a:r>
            <a:r>
              <a:rPr lang="ru-RU" dirty="0" smtClean="0"/>
              <a:t>, </a:t>
            </a:r>
            <a:r>
              <a:rPr lang="ru-RU" i="1" dirty="0" err="1" smtClean="0"/>
              <a:t>індиковий</a:t>
            </a:r>
            <a:r>
              <a:rPr lang="ru-RU" i="1" dirty="0" smtClean="0"/>
              <a:t> гриф</a:t>
            </a:r>
            <a:r>
              <a:rPr lang="ru-RU" dirty="0" smtClean="0"/>
              <a:t>, </a:t>
            </a:r>
            <a:r>
              <a:rPr lang="ru-RU" i="1" dirty="0" err="1" smtClean="0"/>
              <a:t>мексиканській</a:t>
            </a:r>
            <a:r>
              <a:rPr lang="ru-RU" i="1" dirty="0" smtClean="0"/>
              <a:t> </a:t>
            </a:r>
            <a:r>
              <a:rPr lang="ru-RU" i="1" dirty="0" err="1" smtClean="0"/>
              <a:t>сокіл</a:t>
            </a:r>
            <a:r>
              <a:rPr lang="ru-RU" dirty="0" smtClean="0"/>
              <a:t>, </a:t>
            </a:r>
            <a:r>
              <a:rPr lang="ru-RU" i="1" dirty="0" err="1" smtClean="0"/>
              <a:t>земляна</a:t>
            </a:r>
            <a:r>
              <a:rPr lang="ru-RU" i="1" dirty="0" smtClean="0"/>
              <a:t> сова</a:t>
            </a:r>
            <a:r>
              <a:rPr lang="ru-RU" dirty="0" smtClean="0"/>
              <a:t>. </a:t>
            </a:r>
            <a:r>
              <a:rPr lang="ru-RU" dirty="0" err="1" smtClean="0"/>
              <a:t>Лучні</a:t>
            </a:r>
            <a:r>
              <a:rPr lang="ru-RU" dirty="0" smtClean="0"/>
              <a:t> собачки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зовсім</a:t>
            </a:r>
            <a:r>
              <a:rPr lang="ru-RU" dirty="0" smtClean="0"/>
              <a:t> не собака. У </a:t>
            </a:r>
            <a:r>
              <a:rPr lang="ru-RU" dirty="0" err="1" smtClean="0"/>
              <a:t>дійсності</a:t>
            </a:r>
            <a:r>
              <a:rPr lang="ru-RU" dirty="0" smtClean="0"/>
              <a:t> вона </a:t>
            </a:r>
            <a:r>
              <a:rPr lang="ru-RU" dirty="0" err="1" smtClean="0"/>
              <a:t>скоріше</a:t>
            </a:r>
            <a:r>
              <a:rPr lang="ru-RU" dirty="0" smtClean="0"/>
              <a:t> </a:t>
            </a:r>
            <a:r>
              <a:rPr lang="ru-RU" dirty="0" err="1" smtClean="0"/>
              <a:t>білка</a:t>
            </a:r>
            <a:r>
              <a:rPr lang="ru-RU" dirty="0" smtClean="0"/>
              <a:t>,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короткий </a:t>
            </a:r>
            <a:r>
              <a:rPr lang="ru-RU" dirty="0" err="1" smtClean="0"/>
              <a:t>хвіст</a:t>
            </a:r>
            <a:r>
              <a:rPr lang="ru-RU" dirty="0" smtClean="0"/>
              <a:t>, </a:t>
            </a:r>
            <a:r>
              <a:rPr lang="ru-RU" dirty="0" err="1" smtClean="0"/>
              <a:t>живе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землею </a:t>
            </a:r>
            <a:r>
              <a:rPr lang="ru-RU" dirty="0" err="1" smtClean="0"/>
              <a:t>і</a:t>
            </a:r>
            <a:r>
              <a:rPr lang="ru-RU" dirty="0" smtClean="0"/>
              <a:t> на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та </a:t>
            </a:r>
            <a:r>
              <a:rPr lang="ru-RU" dirty="0" err="1" smtClean="0"/>
              <a:t>є</a:t>
            </a:r>
            <a:r>
              <a:rPr lang="ru-RU" dirty="0" smtClean="0"/>
              <a:t> родичем </a:t>
            </a:r>
            <a:r>
              <a:rPr lang="ru-RU" dirty="0" err="1" smtClean="0"/>
              <a:t>ховраха</a:t>
            </a:r>
            <a:r>
              <a:rPr lang="ru-RU" dirty="0" smtClean="0"/>
              <a:t>. </a:t>
            </a:r>
            <a:r>
              <a:rPr lang="ru-RU" dirty="0" err="1" smtClean="0"/>
              <a:t>Лучні</a:t>
            </a:r>
            <a:r>
              <a:rPr lang="ru-RU" dirty="0" smtClean="0"/>
              <a:t> собачки </a:t>
            </a:r>
            <a:r>
              <a:rPr lang="ru-RU" dirty="0" err="1" smtClean="0"/>
              <a:t>живуть</a:t>
            </a:r>
            <a:r>
              <a:rPr lang="ru-RU" dirty="0" smtClean="0"/>
              <a:t> у «</a:t>
            </a:r>
            <a:r>
              <a:rPr lang="ru-RU" dirty="0" err="1" smtClean="0"/>
              <a:t>містах</a:t>
            </a:r>
            <a:r>
              <a:rPr lang="ru-RU" dirty="0" smtClean="0"/>
              <a:t>»,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поділені</a:t>
            </a:r>
            <a:r>
              <a:rPr lang="ru-RU" dirty="0" smtClean="0"/>
              <a:t> на </a:t>
            </a:r>
            <a:r>
              <a:rPr lang="ru-RU" dirty="0" err="1" smtClean="0"/>
              <a:t>райони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суворо</a:t>
            </a:r>
            <a:r>
              <a:rPr lang="ru-RU" dirty="0" smtClean="0"/>
              <a:t> </a:t>
            </a:r>
            <a:r>
              <a:rPr lang="ru-RU" dirty="0" err="1" smtClean="0"/>
              <a:t>розмежовані</a:t>
            </a:r>
            <a:r>
              <a:rPr lang="ru-RU" dirty="0" smtClean="0"/>
              <a:t>. </a:t>
            </a:r>
            <a:r>
              <a:rPr lang="ru-RU" dirty="0" err="1" smtClean="0"/>
              <a:t>Житла</a:t>
            </a:r>
            <a:r>
              <a:rPr lang="ru-RU" dirty="0" smtClean="0"/>
              <a:t>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мешканців</a:t>
            </a:r>
            <a:r>
              <a:rPr lang="ru-RU" dirty="0" smtClean="0"/>
              <a:t> одного району </a:t>
            </a:r>
            <a:r>
              <a:rPr lang="ru-RU" dirty="0" err="1" smtClean="0"/>
              <a:t>з’єднані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 </a:t>
            </a:r>
            <a:r>
              <a:rPr lang="ru-RU" dirty="0" err="1" smtClean="0"/>
              <a:t>підземними</a:t>
            </a:r>
            <a:r>
              <a:rPr lang="ru-RU" dirty="0" smtClean="0"/>
              <a:t> ходами,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нагадують</a:t>
            </a:r>
            <a:r>
              <a:rPr lang="ru-RU" dirty="0" smtClean="0"/>
              <a:t> </a:t>
            </a:r>
            <a:r>
              <a:rPr lang="ru-RU" dirty="0" err="1" smtClean="0"/>
              <a:t>лабіринти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спальнями для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сімей</a:t>
            </a:r>
            <a:r>
              <a:rPr lang="ru-RU" dirty="0" smtClean="0"/>
              <a:t>, </a:t>
            </a:r>
            <a:r>
              <a:rPr lang="ru-RU" dirty="0" err="1" smtClean="0"/>
              <a:t>загальними</a:t>
            </a:r>
            <a:r>
              <a:rPr lang="ru-RU" dirty="0" smtClean="0"/>
              <a:t> коридорами, </a:t>
            </a:r>
            <a:r>
              <a:rPr lang="ru-RU" dirty="0" err="1" smtClean="0"/>
              <a:t>основними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запасними</a:t>
            </a:r>
            <a:r>
              <a:rPr lang="ru-RU" dirty="0" smtClean="0"/>
              <a:t> </a:t>
            </a:r>
            <a:r>
              <a:rPr lang="ru-RU" dirty="0" err="1" smtClean="0"/>
              <a:t>виходами</a:t>
            </a:r>
            <a:r>
              <a:rPr lang="ru-RU" dirty="0" smtClean="0"/>
              <a:t>, </a:t>
            </a:r>
            <a:r>
              <a:rPr lang="ru-RU" dirty="0" err="1" smtClean="0"/>
              <a:t>рівновіддаленими</a:t>
            </a:r>
            <a:r>
              <a:rPr lang="ru-RU" dirty="0" smtClean="0"/>
              <a:t> один </a:t>
            </a:r>
            <a:r>
              <a:rPr lang="ru-RU" dirty="0" err="1" smtClean="0"/>
              <a:t>від</a:t>
            </a:r>
            <a:r>
              <a:rPr lang="ru-RU" dirty="0" smtClean="0"/>
              <a:t> одного. </a:t>
            </a:r>
            <a:r>
              <a:rPr lang="ru-RU" dirty="0" err="1" smtClean="0"/>
              <a:t>Мешканці</a:t>
            </a:r>
            <a:r>
              <a:rPr lang="ru-RU" dirty="0" smtClean="0"/>
              <a:t> одного району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будь-яким</a:t>
            </a:r>
            <a:r>
              <a:rPr lang="ru-RU" dirty="0" smtClean="0"/>
              <a:t> чином </a:t>
            </a:r>
            <a:r>
              <a:rPr lang="ru-RU" dirty="0" err="1" smtClean="0"/>
              <a:t>пересуватись</a:t>
            </a:r>
            <a:r>
              <a:rPr lang="ru-RU" dirty="0" smtClean="0"/>
              <a:t> в </a:t>
            </a:r>
            <a:r>
              <a:rPr lang="ru-RU" dirty="0" err="1" smtClean="0"/>
              <a:t>його</a:t>
            </a:r>
            <a:r>
              <a:rPr lang="ru-RU" dirty="0" smtClean="0"/>
              <a:t> межах, </a:t>
            </a:r>
            <a:r>
              <a:rPr lang="ru-RU" dirty="0" err="1" smtClean="0"/>
              <a:t>але</a:t>
            </a:r>
            <a:r>
              <a:rPr lang="ru-RU" dirty="0" smtClean="0"/>
              <a:t> не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заходити</a:t>
            </a:r>
            <a:r>
              <a:rPr lang="ru-RU" dirty="0" smtClean="0"/>
              <a:t> на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іншого</a:t>
            </a:r>
            <a:r>
              <a:rPr lang="ru-RU" dirty="0" smtClean="0"/>
              <a:t> району. </a:t>
            </a:r>
            <a:r>
              <a:rPr lang="ru-RU" dirty="0" err="1" smtClean="0"/>
              <a:t>Пояснюється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 порядок </a:t>
            </a:r>
            <a:r>
              <a:rPr lang="ru-RU" dirty="0" err="1" smtClean="0"/>
              <a:t>необхідністю</a:t>
            </a:r>
            <a:r>
              <a:rPr lang="ru-RU" dirty="0" smtClean="0"/>
              <a:t>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запасів</a:t>
            </a:r>
            <a:r>
              <a:rPr lang="ru-RU" dirty="0" smtClean="0"/>
              <a:t> трави, </a:t>
            </a:r>
            <a:r>
              <a:rPr lang="ru-RU" dirty="0" err="1" smtClean="0"/>
              <a:t>якою</a:t>
            </a:r>
            <a:r>
              <a:rPr lang="ru-RU" dirty="0" smtClean="0"/>
              <a:t> </a:t>
            </a:r>
            <a:r>
              <a:rPr lang="ru-RU" dirty="0" err="1" smtClean="0"/>
              <a:t>харчуються</a:t>
            </a:r>
            <a:r>
              <a:rPr lang="ru-RU" dirty="0" smtClean="0"/>
              <a:t> </a:t>
            </a:r>
            <a:r>
              <a:rPr lang="ru-RU" dirty="0" err="1" smtClean="0"/>
              <a:t>лучні</a:t>
            </a:r>
            <a:r>
              <a:rPr lang="ru-RU" dirty="0" smtClean="0"/>
              <a:t> собачки. </a:t>
            </a:r>
            <a:r>
              <a:rPr lang="ru-RU" dirty="0" err="1" smtClean="0"/>
              <a:t>Кожна</a:t>
            </a:r>
            <a:r>
              <a:rPr lang="ru-RU" dirty="0" smtClean="0"/>
              <a:t> </a:t>
            </a:r>
            <a:r>
              <a:rPr lang="ru-RU" dirty="0" err="1" smtClean="0"/>
              <a:t>сім’я</a:t>
            </a:r>
            <a:r>
              <a:rPr lang="ru-RU" dirty="0" smtClean="0"/>
              <a:t> </a:t>
            </a:r>
            <a:r>
              <a:rPr lang="ru-RU" dirty="0" err="1" smtClean="0"/>
              <a:t>лучних</a:t>
            </a:r>
            <a:r>
              <a:rPr lang="ru-RU" dirty="0" smtClean="0"/>
              <a:t> </a:t>
            </a:r>
            <a:r>
              <a:rPr lang="ru-RU" dirty="0" err="1" smtClean="0"/>
              <a:t>собачок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харчуватись</a:t>
            </a:r>
            <a:r>
              <a:rPr lang="ru-RU" dirty="0" smtClean="0"/>
              <a:t> </a:t>
            </a:r>
            <a:r>
              <a:rPr lang="ru-RU" dirty="0" err="1" smtClean="0"/>
              <a:t>рослинністю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нори</a:t>
            </a:r>
            <a:r>
              <a:rPr lang="ru-RU" dirty="0" smtClean="0"/>
              <a:t>, не </a:t>
            </a:r>
            <a:r>
              <a:rPr lang="ru-RU" dirty="0" err="1" smtClean="0"/>
              <a:t>вторгаючись</a:t>
            </a:r>
            <a:r>
              <a:rPr lang="ru-RU" dirty="0" smtClean="0"/>
              <a:t> на </a:t>
            </a:r>
            <a:r>
              <a:rPr lang="ru-RU" dirty="0" err="1" smtClean="0"/>
              <a:t>територію</a:t>
            </a:r>
            <a:r>
              <a:rPr lang="ru-RU" dirty="0" smtClean="0"/>
              <a:t> </a:t>
            </a:r>
            <a:r>
              <a:rPr lang="ru-RU" dirty="0" err="1" smtClean="0"/>
              <a:t>сусідів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Зона </a:t>
            </a:r>
            <a:r>
              <a:rPr lang="ru-RU" dirty="0" err="1" smtClean="0"/>
              <a:t>степів</a:t>
            </a:r>
            <a:r>
              <a:rPr lang="ru-RU" dirty="0" smtClean="0"/>
              <a:t>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головна</a:t>
            </a:r>
            <a:r>
              <a:rPr lang="ru-RU" dirty="0" smtClean="0"/>
              <a:t> область </a:t>
            </a:r>
            <a:r>
              <a:rPr lang="ru-RU" dirty="0" err="1" smtClean="0"/>
              <a:t>землеробства</a:t>
            </a:r>
            <a:r>
              <a:rPr lang="ru-RU" dirty="0" smtClean="0"/>
              <a:t> США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типовими</a:t>
            </a:r>
            <a:r>
              <a:rPr lang="ru-RU" dirty="0" smtClean="0"/>
              <a:t> </a:t>
            </a:r>
            <a:r>
              <a:rPr lang="ru-RU" dirty="0" err="1" smtClean="0"/>
              <a:t>чорноземами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каштановими</a:t>
            </a:r>
            <a:r>
              <a:rPr lang="ru-RU" dirty="0" smtClean="0"/>
              <a:t> грунтами, тому на </a:t>
            </a:r>
            <a:r>
              <a:rPr lang="ru-RU" dirty="0" err="1" smtClean="0"/>
              <a:t>значних</a:t>
            </a:r>
            <a:r>
              <a:rPr lang="ru-RU" dirty="0" smtClean="0"/>
              <a:t> просторах </a:t>
            </a:r>
            <a:r>
              <a:rPr lang="ru-RU" dirty="0" err="1" smtClean="0"/>
              <a:t>природна</a:t>
            </a:r>
            <a:r>
              <a:rPr lang="ru-RU" dirty="0" smtClean="0"/>
              <a:t> </a:t>
            </a:r>
            <a:r>
              <a:rPr lang="ru-RU" dirty="0" err="1" smtClean="0"/>
              <a:t>трав’яна</a:t>
            </a:r>
            <a:r>
              <a:rPr lang="ru-RU" dirty="0" smtClean="0"/>
              <a:t> </a:t>
            </a:r>
            <a:r>
              <a:rPr lang="ru-RU" dirty="0" err="1" smtClean="0"/>
              <a:t>рослинність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зовсім</a:t>
            </a:r>
            <a:r>
              <a:rPr lang="ru-RU" dirty="0" smtClean="0"/>
              <a:t> </a:t>
            </a:r>
            <a:r>
              <a:rPr lang="ru-RU" dirty="0" err="1" smtClean="0"/>
              <a:t>щезла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суттєво</a:t>
            </a:r>
            <a:r>
              <a:rPr lang="ru-RU" dirty="0" smtClean="0"/>
              <a:t> </a:t>
            </a:r>
            <a:r>
              <a:rPr lang="ru-RU" dirty="0" err="1" smtClean="0"/>
              <a:t>змінилась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  <p:transition advTm="30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pa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814131" cy="45078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63888" y="3645024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антилопа</a:t>
            </a:r>
            <a:endParaRPr lang="ru-RU" dirty="0"/>
          </a:p>
        </p:txBody>
      </p:sp>
      <p:pic>
        <p:nvPicPr>
          <p:cNvPr id="4" name="Рисунок 3" descr="Bankoboev.Ru_borsuk_ohotitsy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924944"/>
            <a:ext cx="3854202" cy="30833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48264" y="6021288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борсук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  <p:transition advTm="3931">
    <p:checke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ustela_putor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8332" y="1124744"/>
            <a:ext cx="5241899" cy="38300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8064" y="5373216"/>
            <a:ext cx="1224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err="1" smtClean="0"/>
              <a:t>тхір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  <p:transition advTm="1014">
    <p:cover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0"/>
            <a:ext cx="8136904" cy="6597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ru-RU" b="1" dirty="0" smtClean="0"/>
              <a:t>Зона </a:t>
            </a:r>
            <a:r>
              <a:rPr lang="ru-RU" b="1" dirty="0" err="1" smtClean="0"/>
              <a:t>напівпустель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пустель</a:t>
            </a:r>
            <a:r>
              <a:rPr lang="ru-RU" dirty="0" smtClean="0"/>
              <a:t> 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внутрішні</a:t>
            </a:r>
            <a:r>
              <a:rPr lang="ru-RU" dirty="0" smtClean="0"/>
              <a:t> плато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плоскогір’я</a:t>
            </a:r>
            <a:r>
              <a:rPr lang="ru-RU" dirty="0" smtClean="0"/>
              <a:t> центрального поясу </a:t>
            </a:r>
            <a:r>
              <a:rPr lang="ru-RU" dirty="0" err="1" smtClean="0"/>
              <a:t>Кордільєр</a:t>
            </a:r>
            <a:r>
              <a:rPr lang="ru-RU" dirty="0" smtClean="0"/>
              <a:t>.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аридний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опадів</a:t>
            </a:r>
            <a:r>
              <a:rPr lang="ru-RU" dirty="0" smtClean="0"/>
              <a:t> 100-250 мм на </a:t>
            </a:r>
            <a:r>
              <a:rPr lang="ru-RU" dirty="0" err="1" smtClean="0"/>
              <a:t>рік</a:t>
            </a:r>
            <a:r>
              <a:rPr lang="ru-RU" dirty="0" smtClean="0"/>
              <a:t>. </a:t>
            </a:r>
            <a:r>
              <a:rPr lang="ru-RU" dirty="0" err="1" smtClean="0"/>
              <a:t>Сухість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</a:t>
            </a:r>
            <a:r>
              <a:rPr lang="ru-RU" dirty="0" err="1" smtClean="0"/>
              <a:t>обумовлена</a:t>
            </a:r>
            <a:r>
              <a:rPr lang="ru-RU" dirty="0" smtClean="0"/>
              <a:t> </a:t>
            </a:r>
            <a:r>
              <a:rPr lang="ru-RU" dirty="0" err="1" smtClean="0"/>
              <a:t>ефектом</a:t>
            </a:r>
            <a:r>
              <a:rPr lang="ru-RU" dirty="0" smtClean="0"/>
              <a:t> “</a:t>
            </a:r>
            <a:r>
              <a:rPr lang="ru-RU" dirty="0" err="1" smtClean="0"/>
              <a:t>дощової</a:t>
            </a:r>
            <a:r>
              <a:rPr lang="ru-RU" dirty="0" smtClean="0"/>
              <a:t> </a:t>
            </a:r>
            <a:r>
              <a:rPr lang="ru-RU" dirty="0" err="1" smtClean="0"/>
              <a:t>тіні</a:t>
            </a:r>
            <a:r>
              <a:rPr lang="ru-RU" dirty="0" smtClean="0"/>
              <a:t>” </a:t>
            </a:r>
            <a:r>
              <a:rPr lang="ru-RU" dirty="0" err="1" smtClean="0"/>
              <a:t>Кордильєр</a:t>
            </a:r>
            <a:r>
              <a:rPr lang="ru-RU" dirty="0" smtClean="0"/>
              <a:t>. В </a:t>
            </a:r>
            <a:r>
              <a:rPr lang="ru-RU" dirty="0" err="1" smtClean="0"/>
              <a:t>рослинному</a:t>
            </a:r>
            <a:r>
              <a:rPr lang="ru-RU" dirty="0" smtClean="0"/>
              <a:t> </a:t>
            </a:r>
            <a:r>
              <a:rPr lang="ru-RU" dirty="0" err="1" smtClean="0"/>
              <a:t>покриві</a:t>
            </a:r>
            <a:r>
              <a:rPr lang="ru-RU" dirty="0" smtClean="0"/>
              <a:t> </a:t>
            </a:r>
            <a:r>
              <a:rPr lang="ru-RU" dirty="0" err="1" smtClean="0"/>
              <a:t>переважає</a:t>
            </a:r>
            <a:r>
              <a:rPr lang="ru-RU" dirty="0" smtClean="0"/>
              <a:t> </a:t>
            </a:r>
            <a:r>
              <a:rPr lang="ru-RU" i="1" dirty="0" err="1" smtClean="0"/>
              <a:t>чорний</a:t>
            </a:r>
            <a:r>
              <a:rPr lang="ru-RU" i="1" dirty="0" smtClean="0"/>
              <a:t> </a:t>
            </a:r>
            <a:r>
              <a:rPr lang="ru-RU" i="1" dirty="0" err="1" smtClean="0"/>
              <a:t>полин</a:t>
            </a:r>
            <a:r>
              <a:rPr lang="ru-RU" dirty="0" smtClean="0"/>
              <a:t> (</a:t>
            </a:r>
            <a:r>
              <a:rPr lang="en-US" dirty="0" smtClean="0"/>
              <a:t>Artemisia </a:t>
            </a:r>
            <a:r>
              <a:rPr lang="en-US" dirty="0" err="1" smtClean="0"/>
              <a:t>tridentata</a:t>
            </a:r>
            <a:r>
              <a:rPr lang="en-US" dirty="0" smtClean="0"/>
              <a:t>),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являє</a:t>
            </a:r>
            <a:r>
              <a:rPr lang="ru-RU" dirty="0" smtClean="0"/>
              <a:t> собою кущ </a:t>
            </a:r>
            <a:r>
              <a:rPr lang="ru-RU" dirty="0" err="1" smtClean="0"/>
              <a:t>висотою</a:t>
            </a:r>
            <a:r>
              <a:rPr lang="ru-RU" dirty="0" smtClean="0"/>
              <a:t> </a:t>
            </a:r>
            <a:r>
              <a:rPr lang="ru-RU" dirty="0" err="1" smtClean="0"/>
              <a:t>трохи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метра </a:t>
            </a:r>
            <a:r>
              <a:rPr lang="ru-RU" dirty="0" err="1" smtClean="0"/>
              <a:t>з</a:t>
            </a:r>
            <a:r>
              <a:rPr lang="ru-RU" dirty="0" smtClean="0"/>
              <a:t> потужною </a:t>
            </a:r>
            <a:r>
              <a:rPr lang="ru-RU" dirty="0" err="1" smtClean="0"/>
              <a:t>кореневою</a:t>
            </a:r>
            <a:r>
              <a:rPr lang="ru-RU" dirty="0" smtClean="0"/>
              <a:t> системою, </a:t>
            </a:r>
            <a:r>
              <a:rPr lang="ru-RU" dirty="0" err="1" smtClean="0"/>
              <a:t>що</a:t>
            </a:r>
            <a:r>
              <a:rPr lang="ru-RU" dirty="0" smtClean="0"/>
              <a:t> росте </a:t>
            </a:r>
            <a:r>
              <a:rPr lang="ru-RU" dirty="0" err="1" smtClean="0"/>
              <a:t>розріджено</a:t>
            </a:r>
            <a:r>
              <a:rPr lang="ru-RU" dirty="0" smtClean="0"/>
              <a:t>, </a:t>
            </a:r>
            <a:r>
              <a:rPr lang="ru-RU" dirty="0" err="1" smtClean="0"/>
              <a:t>острівками</a:t>
            </a:r>
            <a:r>
              <a:rPr lang="ru-RU" dirty="0" smtClean="0"/>
              <a:t> на </a:t>
            </a:r>
            <a:r>
              <a:rPr lang="ru-RU" dirty="0" err="1" smtClean="0"/>
              <a:t>незасолених</a:t>
            </a:r>
            <a:r>
              <a:rPr lang="ru-RU" dirty="0" smtClean="0"/>
              <a:t> </a:t>
            </a:r>
            <a:r>
              <a:rPr lang="ru-RU" dirty="0" err="1" smtClean="0"/>
              <a:t>сіро-бурих</a:t>
            </a:r>
            <a:r>
              <a:rPr lang="ru-RU" dirty="0" smtClean="0"/>
              <a:t> грунтах.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 </a:t>
            </a:r>
            <a:r>
              <a:rPr lang="ru-RU" i="1" dirty="0" smtClean="0"/>
              <a:t>кущ </a:t>
            </a:r>
            <a:r>
              <a:rPr lang="ru-RU" i="1" dirty="0" err="1" smtClean="0"/>
              <a:t>терескен</a:t>
            </a:r>
            <a:r>
              <a:rPr lang="ru-RU" dirty="0" smtClean="0"/>
              <a:t> (</a:t>
            </a:r>
            <a:r>
              <a:rPr lang="en-US" dirty="0" err="1" smtClean="0"/>
              <a:t>Ceratoides</a:t>
            </a:r>
            <a:r>
              <a:rPr lang="en-US" dirty="0" smtClean="0"/>
              <a:t> </a:t>
            </a:r>
            <a:r>
              <a:rPr lang="en-US" dirty="0" err="1" smtClean="0"/>
              <a:t>lanata</a:t>
            </a:r>
            <a:r>
              <a:rPr lang="en-US" dirty="0" smtClean="0"/>
              <a:t>),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одним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полину</a:t>
            </a:r>
            <a:r>
              <a:rPr lang="ru-RU" dirty="0" smtClean="0"/>
              <a:t>, кущ </a:t>
            </a:r>
            <a:r>
              <a:rPr lang="ru-RU" i="1" dirty="0" err="1" smtClean="0"/>
              <a:t>мескитове</a:t>
            </a:r>
            <a:r>
              <a:rPr lang="ru-RU" i="1" dirty="0" smtClean="0"/>
              <a:t> дерево</a:t>
            </a:r>
            <a:r>
              <a:rPr lang="ru-RU" dirty="0" smtClean="0"/>
              <a:t> (</a:t>
            </a:r>
            <a:r>
              <a:rPr lang="en-US" dirty="0" err="1" smtClean="0"/>
              <a:t>Prosopis</a:t>
            </a:r>
            <a:r>
              <a:rPr lang="en-US" dirty="0" smtClean="0"/>
              <a:t> </a:t>
            </a:r>
            <a:r>
              <a:rPr lang="en-US" dirty="0" err="1" smtClean="0"/>
              <a:t>juliflora</a:t>
            </a:r>
            <a:r>
              <a:rPr lang="en-US" dirty="0" smtClean="0"/>
              <a:t>), </a:t>
            </a:r>
            <a:r>
              <a:rPr lang="ru-RU" i="1" dirty="0" err="1" smtClean="0"/>
              <a:t>креозотовий</a:t>
            </a:r>
            <a:r>
              <a:rPr lang="ru-RU" i="1" dirty="0" smtClean="0"/>
              <a:t> кущ</a:t>
            </a:r>
            <a:r>
              <a:rPr lang="ru-RU" dirty="0" smtClean="0"/>
              <a:t> (</a:t>
            </a:r>
            <a:r>
              <a:rPr lang="en-US" dirty="0" err="1" smtClean="0"/>
              <a:t>Larrea</a:t>
            </a:r>
            <a:r>
              <a:rPr lang="en-US" dirty="0" smtClean="0"/>
              <a:t> </a:t>
            </a:r>
            <a:r>
              <a:rPr lang="en-US" dirty="0" err="1" smtClean="0"/>
              <a:t>tridentata</a:t>
            </a:r>
            <a:r>
              <a:rPr lang="en-US" dirty="0" smtClean="0"/>
              <a:t>) </a:t>
            </a:r>
            <a:r>
              <a:rPr lang="ru-RU" dirty="0" err="1" smtClean="0"/>
              <a:t>із</a:t>
            </a:r>
            <a:r>
              <a:rPr lang="ru-RU" dirty="0" smtClean="0"/>
              <a:t> липким, пахучим, темно-зеленим, </a:t>
            </a:r>
            <a:r>
              <a:rPr lang="ru-RU" dirty="0" err="1" smtClean="0"/>
              <a:t>блискучим</a:t>
            </a:r>
            <a:r>
              <a:rPr lang="ru-RU" dirty="0" smtClean="0"/>
              <a:t> </a:t>
            </a:r>
            <a:r>
              <a:rPr lang="ru-RU" dirty="0" err="1" smtClean="0"/>
              <a:t>листям</a:t>
            </a:r>
            <a:r>
              <a:rPr lang="ru-RU" dirty="0" smtClean="0"/>
              <a:t>. На </a:t>
            </a:r>
            <a:r>
              <a:rPr lang="ru-RU" dirty="0" err="1" smtClean="0"/>
              <a:t>знижених</a:t>
            </a:r>
            <a:r>
              <a:rPr lang="ru-RU" dirty="0" smtClean="0"/>
              <a:t> </a:t>
            </a:r>
            <a:r>
              <a:rPr lang="ru-RU" dirty="0" err="1" smtClean="0"/>
              <a:t>ділянках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більшою</a:t>
            </a:r>
            <a:r>
              <a:rPr lang="ru-RU" dirty="0" smtClean="0"/>
              <a:t> </a:t>
            </a:r>
            <a:r>
              <a:rPr lang="ru-RU" dirty="0" err="1" smtClean="0"/>
              <a:t>зволоженістю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більшою</a:t>
            </a:r>
            <a:r>
              <a:rPr lang="ru-RU" dirty="0" smtClean="0"/>
              <a:t> </a:t>
            </a:r>
            <a:r>
              <a:rPr lang="ru-RU" dirty="0" err="1" smtClean="0"/>
              <a:t>засоленістю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</a:t>
            </a:r>
            <a:r>
              <a:rPr lang="ru-RU" dirty="0" err="1" smtClean="0"/>
              <a:t>зарості</a:t>
            </a:r>
            <a:r>
              <a:rPr lang="ru-RU" dirty="0" smtClean="0"/>
              <a:t> </a:t>
            </a:r>
            <a:r>
              <a:rPr lang="ru-RU" dirty="0" err="1" smtClean="0"/>
              <a:t>ендеміка</a:t>
            </a:r>
            <a:r>
              <a:rPr lang="ru-RU" dirty="0" smtClean="0"/>
              <a:t> </a:t>
            </a:r>
            <a:r>
              <a:rPr lang="ru-RU" i="1" dirty="0" err="1" smtClean="0"/>
              <a:t>саркобатусу</a:t>
            </a:r>
            <a:r>
              <a:rPr lang="ru-RU" dirty="0" smtClean="0"/>
              <a:t> </a:t>
            </a:r>
            <a:r>
              <a:rPr lang="ru-RU" dirty="0" err="1" smtClean="0"/>
              <a:t>або</a:t>
            </a:r>
            <a:r>
              <a:rPr lang="ru-RU" dirty="0" smtClean="0"/>
              <a:t> </a:t>
            </a:r>
            <a:r>
              <a:rPr lang="ru-RU" i="1" dirty="0" smtClean="0"/>
              <a:t>сального дерева</a:t>
            </a:r>
            <a:r>
              <a:rPr lang="ru-RU" dirty="0" smtClean="0"/>
              <a:t> (</a:t>
            </a:r>
            <a:r>
              <a:rPr lang="en-US" dirty="0" err="1" smtClean="0"/>
              <a:t>Sarcobatus</a:t>
            </a:r>
            <a:r>
              <a:rPr lang="en-US" dirty="0" smtClean="0"/>
              <a:t> </a:t>
            </a:r>
            <a:r>
              <a:rPr lang="en-US" dirty="0" err="1" smtClean="0"/>
              <a:t>vermiculatus</a:t>
            </a:r>
            <a:r>
              <a:rPr lang="en-US" dirty="0" smtClean="0"/>
              <a:t>).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кулеподібний</a:t>
            </a:r>
            <a:r>
              <a:rPr lang="ru-RU" dirty="0" smtClean="0"/>
              <a:t> колючий кущ </a:t>
            </a:r>
            <a:r>
              <a:rPr lang="ru-RU" dirty="0" err="1" smtClean="0"/>
              <a:t>висотою</a:t>
            </a:r>
            <a:r>
              <a:rPr lang="ru-RU" dirty="0" smtClean="0"/>
              <a:t> до 1,5 м,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отримав</a:t>
            </a:r>
            <a:r>
              <a:rPr lang="ru-RU" dirty="0" smtClean="0"/>
              <a:t> свою </a:t>
            </a:r>
            <a:r>
              <a:rPr lang="ru-RU" dirty="0" err="1" smtClean="0"/>
              <a:t>назву</a:t>
            </a:r>
            <a:r>
              <a:rPr lang="ru-RU" dirty="0" smtClean="0"/>
              <a:t> через </a:t>
            </a:r>
            <a:r>
              <a:rPr lang="ru-RU" dirty="0" err="1" smtClean="0"/>
              <a:t>темне-зелене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, яке </a:t>
            </a:r>
            <a:r>
              <a:rPr lang="ru-RU" dirty="0" err="1" smtClean="0"/>
              <a:t>вилискує</a:t>
            </a:r>
            <a:r>
              <a:rPr lang="ru-RU" dirty="0" smtClean="0"/>
              <a:t> так, </a:t>
            </a:r>
            <a:r>
              <a:rPr lang="ru-RU" dirty="0" err="1" smtClean="0"/>
              <a:t>немов</a:t>
            </a:r>
            <a:r>
              <a:rPr lang="ru-RU" dirty="0" smtClean="0"/>
              <a:t> </a:t>
            </a:r>
            <a:r>
              <a:rPr lang="ru-RU" dirty="0" err="1" smtClean="0"/>
              <a:t>би</a:t>
            </a:r>
            <a:r>
              <a:rPr lang="ru-RU" dirty="0" smtClean="0"/>
              <a:t> </a:t>
            </a:r>
            <a:r>
              <a:rPr lang="ru-RU" dirty="0" err="1" smtClean="0"/>
              <a:t>змазане</a:t>
            </a:r>
            <a:r>
              <a:rPr lang="ru-RU" dirty="0" smtClean="0"/>
              <a:t> жиром. </a:t>
            </a:r>
            <a:r>
              <a:rPr lang="ru-RU" dirty="0" err="1" smtClean="0"/>
              <a:t>Поруч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саркобатусом</a:t>
            </a:r>
            <a:r>
              <a:rPr lang="ru-RU" dirty="0" smtClean="0"/>
              <a:t> росте </a:t>
            </a:r>
            <a:r>
              <a:rPr lang="ru-RU" i="1" dirty="0" err="1" smtClean="0"/>
              <a:t>лобода</a:t>
            </a:r>
            <a:r>
              <a:rPr lang="ru-RU" dirty="0" smtClean="0"/>
              <a:t> (</a:t>
            </a:r>
            <a:r>
              <a:rPr lang="en-US" dirty="0" err="1" smtClean="0"/>
              <a:t>Atriplex</a:t>
            </a:r>
            <a:r>
              <a:rPr lang="en-US" dirty="0" smtClean="0"/>
              <a:t> </a:t>
            </a:r>
            <a:r>
              <a:rPr lang="en-US" dirty="0" err="1" smtClean="0"/>
              <a:t>confertifolia</a:t>
            </a:r>
            <a:r>
              <a:rPr lang="en-US" dirty="0" smtClean="0"/>
              <a:t>),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утворює</a:t>
            </a:r>
            <a:r>
              <a:rPr lang="ru-RU" dirty="0" smtClean="0"/>
              <a:t> подушки </a:t>
            </a:r>
            <a:r>
              <a:rPr lang="ru-RU" dirty="0" err="1" smtClean="0"/>
              <a:t>сірого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r>
              <a:rPr lang="ru-RU" dirty="0" smtClean="0"/>
              <a:t> </a:t>
            </a:r>
            <a:r>
              <a:rPr lang="ru-RU" dirty="0" err="1" smtClean="0"/>
              <a:t>висотою</a:t>
            </a:r>
            <a:r>
              <a:rPr lang="ru-RU" dirty="0" smtClean="0"/>
              <a:t> 15-60 см,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котрими</a:t>
            </a:r>
            <a:r>
              <a:rPr lang="ru-RU" dirty="0" smtClean="0"/>
              <a:t> </a:t>
            </a:r>
            <a:r>
              <a:rPr lang="ru-RU" dirty="0" err="1" smtClean="0"/>
              <a:t>краще</a:t>
            </a:r>
            <a:r>
              <a:rPr lang="ru-RU" dirty="0" smtClean="0"/>
              <a:t> </a:t>
            </a:r>
            <a:r>
              <a:rPr lang="ru-RU" dirty="0" err="1" smtClean="0"/>
              <a:t>зберігаються</a:t>
            </a:r>
            <a:r>
              <a:rPr lang="ru-RU" dirty="0" smtClean="0"/>
              <a:t> тепло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волога</a:t>
            </a:r>
            <a:r>
              <a:rPr lang="ru-RU" dirty="0" smtClean="0"/>
              <a:t>. На сильно </a:t>
            </a:r>
            <a:r>
              <a:rPr lang="ru-RU" dirty="0" err="1" smtClean="0"/>
              <a:t>засолених</a:t>
            </a:r>
            <a:r>
              <a:rPr lang="ru-RU" dirty="0" smtClean="0"/>
              <a:t> грунтах </a:t>
            </a:r>
            <a:r>
              <a:rPr lang="ru-RU" dirty="0" err="1" smtClean="0"/>
              <a:t>головну</a:t>
            </a:r>
            <a:r>
              <a:rPr lang="ru-RU" dirty="0" smtClean="0"/>
              <a:t> роль у </a:t>
            </a:r>
            <a:r>
              <a:rPr lang="ru-RU" dirty="0" err="1" smtClean="0"/>
              <a:t>рослинному</a:t>
            </a:r>
            <a:r>
              <a:rPr lang="ru-RU" dirty="0" smtClean="0"/>
              <a:t> </a:t>
            </a:r>
            <a:r>
              <a:rPr lang="ru-RU" dirty="0" err="1" smtClean="0"/>
              <a:t>покриві</a:t>
            </a:r>
            <a:r>
              <a:rPr lang="ru-RU" dirty="0" smtClean="0"/>
              <a:t> </a:t>
            </a:r>
            <a:r>
              <a:rPr lang="ru-RU" dirty="0" err="1" smtClean="0"/>
              <a:t>грають</a:t>
            </a:r>
            <a:r>
              <a:rPr lang="ru-RU" dirty="0" smtClean="0"/>
              <a:t> </a:t>
            </a:r>
            <a:r>
              <a:rPr lang="ru-RU" i="1" dirty="0" smtClean="0"/>
              <a:t>солянки</a:t>
            </a:r>
            <a:r>
              <a:rPr lang="ru-RU" dirty="0" smtClean="0"/>
              <a:t> (</a:t>
            </a:r>
            <a:r>
              <a:rPr lang="en-US" dirty="0" err="1" smtClean="0"/>
              <a:t>Salicornia</a:t>
            </a:r>
            <a:r>
              <a:rPr lang="en-US" dirty="0" smtClean="0"/>
              <a:t>, </a:t>
            </a:r>
            <a:r>
              <a:rPr lang="en-US" dirty="0" err="1" smtClean="0"/>
              <a:t>Allenrolfea</a:t>
            </a:r>
            <a:r>
              <a:rPr lang="en-US" dirty="0" smtClean="0"/>
              <a:t>). </a:t>
            </a:r>
            <a:r>
              <a:rPr lang="ru-RU" dirty="0" smtClean="0"/>
              <a:t>На </a:t>
            </a:r>
            <a:r>
              <a:rPr lang="ru-RU" dirty="0" err="1" smtClean="0"/>
              <a:t>півдні</a:t>
            </a:r>
            <a:r>
              <a:rPr lang="ru-RU" dirty="0" smtClean="0"/>
              <a:t> </a:t>
            </a:r>
            <a:r>
              <a:rPr lang="ru-RU" dirty="0" err="1" smtClean="0"/>
              <a:t>зони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</a:t>
            </a:r>
            <a:r>
              <a:rPr lang="ru-RU" dirty="0" err="1" smtClean="0"/>
              <a:t>сукуленти</a:t>
            </a:r>
            <a:r>
              <a:rPr lang="ru-RU" dirty="0" smtClean="0"/>
              <a:t> – </a:t>
            </a:r>
            <a:r>
              <a:rPr lang="ru-RU" i="1" dirty="0" err="1" smtClean="0"/>
              <a:t>кактуси</a:t>
            </a:r>
            <a:r>
              <a:rPr lang="ru-RU" dirty="0" smtClean="0"/>
              <a:t>, </a:t>
            </a:r>
            <a:r>
              <a:rPr lang="ru-RU" i="1" dirty="0" err="1" smtClean="0"/>
              <a:t>опунції</a:t>
            </a:r>
            <a:r>
              <a:rPr lang="ru-RU" dirty="0" smtClean="0"/>
              <a:t>, </a:t>
            </a:r>
            <a:r>
              <a:rPr lang="ru-RU" i="1" dirty="0" smtClean="0"/>
              <a:t>юкки</a:t>
            </a:r>
            <a:r>
              <a:rPr lang="ru-RU" dirty="0" smtClean="0"/>
              <a:t>, </a:t>
            </a:r>
            <a:r>
              <a:rPr lang="ru-RU" i="1" dirty="0" err="1" smtClean="0"/>
              <a:t>агави</a:t>
            </a:r>
            <a:r>
              <a:rPr lang="ru-RU" dirty="0" smtClean="0"/>
              <a:t> та </a:t>
            </a:r>
            <a:r>
              <a:rPr lang="ru-RU" dirty="0" err="1" smtClean="0"/>
              <a:t>ін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  <p:transition advTm="30000">
    <p:cut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но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507070" cy="26269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2996952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креозотовий</a:t>
            </a:r>
            <a:r>
              <a:rPr lang="ru-RU" i="1" dirty="0" smtClean="0"/>
              <a:t> кущ</a:t>
            </a:r>
            <a:endParaRPr lang="ru-RU" dirty="0"/>
          </a:p>
        </p:txBody>
      </p:sp>
      <p:pic>
        <p:nvPicPr>
          <p:cNvPr id="4" name="Рисунок 3" descr="ChineseTallowSeedpo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420888"/>
            <a:ext cx="5340085" cy="40050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8104" y="1988840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Листя</a:t>
            </a:r>
            <a:r>
              <a:rPr lang="ru-RU" i="1" dirty="0" smtClean="0"/>
              <a:t> сального дерева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  <p:transition advTm="3198"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triplex-confertifolia-P-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6632"/>
            <a:ext cx="5119464" cy="51194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301208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Atriplex</a:t>
            </a:r>
            <a:r>
              <a:rPr lang="en-US" dirty="0" smtClean="0"/>
              <a:t> </a:t>
            </a:r>
            <a:r>
              <a:rPr lang="en-US" dirty="0" err="1" smtClean="0"/>
              <a:t>confertifolia</a:t>
            </a:r>
            <a:r>
              <a:rPr lang="uk-UA" dirty="0" err="1" smtClean="0"/>
              <a:t>-лобода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p:transition advTm="1545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nkoboev.Ru_kaktusy_v_pusty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7"/>
            <a:ext cx="6567130" cy="41044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80312" y="260648"/>
            <a:ext cx="1058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кактуси</a:t>
            </a:r>
            <a:endParaRPr lang="ru-RU" dirty="0"/>
          </a:p>
        </p:txBody>
      </p:sp>
      <p:pic>
        <p:nvPicPr>
          <p:cNvPr id="4" name="Рисунок 3" descr="kaktusy-saguaro-dom-dlya-razlichnyh-zhivotnyh-na-cryazone.com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140968"/>
            <a:ext cx="4139952" cy="3545305"/>
          </a:xfrm>
          <a:prstGeom prst="rect">
            <a:avLst/>
          </a:prstGeom>
        </p:spPr>
      </p:pic>
      <p:pic>
        <p:nvPicPr>
          <p:cNvPr id="5" name="Рисунок 4" descr="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21088"/>
            <a:ext cx="3251200" cy="24384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  <p:transition advTm="4352"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39552" y="188640"/>
            <a:ext cx="7488832" cy="51845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   У </a:t>
            </a:r>
            <a:r>
              <a:rPr lang="ru-RU" dirty="0" err="1" smtClean="0"/>
              <a:t>тваринному</a:t>
            </a:r>
            <a:r>
              <a:rPr lang="ru-RU" dirty="0" smtClean="0"/>
              <a:t> </a:t>
            </a:r>
            <a:r>
              <a:rPr lang="ru-RU" dirty="0" err="1" smtClean="0"/>
              <a:t>світі</a:t>
            </a:r>
            <a:r>
              <a:rPr lang="ru-RU" dirty="0" smtClean="0"/>
              <a:t> особливо </a:t>
            </a:r>
            <a:r>
              <a:rPr lang="ru-RU" dirty="0" err="1" smtClean="0"/>
              <a:t>численні</a:t>
            </a:r>
            <a:r>
              <a:rPr lang="ru-RU" dirty="0" smtClean="0"/>
              <a:t>    </a:t>
            </a:r>
            <a:r>
              <a:rPr lang="ru-RU" dirty="0" err="1" smtClean="0"/>
              <a:t>гризуни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плазуни</a:t>
            </a:r>
            <a:r>
              <a:rPr lang="ru-RU" dirty="0" smtClean="0"/>
              <a:t>.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гризунів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 </a:t>
            </a:r>
            <a:r>
              <a:rPr lang="ru-RU" i="1" dirty="0" err="1" smtClean="0"/>
              <a:t>кенгуровий</a:t>
            </a:r>
            <a:r>
              <a:rPr lang="ru-RU" i="1" dirty="0" smtClean="0"/>
              <a:t> щур</a:t>
            </a:r>
            <a:r>
              <a:rPr lang="ru-RU" dirty="0" smtClean="0"/>
              <a:t>, </a:t>
            </a:r>
            <a:r>
              <a:rPr lang="ru-RU" i="1" dirty="0" err="1" smtClean="0"/>
              <a:t>хом’ячок</a:t>
            </a:r>
            <a:r>
              <a:rPr lang="ru-RU" dirty="0" smtClean="0"/>
              <a:t>, </a:t>
            </a:r>
            <a:r>
              <a:rPr lang="ru-RU" i="1" dirty="0" err="1" smtClean="0"/>
              <a:t>ховрах</a:t>
            </a:r>
            <a:r>
              <a:rPr lang="ru-RU" dirty="0" smtClean="0"/>
              <a:t>, </a:t>
            </a:r>
            <a:r>
              <a:rPr lang="ru-RU" i="1" dirty="0" smtClean="0"/>
              <a:t>гофер</a:t>
            </a:r>
            <a:r>
              <a:rPr lang="ru-RU" dirty="0" smtClean="0"/>
              <a:t>, </a:t>
            </a:r>
            <a:r>
              <a:rPr lang="ru-RU" i="1" dirty="0" smtClean="0"/>
              <a:t>кролик</a:t>
            </a:r>
            <a:r>
              <a:rPr lang="ru-RU" dirty="0" smtClean="0"/>
              <a:t>, </a:t>
            </a:r>
            <a:r>
              <a:rPr lang="ru-RU" i="1" dirty="0" err="1" smtClean="0"/>
              <a:t>полівка</a:t>
            </a:r>
            <a:r>
              <a:rPr lang="ru-RU" dirty="0" smtClean="0"/>
              <a:t> та </a:t>
            </a:r>
            <a:r>
              <a:rPr lang="ru-RU" dirty="0" err="1" smtClean="0"/>
              <a:t>ін</a:t>
            </a:r>
            <a:r>
              <a:rPr lang="ru-RU" dirty="0" smtClean="0"/>
              <a:t>.,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плазунів</a:t>
            </a:r>
            <a:r>
              <a:rPr lang="ru-RU" dirty="0" smtClean="0"/>
              <a:t> – </a:t>
            </a:r>
            <a:r>
              <a:rPr lang="ru-RU" i="1" dirty="0" err="1" smtClean="0"/>
              <a:t>ящірки</a:t>
            </a:r>
            <a:r>
              <a:rPr lang="ru-RU" i="1" dirty="0" smtClean="0"/>
              <a:t> </a:t>
            </a:r>
            <a:r>
              <a:rPr lang="ru-RU" i="1" dirty="0" err="1" smtClean="0"/>
              <a:t>отрутозуб</a:t>
            </a:r>
            <a:r>
              <a:rPr lang="ru-RU" dirty="0" smtClean="0"/>
              <a:t>, </a:t>
            </a:r>
            <a:r>
              <a:rPr lang="ru-RU" i="1" dirty="0" err="1" smtClean="0"/>
              <a:t>фінозома</a:t>
            </a:r>
            <a:r>
              <a:rPr lang="ru-RU" dirty="0" smtClean="0"/>
              <a:t>, </a:t>
            </a:r>
            <a:r>
              <a:rPr lang="ru-RU" i="1" dirty="0" err="1" smtClean="0"/>
              <a:t>хірот</a:t>
            </a:r>
            <a:r>
              <a:rPr lang="ru-RU" dirty="0" smtClean="0"/>
              <a:t>, </a:t>
            </a:r>
            <a:r>
              <a:rPr lang="ru-RU" i="1" dirty="0" err="1" smtClean="0"/>
              <a:t>гримуча</a:t>
            </a:r>
            <a:r>
              <a:rPr lang="ru-RU" i="1" dirty="0" smtClean="0"/>
              <a:t> </a:t>
            </a:r>
            <a:r>
              <a:rPr lang="ru-RU" i="1" dirty="0" err="1" smtClean="0"/>
              <a:t>змія</a:t>
            </a:r>
            <a:r>
              <a:rPr lang="ru-RU" dirty="0" smtClean="0"/>
              <a:t>. З </a:t>
            </a:r>
            <a:r>
              <a:rPr lang="ru-RU" dirty="0" err="1" smtClean="0"/>
              <a:t>павукоподібних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</a:t>
            </a:r>
            <a:r>
              <a:rPr lang="ru-RU" dirty="0" err="1" smtClean="0"/>
              <a:t>отруйні</a:t>
            </a:r>
            <a:r>
              <a:rPr lang="ru-RU" dirty="0" smtClean="0"/>
              <a:t> </a:t>
            </a:r>
            <a:r>
              <a:rPr lang="ru-RU" i="1" dirty="0" err="1" smtClean="0"/>
              <a:t>тарантули</a:t>
            </a:r>
            <a:r>
              <a:rPr lang="ru-RU" dirty="0" smtClean="0"/>
              <a:t> та </a:t>
            </a:r>
            <a:r>
              <a:rPr lang="ru-RU" i="1" dirty="0" err="1" smtClean="0"/>
              <a:t>скорпіони</a:t>
            </a:r>
            <a:r>
              <a:rPr lang="ru-RU" dirty="0" smtClean="0"/>
              <a:t>. </a:t>
            </a:r>
            <a:r>
              <a:rPr lang="ru-RU" dirty="0" err="1" smtClean="0"/>
              <a:t>Копитні</a:t>
            </a:r>
            <a:r>
              <a:rPr lang="ru-RU" dirty="0" smtClean="0"/>
              <a:t> </a:t>
            </a:r>
            <a:r>
              <a:rPr lang="ru-RU" dirty="0" err="1" smtClean="0"/>
              <a:t>представлені</a:t>
            </a:r>
            <a:r>
              <a:rPr lang="ru-RU" dirty="0" smtClean="0"/>
              <a:t> </a:t>
            </a:r>
            <a:r>
              <a:rPr lang="ru-RU" i="1" dirty="0" smtClean="0"/>
              <a:t>антилопою-вилорогом</a:t>
            </a:r>
            <a:r>
              <a:rPr lang="ru-RU" dirty="0" smtClean="0"/>
              <a:t>, </a:t>
            </a:r>
            <a:r>
              <a:rPr lang="ru-RU" i="1" dirty="0" err="1" smtClean="0"/>
              <a:t>чорнохвостим</a:t>
            </a:r>
            <a:r>
              <a:rPr lang="ru-RU" i="1" dirty="0" smtClean="0"/>
              <a:t> оленем</a:t>
            </a:r>
            <a:r>
              <a:rPr lang="ru-RU" dirty="0" smtClean="0"/>
              <a:t>, </a:t>
            </a:r>
            <a:r>
              <a:rPr lang="ru-RU" dirty="0" err="1" smtClean="0"/>
              <a:t>хижаки</a:t>
            </a:r>
            <a:r>
              <a:rPr lang="ru-RU" dirty="0" smtClean="0"/>
              <a:t> – </a:t>
            </a:r>
            <a:r>
              <a:rPr lang="ru-RU" i="1" dirty="0" smtClean="0"/>
              <a:t>пумою</a:t>
            </a:r>
            <a:r>
              <a:rPr lang="ru-RU" dirty="0" smtClean="0"/>
              <a:t>, </a:t>
            </a:r>
            <a:r>
              <a:rPr lang="ru-RU" i="1" dirty="0" smtClean="0"/>
              <a:t>койотом</a:t>
            </a:r>
            <a:r>
              <a:rPr lang="ru-RU" dirty="0" smtClean="0"/>
              <a:t>, </a:t>
            </a:r>
            <a:r>
              <a:rPr lang="ru-RU" i="1" dirty="0" smtClean="0"/>
              <a:t>лисицею</a:t>
            </a:r>
            <a:r>
              <a:rPr lang="ru-RU" dirty="0" smtClean="0"/>
              <a:t>, </a:t>
            </a:r>
            <a:r>
              <a:rPr lang="ru-RU" i="1" dirty="0" smtClean="0"/>
              <a:t>скунсом</a:t>
            </a:r>
            <a:r>
              <a:rPr lang="ru-RU" dirty="0" smtClean="0"/>
              <a:t>, </a:t>
            </a:r>
            <a:r>
              <a:rPr lang="ru-RU" i="1" dirty="0" err="1" smtClean="0"/>
              <a:t>борсуком</a:t>
            </a:r>
            <a:r>
              <a:rPr lang="ru-RU" dirty="0" smtClean="0"/>
              <a:t>. 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Улыбающееся лицо 2"/>
          <p:cNvSpPr/>
          <p:nvPr/>
        </p:nvSpPr>
        <p:spPr>
          <a:xfrm>
            <a:off x="6804248" y="5157192"/>
            <a:ext cx="1656184" cy="144016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p:transition advTm="14788">
    <p:pull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MR_Pronghorn_USF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5667724" cy="3713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3284984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/>
              <a:t>Вилорог</a:t>
            </a:r>
          </a:p>
          <a:p>
            <a:endParaRPr lang="ru-RU" dirty="0"/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645024"/>
            <a:ext cx="4067944" cy="30509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4725144"/>
            <a:ext cx="2542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err="1" smtClean="0"/>
              <a:t>чорнохвостий</a:t>
            </a:r>
            <a:r>
              <a:rPr lang="ru-RU" i="1" dirty="0" smtClean="0"/>
              <a:t> олень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  <p:transition advTm="2933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px-Помирюклимат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861048"/>
            <a:ext cx="4416152" cy="2793216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07504" y="188640"/>
            <a:ext cx="4752528" cy="4248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Атлантичний</a:t>
            </a:r>
            <a:r>
              <a:rPr lang="ru-RU" dirty="0"/>
              <a:t> </a:t>
            </a:r>
            <a:r>
              <a:rPr lang="ru-RU" i="1" dirty="0" err="1"/>
              <a:t>мусонний</a:t>
            </a:r>
            <a:r>
              <a:rPr lang="ru-RU" i="1" dirty="0"/>
              <a:t> </a:t>
            </a:r>
            <a:r>
              <a:rPr lang="ru-RU" i="1" dirty="0" err="1"/>
              <a:t>помірний</a:t>
            </a:r>
            <a:r>
              <a:rPr lang="ru-RU" i="1" dirty="0"/>
              <a:t> </a:t>
            </a:r>
            <a:r>
              <a:rPr lang="ru-RU" i="1" dirty="0" err="1"/>
              <a:t>клімат</a:t>
            </a:r>
            <a:r>
              <a:rPr lang="ru-RU" dirty="0"/>
              <a:t> 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прохолодним</a:t>
            </a:r>
            <a:r>
              <a:rPr lang="ru-RU" dirty="0"/>
              <a:t> </a:t>
            </a:r>
            <a:r>
              <a:rPr lang="ru-RU" dirty="0" err="1"/>
              <a:t>літом</a:t>
            </a:r>
            <a:r>
              <a:rPr lang="ru-RU" dirty="0"/>
              <a:t> </a:t>
            </a:r>
            <a:r>
              <a:rPr lang="ru-RU" dirty="0" err="1"/>
              <a:t>й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холодною зимою </a:t>
            </a:r>
            <a:r>
              <a:rPr lang="ru-RU" dirty="0" err="1"/>
              <a:t>знаходиться</a:t>
            </a:r>
            <a:r>
              <a:rPr lang="ru-RU" dirty="0"/>
              <a:t> на </a:t>
            </a:r>
            <a:r>
              <a:rPr lang="ru-RU" dirty="0" err="1"/>
              <a:t>заході</a:t>
            </a:r>
            <a:r>
              <a:rPr lang="ru-RU" dirty="0"/>
              <a:t> поясу.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 </a:t>
            </a:r>
            <a:r>
              <a:rPr lang="ru-RU" dirty="0" err="1"/>
              <a:t>збільшується</a:t>
            </a:r>
            <a:r>
              <a:rPr lang="ru-RU" dirty="0"/>
              <a:t> до 1000-1500 мм на </a:t>
            </a:r>
            <a:r>
              <a:rPr lang="ru-RU" dirty="0" err="1"/>
              <a:t>рік</a:t>
            </a:r>
            <a:r>
              <a:rPr lang="ru-RU" dirty="0"/>
              <a:t>. </a:t>
            </a:r>
            <a:r>
              <a:rPr lang="ru-RU" dirty="0" err="1"/>
              <a:t>Сніжна</a:t>
            </a:r>
            <a:r>
              <a:rPr lang="ru-RU" dirty="0"/>
              <a:t> </a:t>
            </a:r>
            <a:r>
              <a:rPr lang="ru-RU" dirty="0" err="1"/>
              <a:t>й</a:t>
            </a:r>
            <a:r>
              <a:rPr lang="ru-RU" dirty="0"/>
              <a:t> холодна зима (</a:t>
            </a:r>
            <a:r>
              <a:rPr lang="ru-RU" dirty="0" err="1"/>
              <a:t>від</a:t>
            </a:r>
            <a:r>
              <a:rPr lang="ru-RU" dirty="0"/>
              <a:t> -15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півночі</a:t>
            </a:r>
            <a:r>
              <a:rPr lang="ru-RU" dirty="0"/>
              <a:t> до -2</a:t>
            </a:r>
            <a:r>
              <a:rPr lang="ru-RU" baseline="30000" dirty="0"/>
              <a:t>о</a:t>
            </a:r>
            <a:r>
              <a:rPr lang="ru-RU" dirty="0"/>
              <a:t>С на </a:t>
            </a:r>
            <a:r>
              <a:rPr lang="ru-RU" dirty="0" err="1"/>
              <a:t>півдні</a:t>
            </a:r>
            <a:r>
              <a:rPr lang="ru-RU" dirty="0"/>
              <a:t>) </a:t>
            </a:r>
            <a:r>
              <a:rPr lang="ru-RU" dirty="0" err="1"/>
              <a:t>змінюється</a:t>
            </a:r>
            <a:r>
              <a:rPr lang="ru-RU" dirty="0"/>
              <a:t> нежарким </a:t>
            </a:r>
            <a:r>
              <a:rPr lang="ru-RU" dirty="0" err="1"/>
              <a:t>й</a:t>
            </a:r>
            <a:r>
              <a:rPr lang="ru-RU" dirty="0"/>
              <a:t> </a:t>
            </a:r>
            <a:r>
              <a:rPr lang="ru-RU" dirty="0" err="1"/>
              <a:t>вологим</a:t>
            </a:r>
            <a:r>
              <a:rPr lang="ru-RU" dirty="0"/>
              <a:t> </a:t>
            </a:r>
            <a:r>
              <a:rPr lang="ru-RU" dirty="0" err="1"/>
              <a:t>літом</a:t>
            </a:r>
            <a:r>
              <a:rPr lang="ru-RU" dirty="0"/>
              <a:t> (</a:t>
            </a:r>
            <a:r>
              <a:rPr lang="ru-RU" dirty="0" err="1"/>
              <a:t>відповідно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+16</a:t>
            </a:r>
            <a:r>
              <a:rPr lang="ru-RU" baseline="30000" dirty="0"/>
              <a:t>о</a:t>
            </a:r>
            <a:r>
              <a:rPr lang="ru-RU" dirty="0"/>
              <a:t>С до +20</a:t>
            </a:r>
            <a:r>
              <a:rPr lang="ru-RU" baseline="30000" dirty="0"/>
              <a:t>о</a:t>
            </a:r>
            <a:r>
              <a:rPr lang="ru-RU" dirty="0"/>
              <a:t>С).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ransition advTm="10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3481505-20acb648b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762500" cy="3571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7544" y="4077072"/>
            <a:ext cx="997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Скунси</a:t>
            </a:r>
          </a:p>
          <a:p>
            <a:endParaRPr lang="ru-RU" dirty="0"/>
          </a:p>
        </p:txBody>
      </p:sp>
      <p:pic>
        <p:nvPicPr>
          <p:cNvPr id="4" name="Рисунок 3" descr="borsu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573016"/>
            <a:ext cx="3810000" cy="2857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07904" y="4797152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/>
              <a:t>борсук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p:transition advTm="4680">
    <p:pull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4563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6009456" cy="3990279"/>
          </a:xfrm>
          <a:prstGeom prst="rect">
            <a:avLst/>
          </a:prstGeom>
        </p:spPr>
      </p:pic>
      <p:sp>
        <p:nvSpPr>
          <p:cNvPr id="3" name="7-конечная звезда 2"/>
          <p:cNvSpPr/>
          <p:nvPr/>
        </p:nvSpPr>
        <p:spPr>
          <a:xfrm>
            <a:off x="3707904" y="2348880"/>
            <a:ext cx="5436096" cy="417646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Ось і закінчилась наша подорож  Помірним поясом Північної Америки.</a:t>
            </a:r>
            <a:endParaRPr lang="ru-RU" dirty="0"/>
          </a:p>
        </p:txBody>
      </p:sp>
      <p:sp>
        <p:nvSpPr>
          <p:cNvPr id="4" name="Улыбающееся лицо 3"/>
          <p:cNvSpPr/>
          <p:nvPr/>
        </p:nvSpPr>
        <p:spPr>
          <a:xfrm>
            <a:off x="323528" y="4221088"/>
            <a:ext cx="3168352" cy="242088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войные круглые скобки 4"/>
          <p:cNvSpPr/>
          <p:nvPr/>
        </p:nvSpPr>
        <p:spPr>
          <a:xfrm>
            <a:off x="7308304" y="764704"/>
            <a:ext cx="45719" cy="45719"/>
          </a:xfrm>
          <a:prstGeom prst="bracket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  <p:transition advTm="7005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конечная звезда 1"/>
          <p:cNvSpPr/>
          <p:nvPr/>
        </p:nvSpPr>
        <p:spPr>
          <a:xfrm>
            <a:off x="755576" y="476672"/>
            <a:ext cx="7560840" cy="547260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</a:t>
            </a:r>
            <a:r>
              <a:rPr lang="ru-RU" dirty="0" err="1"/>
              <a:t>помірному</a:t>
            </a:r>
            <a:r>
              <a:rPr lang="ru-RU" dirty="0"/>
              <a:t> </a:t>
            </a:r>
            <a:r>
              <a:rPr lang="ru-RU" dirty="0" err="1"/>
              <a:t>поясі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6 </a:t>
            </a:r>
            <a:r>
              <a:rPr lang="ru-RU" dirty="0" err="1"/>
              <a:t>природних</a:t>
            </a:r>
            <a:r>
              <a:rPr lang="ru-RU" dirty="0"/>
              <a:t> зон: 1) тайги; 2) </a:t>
            </a:r>
            <a:r>
              <a:rPr lang="ru-RU" dirty="0" err="1"/>
              <a:t>мішаних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; 3) </a:t>
            </a:r>
            <a:r>
              <a:rPr lang="ru-RU" dirty="0" err="1"/>
              <a:t>широколистих</a:t>
            </a:r>
            <a:r>
              <a:rPr lang="ru-RU" dirty="0"/>
              <a:t> </a:t>
            </a:r>
            <a:r>
              <a:rPr lang="ru-RU" dirty="0" err="1"/>
              <a:t>лісів</a:t>
            </a:r>
            <a:r>
              <a:rPr lang="ru-RU" dirty="0"/>
              <a:t>; 4) </a:t>
            </a:r>
            <a:r>
              <a:rPr lang="ru-RU" dirty="0" err="1"/>
              <a:t>лісостепів</a:t>
            </a:r>
            <a:r>
              <a:rPr lang="ru-RU" dirty="0"/>
              <a:t>; 5) </a:t>
            </a:r>
            <a:r>
              <a:rPr lang="ru-RU" dirty="0" err="1"/>
              <a:t>степів</a:t>
            </a:r>
            <a:r>
              <a:rPr lang="ru-RU" dirty="0"/>
              <a:t>; 6) </a:t>
            </a:r>
            <a:r>
              <a:rPr lang="ru-RU" dirty="0" err="1"/>
              <a:t>напівпустель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пустель</a:t>
            </a:r>
            <a:r>
              <a:rPr lang="ru-RU" dirty="0"/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ransition advTm="5000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ерфолента 1"/>
          <p:cNvSpPr/>
          <p:nvPr/>
        </p:nvSpPr>
        <p:spPr>
          <a:xfrm>
            <a:off x="395536" y="116632"/>
            <a:ext cx="8208912" cy="403244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Зона тайги</a:t>
            </a:r>
            <a:r>
              <a:rPr lang="ru-RU" dirty="0"/>
              <a:t>. В </a:t>
            </a:r>
            <a:r>
              <a:rPr lang="ru-RU" dirty="0" err="1"/>
              <a:t>зоні</a:t>
            </a:r>
            <a:r>
              <a:rPr lang="ru-RU" dirty="0"/>
              <a:t> тайги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підзони</a:t>
            </a:r>
            <a:r>
              <a:rPr lang="ru-RU" dirty="0"/>
              <a:t>: </a:t>
            </a:r>
            <a:r>
              <a:rPr lang="ru-RU" dirty="0" err="1"/>
              <a:t>підзону</a:t>
            </a:r>
            <a:r>
              <a:rPr lang="ru-RU" dirty="0"/>
              <a:t> </a:t>
            </a:r>
            <a:r>
              <a:rPr lang="ru-RU" dirty="0" err="1"/>
              <a:t>східної</a:t>
            </a:r>
            <a:r>
              <a:rPr lang="ru-RU" dirty="0"/>
              <a:t> </a:t>
            </a:r>
            <a:r>
              <a:rPr lang="ru-RU" dirty="0" err="1"/>
              <a:t>тайги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підзону</a:t>
            </a:r>
            <a:r>
              <a:rPr lang="ru-RU" dirty="0"/>
              <a:t> </a:t>
            </a:r>
            <a:r>
              <a:rPr lang="ru-RU" dirty="0" err="1"/>
              <a:t>західної</a:t>
            </a:r>
            <a:r>
              <a:rPr lang="ru-RU" dirty="0"/>
              <a:t> </a:t>
            </a:r>
            <a:r>
              <a:rPr lang="ru-RU" dirty="0" err="1"/>
              <a:t>тайги</a:t>
            </a:r>
            <a:r>
              <a:rPr lang="ru-RU" dirty="0"/>
              <a:t>. Для </a:t>
            </a:r>
            <a:r>
              <a:rPr lang="ru-RU" i="1" dirty="0" err="1"/>
              <a:t>підзони</a:t>
            </a:r>
            <a:r>
              <a:rPr lang="ru-RU" i="1" dirty="0"/>
              <a:t> </a:t>
            </a:r>
            <a:r>
              <a:rPr lang="ru-RU" i="1" dirty="0" err="1"/>
              <a:t>східної</a:t>
            </a:r>
            <a:r>
              <a:rPr lang="ru-RU" i="1" dirty="0"/>
              <a:t> </a:t>
            </a:r>
            <a:r>
              <a:rPr lang="ru-RU" dirty="0" err="1"/>
              <a:t>або</a:t>
            </a:r>
            <a:r>
              <a:rPr lang="ru-RU" dirty="0"/>
              <a:t> так </a:t>
            </a:r>
            <a:r>
              <a:rPr lang="ru-RU" dirty="0" err="1"/>
              <a:t>званої</a:t>
            </a:r>
            <a:r>
              <a:rPr lang="ru-RU" i="1" dirty="0"/>
              <a:t> </a:t>
            </a:r>
            <a:r>
              <a:rPr lang="ru-RU" i="1" dirty="0" err="1"/>
              <a:t>гудзонівської</a:t>
            </a:r>
            <a:r>
              <a:rPr lang="ru-RU" i="1" dirty="0"/>
              <a:t> тайги</a:t>
            </a:r>
            <a:r>
              <a:rPr lang="ru-RU" dirty="0"/>
              <a:t> </a:t>
            </a:r>
            <a:r>
              <a:rPr lang="ru-RU" dirty="0" err="1"/>
              <a:t>характерний</a:t>
            </a:r>
            <a:r>
              <a:rPr lang="ru-RU" dirty="0"/>
              <a:t> </a:t>
            </a:r>
            <a:r>
              <a:rPr lang="ru-RU" dirty="0" err="1"/>
              <a:t>помірно-континентальний</a:t>
            </a:r>
            <a:r>
              <a:rPr lang="ru-RU" dirty="0"/>
              <a:t>, </a:t>
            </a:r>
            <a:r>
              <a:rPr lang="ru-RU" dirty="0" err="1"/>
              <a:t>прохолодний</a:t>
            </a:r>
            <a:r>
              <a:rPr lang="ru-RU" dirty="0"/>
              <a:t> </a:t>
            </a:r>
            <a:r>
              <a:rPr lang="ru-RU" dirty="0" err="1"/>
              <a:t>і</a:t>
            </a:r>
            <a:r>
              <a:rPr lang="ru-RU" dirty="0"/>
              <a:t> </a:t>
            </a:r>
            <a:r>
              <a:rPr lang="ru-RU" dirty="0" err="1"/>
              <a:t>вологий</a:t>
            </a:r>
            <a:r>
              <a:rPr lang="ru-RU" dirty="0"/>
              <a:t> </a:t>
            </a:r>
            <a:r>
              <a:rPr lang="ru-RU" dirty="0" err="1"/>
              <a:t>клімат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суворою</a:t>
            </a:r>
            <a:r>
              <a:rPr lang="ru-RU" dirty="0"/>
              <a:t> </a:t>
            </a:r>
            <a:r>
              <a:rPr lang="ru-RU" dirty="0" err="1"/>
              <a:t>сніжною</a:t>
            </a:r>
            <a:r>
              <a:rPr lang="ru-RU" dirty="0"/>
              <a:t> зимою (– 27</a:t>
            </a:r>
            <a:r>
              <a:rPr lang="ru-RU" baseline="30000" dirty="0"/>
              <a:t>0</a:t>
            </a:r>
            <a:r>
              <a:rPr lang="ru-RU" dirty="0"/>
              <a:t>С) </a:t>
            </a:r>
            <a:r>
              <a:rPr lang="ru-RU" dirty="0" err="1"/>
              <a:t>і</a:t>
            </a:r>
            <a:r>
              <a:rPr lang="ru-RU" dirty="0"/>
              <a:t> коротким теплим </a:t>
            </a:r>
            <a:r>
              <a:rPr lang="ru-RU" dirty="0" err="1"/>
              <a:t>літом</a:t>
            </a:r>
            <a:r>
              <a:rPr lang="ru-RU" dirty="0"/>
              <a:t> (+20</a:t>
            </a:r>
            <a:r>
              <a:rPr lang="ru-RU" baseline="30000" dirty="0"/>
              <a:t>0</a:t>
            </a:r>
            <a:r>
              <a:rPr lang="ru-RU" dirty="0"/>
              <a:t>С). Опади (500-700 мм на </a:t>
            </a:r>
            <a:r>
              <a:rPr lang="ru-RU" dirty="0" err="1"/>
              <a:t>рік</a:t>
            </a:r>
            <a:r>
              <a:rPr lang="ru-RU" dirty="0"/>
              <a:t>) </a:t>
            </a:r>
            <a:r>
              <a:rPr lang="ru-RU" dirty="0" err="1"/>
              <a:t>скрізь</a:t>
            </a:r>
            <a:r>
              <a:rPr lang="ru-RU" dirty="0"/>
              <a:t> </a:t>
            </a:r>
            <a:r>
              <a:rPr lang="ru-RU" dirty="0" err="1"/>
              <a:t>перевищують</a:t>
            </a:r>
            <a:r>
              <a:rPr lang="ru-RU" dirty="0"/>
              <a:t> </a:t>
            </a:r>
            <a:r>
              <a:rPr lang="ru-RU" dirty="0" err="1"/>
              <a:t>випаровування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 </a:t>
            </a:r>
            <a:r>
              <a:rPr lang="ru-RU" dirty="0" err="1"/>
              <a:t>сукупності</a:t>
            </a:r>
            <a:r>
              <a:rPr lang="ru-RU" dirty="0"/>
              <a:t> </a:t>
            </a:r>
            <a:r>
              <a:rPr lang="ru-RU" dirty="0" err="1"/>
              <a:t>з</a:t>
            </a:r>
            <a:r>
              <a:rPr lang="ru-RU" dirty="0"/>
              <a:t>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багаторічної</a:t>
            </a:r>
            <a:r>
              <a:rPr lang="ru-RU" dirty="0"/>
              <a:t> </a:t>
            </a:r>
            <a:r>
              <a:rPr lang="ru-RU" dirty="0" err="1"/>
              <a:t>мерзлоти</a:t>
            </a:r>
            <a:r>
              <a:rPr lang="ru-RU" dirty="0"/>
              <a:t> </a:t>
            </a:r>
            <a:r>
              <a:rPr lang="ru-RU" dirty="0" err="1"/>
              <a:t>обумовлює</a:t>
            </a:r>
            <a:r>
              <a:rPr lang="ru-RU" dirty="0"/>
              <a:t>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заболочування</a:t>
            </a:r>
            <a:r>
              <a:rPr lang="ru-RU" dirty="0"/>
              <a:t>.</a:t>
            </a:r>
          </a:p>
        </p:txBody>
      </p:sp>
      <p:pic>
        <p:nvPicPr>
          <p:cNvPr id="3" name="Рисунок 2" descr="71786789_russian_taiga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3645024"/>
            <a:ext cx="4156790" cy="303445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ransition advTm="9000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ая прямоугольная выноска 1"/>
          <p:cNvSpPr/>
          <p:nvPr/>
        </p:nvSpPr>
        <p:spPr>
          <a:xfrm>
            <a:off x="251520" y="188640"/>
            <a:ext cx="4608512" cy="482453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Для </a:t>
            </a:r>
            <a:r>
              <a:rPr lang="ru-RU" dirty="0" err="1"/>
              <a:t>рослинності</a:t>
            </a:r>
            <a:r>
              <a:rPr lang="ru-RU" dirty="0"/>
              <a:t> характерна </a:t>
            </a:r>
            <a:r>
              <a:rPr lang="ru-RU" dirty="0" err="1"/>
              <a:t>наявність</a:t>
            </a:r>
            <a:r>
              <a:rPr lang="ru-RU" dirty="0"/>
              <a:t> таких </a:t>
            </a:r>
            <a:r>
              <a:rPr lang="ru-RU" dirty="0" err="1"/>
              <a:t>ендемічних</a:t>
            </a:r>
            <a:r>
              <a:rPr lang="ru-RU" dirty="0"/>
              <a:t> </a:t>
            </a:r>
            <a:r>
              <a:rPr lang="ru-RU" dirty="0" err="1"/>
              <a:t>американських</a:t>
            </a:r>
            <a:r>
              <a:rPr lang="ru-RU" dirty="0"/>
              <a:t> </a:t>
            </a:r>
            <a:r>
              <a:rPr lang="ru-RU" dirty="0" err="1"/>
              <a:t>деревних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, як </a:t>
            </a:r>
            <a:r>
              <a:rPr lang="ru-RU" i="1" dirty="0" err="1"/>
              <a:t>чорна</a:t>
            </a:r>
            <a:r>
              <a:rPr lang="ru-RU" i="1" dirty="0"/>
              <a:t> </a:t>
            </a:r>
            <a:r>
              <a:rPr lang="ru-RU" dirty="0"/>
              <a:t>(</a:t>
            </a:r>
            <a:r>
              <a:rPr lang="en-US" dirty="0" err="1"/>
              <a:t>Pikea</a:t>
            </a:r>
            <a:r>
              <a:rPr lang="en-US" dirty="0"/>
              <a:t> </a:t>
            </a:r>
            <a:r>
              <a:rPr lang="en-US" dirty="0" err="1"/>
              <a:t>mariana</a:t>
            </a:r>
            <a:r>
              <a:rPr lang="en-US" dirty="0"/>
              <a:t>) </a:t>
            </a:r>
            <a:r>
              <a:rPr lang="ru-RU" dirty="0" err="1"/>
              <a:t>і</a:t>
            </a:r>
            <a:r>
              <a:rPr lang="ru-RU" dirty="0"/>
              <a:t> </a:t>
            </a:r>
            <a:r>
              <a:rPr lang="ru-RU" i="1" dirty="0" err="1"/>
              <a:t>біла</a:t>
            </a:r>
            <a:r>
              <a:rPr lang="ru-RU" dirty="0"/>
              <a:t> (</a:t>
            </a:r>
            <a:r>
              <a:rPr lang="en-US" dirty="0" err="1"/>
              <a:t>Pikea</a:t>
            </a:r>
            <a:r>
              <a:rPr lang="en-US" dirty="0"/>
              <a:t> </a:t>
            </a:r>
            <a:r>
              <a:rPr lang="en-US" dirty="0" err="1"/>
              <a:t>glauca</a:t>
            </a:r>
            <a:r>
              <a:rPr lang="en-US" dirty="0"/>
              <a:t>) </a:t>
            </a:r>
            <a:r>
              <a:rPr lang="ru-RU" i="1" dirty="0" err="1"/>
              <a:t>ялини</a:t>
            </a:r>
            <a:r>
              <a:rPr lang="ru-RU" dirty="0"/>
              <a:t>, </a:t>
            </a:r>
            <a:r>
              <a:rPr lang="ru-RU" i="1" dirty="0" err="1"/>
              <a:t>бальзамічна</a:t>
            </a:r>
            <a:r>
              <a:rPr lang="ru-RU" i="1" dirty="0"/>
              <a:t> </a:t>
            </a:r>
            <a:r>
              <a:rPr lang="ru-RU" i="1" dirty="0" err="1"/>
              <a:t>ялиця</a:t>
            </a:r>
            <a:r>
              <a:rPr lang="ru-RU" dirty="0"/>
              <a:t> (</a:t>
            </a:r>
            <a:r>
              <a:rPr lang="en-US" dirty="0" err="1"/>
              <a:t>Abies</a:t>
            </a:r>
            <a:r>
              <a:rPr lang="en-US" dirty="0"/>
              <a:t> </a:t>
            </a:r>
            <a:r>
              <a:rPr lang="en-US" dirty="0" err="1"/>
              <a:t>balsamea</a:t>
            </a:r>
            <a:r>
              <a:rPr lang="en-US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ростуть</a:t>
            </a:r>
            <a:r>
              <a:rPr lang="ru-RU" dirty="0"/>
              <a:t> на </a:t>
            </a:r>
            <a:r>
              <a:rPr lang="ru-RU" dirty="0" err="1"/>
              <a:t>суглинкових</a:t>
            </a:r>
            <a:r>
              <a:rPr lang="ru-RU" dirty="0"/>
              <a:t> грунтах. </a:t>
            </a:r>
            <a:r>
              <a:rPr lang="ru-RU" dirty="0" err="1"/>
              <a:t>Бальзамічна</a:t>
            </a:r>
            <a:r>
              <a:rPr lang="ru-RU" dirty="0"/>
              <a:t> </a:t>
            </a:r>
            <a:r>
              <a:rPr lang="ru-RU" dirty="0" err="1"/>
              <a:t>ялиця</a:t>
            </a:r>
            <a:r>
              <a:rPr lang="ru-RU" dirty="0"/>
              <a:t>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джерелом</a:t>
            </a:r>
            <a:r>
              <a:rPr lang="ru-RU" dirty="0"/>
              <a:t> смоли, широко </a:t>
            </a:r>
            <a:r>
              <a:rPr lang="ru-RU" dirty="0" err="1"/>
              <a:t>відомої</a:t>
            </a:r>
            <a:r>
              <a:rPr lang="ru-RU" dirty="0"/>
              <a:t> у </a:t>
            </a:r>
            <a:r>
              <a:rPr lang="ru-RU" dirty="0" err="1"/>
              <a:t>медицині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назвою</a:t>
            </a:r>
            <a:r>
              <a:rPr lang="ru-RU" dirty="0"/>
              <a:t> </a:t>
            </a:r>
            <a:r>
              <a:rPr lang="ru-RU" dirty="0" err="1"/>
              <a:t>канадського</a:t>
            </a:r>
            <a:r>
              <a:rPr lang="ru-RU" dirty="0"/>
              <a:t> бальзаму. По краях </a:t>
            </a:r>
            <a:r>
              <a:rPr lang="ru-RU" dirty="0" err="1"/>
              <a:t>боліт</a:t>
            </a:r>
            <a:r>
              <a:rPr lang="ru-RU" dirty="0"/>
              <a:t> </a:t>
            </a:r>
            <a:r>
              <a:rPr lang="ru-RU" dirty="0" err="1"/>
              <a:t>панує</a:t>
            </a:r>
            <a:r>
              <a:rPr lang="ru-RU" dirty="0"/>
              <a:t> </a:t>
            </a:r>
            <a:r>
              <a:rPr lang="ru-RU" i="1" dirty="0" err="1"/>
              <a:t>американська</a:t>
            </a:r>
            <a:r>
              <a:rPr lang="ru-RU" i="1" dirty="0"/>
              <a:t> </a:t>
            </a:r>
            <a:r>
              <a:rPr lang="ru-RU" i="1" dirty="0" err="1"/>
              <a:t>модрина</a:t>
            </a:r>
            <a:r>
              <a:rPr lang="ru-RU" dirty="0"/>
              <a:t> (</a:t>
            </a:r>
            <a:r>
              <a:rPr lang="en-US" dirty="0" err="1"/>
              <a:t>Larix</a:t>
            </a:r>
            <a:r>
              <a:rPr lang="en-US" dirty="0"/>
              <a:t> </a:t>
            </a:r>
            <a:r>
              <a:rPr lang="en-US" dirty="0" err="1" smtClean="0"/>
              <a:t>amerikana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3" name="Рисунок 2" descr="Pice.mari.pi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260648"/>
            <a:ext cx="2736304" cy="3648406"/>
          </a:xfrm>
          <a:prstGeom prst="rect">
            <a:avLst/>
          </a:prstGeom>
        </p:spPr>
      </p:pic>
      <p:pic>
        <p:nvPicPr>
          <p:cNvPr id="4" name="Рисунок 3" descr="product_36_Picea-glauca-Con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4005064"/>
            <a:ext cx="2592288" cy="2592288"/>
          </a:xfrm>
          <a:prstGeom prst="rect">
            <a:avLst/>
          </a:prstGeom>
        </p:spPr>
      </p:pic>
      <p:pic>
        <p:nvPicPr>
          <p:cNvPr id="5" name="Рисунок 4" descr="354782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2492896"/>
            <a:ext cx="2376264" cy="280831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 advTm="59000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ice.mari.pi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464496" cy="5230073"/>
          </a:xfrm>
          <a:prstGeom prst="rect">
            <a:avLst/>
          </a:prstGeom>
        </p:spPr>
      </p:pic>
      <p:pic>
        <p:nvPicPr>
          <p:cNvPr id="4" name="Рисунок 3" descr="product_36_Picea-glauca-Con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88640"/>
            <a:ext cx="3582803" cy="5256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91680" y="5445224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Pikea</a:t>
            </a:r>
            <a:r>
              <a:rPr lang="en-US" dirty="0" smtClean="0"/>
              <a:t> </a:t>
            </a:r>
            <a:r>
              <a:rPr lang="en-US" dirty="0" err="1" smtClean="0"/>
              <a:t>mariana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5517232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Pikea</a:t>
            </a:r>
            <a:r>
              <a:rPr lang="en-US" dirty="0" smtClean="0"/>
              <a:t> </a:t>
            </a:r>
            <a:r>
              <a:rPr lang="en-US" dirty="0" err="1" smtClean="0"/>
              <a:t>glauca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6021288"/>
            <a:ext cx="5652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i="1" dirty="0" err="1" smtClean="0"/>
              <a:t>чорна</a:t>
            </a:r>
            <a:r>
              <a:rPr lang="ru-RU" i="1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i="1" dirty="0" err="1" smtClean="0"/>
              <a:t>біла</a:t>
            </a:r>
            <a:r>
              <a:rPr lang="en-US" dirty="0" smtClean="0"/>
              <a:t>  </a:t>
            </a:r>
            <a:r>
              <a:rPr lang="ru-RU" i="1" dirty="0" err="1" smtClean="0"/>
              <a:t>ялини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8B75-368D-476F-A5EE-AFB371F8C34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 advTm="5741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207</TotalTime>
  <Words>403</Words>
  <Application>Microsoft Office PowerPoint</Application>
  <PresentationFormat>Экран (4:3)</PresentationFormat>
  <Paragraphs>137</Paragraphs>
  <Slides>51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Поток</vt:lpstr>
      <vt:lpstr>Помірний кліматичний пояс</vt:lpstr>
      <vt:lpstr>У помірному поясі лежить значна частина Північної Америки.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Помірний кліматичний пояс</dc:title>
  <dc:creator>Giga</dc:creator>
  <cp:lastModifiedBy>Giga</cp:lastModifiedBy>
  <cp:revision>26</cp:revision>
  <dcterms:created xsi:type="dcterms:W3CDTF">2014-02-15T09:59:39Z</dcterms:created>
  <dcterms:modified xsi:type="dcterms:W3CDTF">2014-02-17T09:28:44Z</dcterms:modified>
</cp:coreProperties>
</file>