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257" r:id="rId3"/>
    <p:sldId id="258" r:id="rId4"/>
    <p:sldId id="260" r:id="rId5"/>
    <p:sldId id="262" r:id="rId6"/>
    <p:sldId id="264" r:id="rId7"/>
    <p:sldId id="261" r:id="rId8"/>
    <p:sldId id="263" r:id="rId9"/>
    <p:sldId id="268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2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2" autoAdjust="0"/>
    <p:restoredTop sz="94660"/>
  </p:normalViewPr>
  <p:slideViewPr>
    <p:cSldViewPr snapToGrid="0">
      <p:cViewPr varScale="1">
        <p:scale>
          <a:sx n="80" d="100"/>
          <a:sy n="80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/>
              </a:rPr>
              <a:t>По</a:t>
            </a:r>
            <a:r>
              <a:rPr lang="uk-UA" sz="5400" b="1" i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/>
                <a:ea typeface="+mj-ea"/>
                <a:cs typeface="+mj-cs"/>
              </a:rPr>
              <a:t>тепління клімату, парниковий ефект</a:t>
            </a:r>
            <a:endParaRPr lang="ru-RU" sz="5400" b="1" i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799"/>
            <a:ext cx="6858002" cy="1550719"/>
          </a:xfrm>
        </p:spPr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400" b="1" i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Виконала</a:t>
            </a:r>
            <a:r>
              <a:rPr lang="ru-RU" sz="2400" b="1" i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ліцеїстка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42 групи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uk-UA" sz="2400" b="1" i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ПМЛ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м.Івано-Франківська</a:t>
            </a:r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uk-UA" sz="2400" b="1" i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Тачинська</a:t>
            </a:r>
            <a:r>
              <a:rPr lang="uk-UA" sz="2400" b="1" i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Юлія</a:t>
            </a:r>
            <a:endParaRPr lang="ru-RU" sz="2400" b="1" i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0" y="149921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природним</a:t>
            </a:r>
            <a:r>
              <a:rPr lang="ru-RU" dirty="0" smtClean="0"/>
              <a:t> </a:t>
            </a:r>
            <a:r>
              <a:rPr lang="ru-RU" dirty="0" err="1" smtClean="0"/>
              <a:t>процесам</a:t>
            </a:r>
            <a:r>
              <a:rPr lang="ru-RU" dirty="0" smtClean="0"/>
              <a:t> до </a:t>
            </a:r>
            <a:r>
              <a:rPr lang="ru-RU" dirty="0" err="1" smtClean="0"/>
              <a:t>атмосфери</a:t>
            </a:r>
            <a:r>
              <a:rPr lang="ru-RU" dirty="0" smtClean="0"/>
              <a:t> </a:t>
            </a:r>
            <a:r>
              <a:rPr lang="ru-RU" dirty="0" err="1" smtClean="0"/>
              <a:t>надходило</a:t>
            </a:r>
            <a:r>
              <a:rPr lang="ru-RU" dirty="0" smtClean="0"/>
              <a:t> та </a:t>
            </a:r>
            <a:r>
              <a:rPr lang="ru-RU" dirty="0" err="1" smtClean="0"/>
              <a:t>продовжує</a:t>
            </a:r>
            <a:r>
              <a:rPr lang="ru-RU" dirty="0" smtClean="0"/>
              <a:t> </a:t>
            </a:r>
            <a:r>
              <a:rPr lang="ru-RU" dirty="0" err="1" smtClean="0"/>
              <a:t>надходити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</a:t>
            </a:r>
            <a:r>
              <a:rPr lang="ru-RU" dirty="0" smtClean="0"/>
              <a:t>70х</a:t>
            </a:r>
            <a:r>
              <a:rPr lang="ru-RU" dirty="0" smtClean="0"/>
              <a:t> 10</a:t>
            </a:r>
            <a:r>
              <a:rPr lang="ru-RU" baseline="30000" dirty="0" smtClean="0"/>
              <a:t>10</a:t>
            </a:r>
            <a:r>
              <a:rPr lang="ru-RU" dirty="0" smtClean="0"/>
              <a:t> </a:t>
            </a:r>
            <a:r>
              <a:rPr lang="ru-RU" dirty="0" smtClean="0"/>
              <a:t>тонн </a:t>
            </a:r>
            <a:r>
              <a:rPr lang="en-US" dirty="0" smtClean="0"/>
              <a:t> CO</a:t>
            </a:r>
            <a:r>
              <a:rPr lang="en-US" baseline="-25000" dirty="0" smtClean="0"/>
              <a:t>2</a:t>
            </a:r>
            <a:r>
              <a:rPr lang="ru-RU" dirty="0" smtClean="0"/>
              <a:t>, </a:t>
            </a:r>
            <a:r>
              <a:rPr lang="ru-RU" dirty="0" err="1" smtClean="0"/>
              <a:t>антропогенне</a:t>
            </a:r>
            <a:r>
              <a:rPr lang="ru-RU" dirty="0" smtClean="0"/>
              <a:t> </a:t>
            </a:r>
            <a:r>
              <a:rPr lang="ru-RU" dirty="0" err="1" smtClean="0"/>
              <a:t>спалювання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 додало до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smtClean="0"/>
              <a:t>1,5х</a:t>
            </a:r>
            <a:r>
              <a:rPr lang="ru-RU" dirty="0" smtClean="0"/>
              <a:t> 10</a:t>
            </a:r>
            <a:r>
              <a:rPr lang="ru-RU" baseline="30000" dirty="0" smtClean="0"/>
              <a:t>10</a:t>
            </a:r>
            <a:r>
              <a:rPr lang="ru-RU" dirty="0" smtClean="0"/>
              <a:t> </a:t>
            </a:r>
            <a:r>
              <a:rPr lang="ru-RU" dirty="0" smtClean="0"/>
              <a:t>тонн. В 1987 </a:t>
            </a:r>
            <a:r>
              <a:rPr lang="ru-RU" dirty="0" err="1" smtClean="0"/>
              <a:t>році</a:t>
            </a:r>
            <a:r>
              <a:rPr lang="ru-RU" dirty="0" smtClean="0"/>
              <a:t> в атмосферу </a:t>
            </a:r>
            <a:r>
              <a:rPr lang="ru-RU" dirty="0" err="1" smtClean="0"/>
              <a:t>планети</a:t>
            </a:r>
            <a:r>
              <a:rPr lang="ru-RU" dirty="0" smtClean="0"/>
              <a:t> </a:t>
            </a:r>
            <a:r>
              <a:rPr lang="ru-RU" dirty="0" err="1" smtClean="0"/>
              <a:t>надійшло</a:t>
            </a:r>
            <a:r>
              <a:rPr lang="ru-RU" dirty="0" smtClean="0"/>
              <a:t> 5,5 млрд. тонн </a:t>
            </a:r>
            <a:r>
              <a:rPr lang="ru-RU" dirty="0" err="1" smtClean="0"/>
              <a:t>вуглекислого</a:t>
            </a:r>
            <a:r>
              <a:rPr lang="ru-RU" dirty="0" smtClean="0"/>
              <a:t> газу, </a:t>
            </a:r>
            <a:r>
              <a:rPr lang="ru-RU" dirty="0" err="1" smtClean="0"/>
              <a:t>що</a:t>
            </a:r>
            <a:r>
              <a:rPr lang="ru-RU" dirty="0" smtClean="0"/>
              <a:t> становило 1 тонну на 1 </a:t>
            </a:r>
            <a:r>
              <a:rPr lang="ru-RU" dirty="0" err="1" smtClean="0"/>
              <a:t>людину</a:t>
            </a:r>
            <a:r>
              <a:rPr lang="ru-RU" dirty="0" smtClean="0"/>
              <a:t> в </a:t>
            </a:r>
            <a:r>
              <a:rPr lang="ru-RU" dirty="0" err="1" smtClean="0"/>
              <a:t>рік</a:t>
            </a:r>
            <a:r>
              <a:rPr lang="ru-RU" dirty="0" smtClean="0"/>
              <a:t>. </a:t>
            </a:r>
            <a:r>
              <a:rPr lang="ru-RU" dirty="0" err="1" smtClean="0"/>
              <a:t>Розвинені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продукували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році</a:t>
            </a:r>
            <a:r>
              <a:rPr lang="ru-RU" dirty="0" smtClean="0"/>
              <a:t> 3,2 тонн </a:t>
            </a:r>
            <a:r>
              <a:rPr lang="en-US" dirty="0" smtClean="0"/>
              <a:t> CO</a:t>
            </a:r>
            <a:r>
              <a:rPr lang="en-US" baseline="-25000" dirty="0" smtClean="0"/>
              <a:t>2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людину</a:t>
            </a:r>
            <a:r>
              <a:rPr lang="ru-RU" dirty="0" smtClean="0"/>
              <a:t>, а </a:t>
            </a:r>
            <a:r>
              <a:rPr lang="ru-RU" dirty="0" err="1" smtClean="0"/>
              <a:t>країни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розвива</a:t>
            </a:r>
            <a:r>
              <a:rPr lang="ru-RU" dirty="0" smtClean="0"/>
              <a:t> лися - 0,4 </a:t>
            </a:r>
            <a:r>
              <a:rPr lang="ru-RU" dirty="0" err="1" smtClean="0"/>
              <a:t>тонни</a:t>
            </a:r>
            <a:r>
              <a:rPr lang="ru-RU" dirty="0" smtClean="0"/>
              <a:t>. З 1950 до 1990 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викиди</a:t>
            </a:r>
            <a:r>
              <a:rPr lang="ru-RU" dirty="0" smtClean="0"/>
              <a:t> </a:t>
            </a:r>
            <a:r>
              <a:rPr lang="ru-RU" dirty="0" err="1" smtClean="0"/>
              <a:t>вуглекислого</a:t>
            </a:r>
            <a:r>
              <a:rPr lang="ru-RU" dirty="0" smtClean="0"/>
              <a:t> газу </a:t>
            </a:r>
            <a:r>
              <a:rPr lang="ru-RU" dirty="0" err="1" smtClean="0"/>
              <a:t>зросли</a:t>
            </a:r>
            <a:r>
              <a:rPr lang="ru-RU" dirty="0" smtClean="0"/>
              <a:t> на 30%. Одна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вирубка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вуглекислого</a:t>
            </a:r>
            <a:r>
              <a:rPr lang="ru-RU" dirty="0" smtClean="0"/>
              <a:t> газу на 20%</a:t>
            </a:r>
            <a:endParaRPr lang="ru-RU" dirty="0"/>
          </a:p>
        </p:txBody>
      </p:sp>
      <p:pic>
        <p:nvPicPr>
          <p:cNvPr id="2050" name="Picture 2" descr="http://podrobnosti.ua/upload/news/2010/11/22/732918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088" y="1337092"/>
            <a:ext cx="4974566" cy="3979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1274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6981" y="414140"/>
            <a:ext cx="7999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chemeClr val="accent3"/>
                </a:solidFill>
              </a:rPr>
              <a:t>Що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буде </a:t>
            </a:r>
            <a:r>
              <a:rPr lang="ru-RU" sz="5400" b="1" dirty="0" err="1" smtClean="0">
                <a:ln/>
                <a:solidFill>
                  <a:schemeClr val="accent3"/>
                </a:solidFill>
              </a:rPr>
              <a:t>з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природою?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9933" y="198196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Глобальне</a:t>
            </a:r>
            <a:r>
              <a:rPr lang="ru-RU" dirty="0" smtClean="0"/>
              <a:t> </a:t>
            </a:r>
            <a:r>
              <a:rPr lang="ru-RU" dirty="0" err="1" smtClean="0"/>
              <a:t>потепління</a:t>
            </a:r>
            <a:r>
              <a:rPr lang="ru-RU" dirty="0" smtClean="0"/>
              <a:t>, на думку </a:t>
            </a:r>
            <a:r>
              <a:rPr lang="ru-RU" dirty="0" err="1" smtClean="0"/>
              <a:t>вчених</a:t>
            </a:r>
            <a:r>
              <a:rPr lang="ru-RU" dirty="0" smtClean="0"/>
              <a:t>, </a:t>
            </a:r>
            <a:r>
              <a:rPr lang="ru-RU" dirty="0" err="1" smtClean="0"/>
              <a:t>являється</a:t>
            </a:r>
            <a:r>
              <a:rPr lang="ru-RU" dirty="0" smtClean="0"/>
              <a:t> причиною низки </a:t>
            </a:r>
            <a:r>
              <a:rPr lang="ru-RU" dirty="0" err="1" smtClean="0"/>
              <a:t>катаклізмів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посух</a:t>
            </a:r>
            <a:r>
              <a:rPr lang="ru-RU" dirty="0" smtClean="0"/>
              <a:t> та </a:t>
            </a:r>
            <a:r>
              <a:rPr lang="ru-RU" dirty="0" err="1" smtClean="0"/>
              <a:t>повеней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вимушеної</a:t>
            </a:r>
            <a:r>
              <a:rPr lang="ru-RU" dirty="0" smtClean="0"/>
              <a:t> </a:t>
            </a:r>
            <a:r>
              <a:rPr lang="ru-RU" dirty="0" err="1" smtClean="0"/>
              <a:t>міграції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зникнення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через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ареалів</a:t>
            </a:r>
            <a:r>
              <a:rPr lang="ru-RU" dirty="0" smtClean="0"/>
              <a:t>.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клімату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являються</a:t>
            </a:r>
            <a:r>
              <a:rPr lang="ru-RU" dirty="0" smtClean="0"/>
              <a:t> причиною </a:t>
            </a:r>
            <a:r>
              <a:rPr lang="ru-RU" dirty="0" err="1" smtClean="0"/>
              <a:t>танення</a:t>
            </a:r>
            <a:r>
              <a:rPr lang="ru-RU" dirty="0" smtClean="0"/>
              <a:t> </a:t>
            </a:r>
            <a:r>
              <a:rPr lang="ru-RU" dirty="0" err="1" smtClean="0"/>
              <a:t>льодів</a:t>
            </a:r>
            <a:r>
              <a:rPr lang="ru-RU" dirty="0" smtClean="0"/>
              <a:t> в </a:t>
            </a:r>
            <a:r>
              <a:rPr lang="ru-RU" dirty="0" err="1" smtClean="0"/>
              <a:t>полярних</a:t>
            </a:r>
            <a:r>
              <a:rPr lang="ru-RU" dirty="0" smtClean="0"/>
              <a:t> областях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кулі</a:t>
            </a:r>
            <a:r>
              <a:rPr lang="ru-RU" dirty="0" smtClean="0"/>
              <a:t>, </a:t>
            </a:r>
            <a:r>
              <a:rPr lang="ru-RU" dirty="0" err="1" smtClean="0"/>
              <a:t>позбавляючи</a:t>
            </a:r>
            <a:r>
              <a:rPr lang="ru-RU" dirty="0" smtClean="0"/>
              <a:t> </a:t>
            </a:r>
            <a:r>
              <a:rPr lang="ru-RU" dirty="0" err="1" smtClean="0"/>
              <a:t>звичних</a:t>
            </a:r>
            <a:r>
              <a:rPr lang="ru-RU" dirty="0" smtClean="0"/>
              <a:t> умов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Арктики та Антарктики.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53694" y="1277311"/>
            <a:ext cx="609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Так, </a:t>
            </a:r>
            <a:r>
              <a:rPr lang="ru-RU" dirty="0" err="1" smtClean="0"/>
              <a:t>глобальні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клімату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сприяти</a:t>
            </a:r>
            <a:r>
              <a:rPr lang="ru-RU" dirty="0" smtClean="0"/>
              <a:t> </a:t>
            </a:r>
            <a:r>
              <a:rPr lang="ru-RU" dirty="0" err="1" smtClean="0"/>
              <a:t>проникненню</a:t>
            </a:r>
            <a:r>
              <a:rPr lang="ru-RU" dirty="0" smtClean="0"/>
              <a:t> в Арктику </a:t>
            </a:r>
            <a:r>
              <a:rPr lang="ru-RU" dirty="0" err="1" smtClean="0"/>
              <a:t>бактерій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вірусів</a:t>
            </a:r>
            <a:r>
              <a:rPr lang="ru-RU" dirty="0" smtClean="0"/>
              <a:t>, до </a:t>
            </a:r>
            <a:r>
              <a:rPr lang="ru-RU" dirty="0" err="1" smtClean="0"/>
              <a:t>яких</a:t>
            </a:r>
            <a:r>
              <a:rPr lang="ru-RU" dirty="0" smtClean="0"/>
              <a:t> у </a:t>
            </a:r>
            <a:r>
              <a:rPr lang="ru-RU" dirty="0" err="1" smtClean="0"/>
              <a:t>білих</a:t>
            </a:r>
            <a:r>
              <a:rPr lang="ru-RU" dirty="0" smtClean="0"/>
              <a:t> </a:t>
            </a:r>
            <a:r>
              <a:rPr lang="ru-RU" dirty="0" err="1" smtClean="0"/>
              <a:t>ведмедів</a:t>
            </a:r>
            <a:r>
              <a:rPr lang="ru-RU" dirty="0" smtClean="0"/>
              <a:t> 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імунітету</a:t>
            </a:r>
            <a:r>
              <a:rPr lang="ru-RU" dirty="0" smtClean="0"/>
              <a:t>.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ймовірно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білі</a:t>
            </a:r>
            <a:r>
              <a:rPr lang="ru-RU" dirty="0" smtClean="0"/>
              <a:t> </a:t>
            </a:r>
            <a:r>
              <a:rPr lang="ru-RU" dirty="0" err="1" smtClean="0"/>
              <a:t>ведмеді</a:t>
            </a:r>
            <a:r>
              <a:rPr lang="ru-RU" dirty="0" smtClean="0"/>
              <a:t> за </a:t>
            </a:r>
            <a:r>
              <a:rPr lang="ru-RU" dirty="0" err="1" smtClean="0"/>
              <a:t>останні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століть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переживали </a:t>
            </a:r>
            <a:r>
              <a:rPr lang="ru-RU" dirty="0" err="1" smtClean="0"/>
              <a:t>періоди</a:t>
            </a:r>
            <a:r>
              <a:rPr lang="ru-RU" dirty="0" smtClean="0"/>
              <a:t> </a:t>
            </a:r>
            <a:r>
              <a:rPr lang="ru-RU" dirty="0" err="1" smtClean="0"/>
              <a:t>потепління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разу </a:t>
            </a:r>
            <a:r>
              <a:rPr lang="ru-RU" dirty="0" err="1" smtClean="0"/>
              <a:t>ситуація</a:t>
            </a:r>
            <a:r>
              <a:rPr lang="ru-RU" dirty="0" smtClean="0"/>
              <a:t> </a:t>
            </a:r>
            <a:r>
              <a:rPr lang="ru-RU" dirty="0" err="1" smtClean="0"/>
              <a:t>посилюється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природне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хижака</a:t>
            </a:r>
            <a:r>
              <a:rPr lang="ru-RU" dirty="0" smtClean="0"/>
              <a:t> </a:t>
            </a:r>
            <a:r>
              <a:rPr lang="ru-RU" dirty="0" err="1" smtClean="0"/>
              <a:t>руйнує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2770" name="Picture 2" descr="Тварини, які можуть постраждати через глобальне потеплі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00" y="1756064"/>
            <a:ext cx="523875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8702" y="192631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імператорських</a:t>
            </a:r>
            <a:r>
              <a:rPr lang="ru-RU" dirty="0" smtClean="0"/>
              <a:t> </a:t>
            </a:r>
            <a:r>
              <a:rPr lang="ru-RU" dirty="0" err="1" smtClean="0"/>
              <a:t>пінгвінів</a:t>
            </a:r>
            <a:r>
              <a:rPr lang="ru-RU" dirty="0" smtClean="0"/>
              <a:t> на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Аделі</a:t>
            </a:r>
            <a:r>
              <a:rPr lang="ru-RU" dirty="0" smtClean="0"/>
              <a:t> в </a:t>
            </a:r>
            <a:r>
              <a:rPr lang="ru-RU" dirty="0" err="1" smtClean="0"/>
              <a:t>Антарктиді</a:t>
            </a:r>
            <a:r>
              <a:rPr lang="ru-RU" dirty="0" smtClean="0"/>
              <a:t> до </a:t>
            </a:r>
            <a:r>
              <a:rPr lang="ru-RU" dirty="0" err="1" smtClean="0"/>
              <a:t>кінця</a:t>
            </a:r>
            <a:r>
              <a:rPr lang="ru-RU" dirty="0" smtClean="0"/>
              <a:t> 2100 року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скоротитись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до 500-600 пар через </a:t>
            </a:r>
            <a:r>
              <a:rPr lang="ru-RU" dirty="0" err="1" smtClean="0"/>
              <a:t>танення</a:t>
            </a:r>
            <a:r>
              <a:rPr lang="ru-RU" dirty="0" smtClean="0"/>
              <a:t> </a:t>
            </a:r>
            <a:r>
              <a:rPr lang="ru-RU" dirty="0" err="1" smtClean="0"/>
              <a:t>антарктичних</a:t>
            </a:r>
            <a:r>
              <a:rPr lang="ru-RU" dirty="0" smtClean="0"/>
              <a:t> </a:t>
            </a:r>
            <a:r>
              <a:rPr lang="ru-RU" dirty="0" err="1" smtClean="0"/>
              <a:t>льодів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1746" name="Picture 2" descr="http://www.eco-live.com.ua/sites/default/files/u3/global-warning-animals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78" y="1613560"/>
            <a:ext cx="523875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308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заростей</a:t>
            </a:r>
            <a:r>
              <a:rPr lang="ru-RU" dirty="0" smtClean="0"/>
              <a:t> </a:t>
            </a:r>
            <a:r>
              <a:rPr lang="ru-RU" dirty="0" err="1" smtClean="0"/>
              <a:t>найпоширеніших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бамбука,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харчуються</a:t>
            </a:r>
            <a:r>
              <a:rPr lang="ru-RU" dirty="0" smtClean="0"/>
              <a:t> 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панди</a:t>
            </a:r>
            <a:r>
              <a:rPr lang="ru-RU" dirty="0" smtClean="0"/>
              <a:t> в </a:t>
            </a:r>
            <a:r>
              <a:rPr lang="ru-RU" dirty="0" err="1" smtClean="0"/>
              <a:t>Південно-Східній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,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різко</a:t>
            </a:r>
            <a:r>
              <a:rPr lang="ru-RU" dirty="0" smtClean="0"/>
              <a:t> </a:t>
            </a:r>
            <a:r>
              <a:rPr lang="ru-RU" dirty="0" err="1" smtClean="0"/>
              <a:t>скоротитись</a:t>
            </a:r>
            <a:r>
              <a:rPr lang="ru-RU" dirty="0" smtClean="0"/>
              <a:t> </a:t>
            </a:r>
            <a:r>
              <a:rPr lang="ru-RU" dirty="0" err="1" smtClean="0"/>
              <a:t>найближчим</a:t>
            </a:r>
            <a:r>
              <a:rPr lang="ru-RU" dirty="0" smtClean="0"/>
              <a:t> часом через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клімату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вказує</a:t>
            </a:r>
            <a:r>
              <a:rPr lang="ru-RU" dirty="0" smtClean="0"/>
              <a:t> на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«</a:t>
            </a:r>
            <a:r>
              <a:rPr lang="ru-RU" dirty="0" err="1" smtClean="0"/>
              <a:t>резерви</a:t>
            </a:r>
            <a:r>
              <a:rPr lang="ru-RU" dirty="0" smtClean="0"/>
              <a:t>» </a:t>
            </a:r>
            <a:r>
              <a:rPr lang="ru-RU" dirty="0" err="1" smtClean="0"/>
              <a:t>їжі</a:t>
            </a:r>
            <a:r>
              <a:rPr lang="ru-RU" dirty="0" smtClean="0"/>
              <a:t> для </a:t>
            </a:r>
            <a:r>
              <a:rPr lang="ru-RU" dirty="0" err="1" smtClean="0"/>
              <a:t>травоїдних</a:t>
            </a:r>
            <a:r>
              <a:rPr lang="ru-RU" dirty="0" smtClean="0"/>
              <a:t> </a:t>
            </a:r>
            <a:r>
              <a:rPr lang="ru-RU" dirty="0" err="1" smtClean="0"/>
              <a:t>ведмедів</a:t>
            </a:r>
            <a:r>
              <a:rPr lang="ru-RU" dirty="0" smtClean="0"/>
              <a:t>.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панди</a:t>
            </a:r>
            <a:r>
              <a:rPr lang="ru-RU" dirty="0" smtClean="0"/>
              <a:t> — </a:t>
            </a:r>
            <a:r>
              <a:rPr lang="ru-RU" dirty="0" err="1" smtClean="0"/>
              <a:t>єдині</a:t>
            </a:r>
            <a:r>
              <a:rPr lang="ru-RU" dirty="0" smtClean="0"/>
              <a:t>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 </a:t>
            </a:r>
            <a:r>
              <a:rPr lang="ru-RU" dirty="0" err="1" smtClean="0"/>
              <a:t>ведмежих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харчуються</a:t>
            </a:r>
            <a:r>
              <a:rPr lang="ru-RU" dirty="0" smtClean="0"/>
              <a:t> </a:t>
            </a:r>
            <a:r>
              <a:rPr lang="ru-RU" dirty="0" err="1" smtClean="0"/>
              <a:t>виключно</a:t>
            </a:r>
            <a:r>
              <a:rPr lang="ru-RU" dirty="0" smtClean="0"/>
              <a:t> </a:t>
            </a:r>
            <a:r>
              <a:rPr lang="ru-RU" dirty="0" err="1" smtClean="0"/>
              <a:t>рослинною</a:t>
            </a:r>
            <a:r>
              <a:rPr lang="ru-RU" dirty="0" smtClean="0"/>
              <a:t> </a:t>
            </a:r>
            <a:r>
              <a:rPr lang="ru-RU" dirty="0" err="1" smtClean="0"/>
              <a:t>їжею</a:t>
            </a:r>
            <a:r>
              <a:rPr lang="ru-RU" dirty="0" smtClean="0"/>
              <a:t>. Як правило, в день панда </a:t>
            </a:r>
            <a:r>
              <a:rPr lang="ru-RU" dirty="0" err="1" smtClean="0"/>
              <a:t>з'їдає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30 </a:t>
            </a:r>
            <a:r>
              <a:rPr lang="ru-RU" dirty="0" err="1" smtClean="0"/>
              <a:t>кілограмів</a:t>
            </a:r>
            <a:r>
              <a:rPr lang="ru-RU" dirty="0" smtClean="0"/>
              <a:t> бамбука —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раціону</a:t>
            </a:r>
            <a:r>
              <a:rPr lang="ru-RU" dirty="0" smtClean="0"/>
              <a:t>. В </a:t>
            </a:r>
            <a:r>
              <a:rPr lang="ru-RU" dirty="0" err="1" smtClean="0"/>
              <a:t>останні</a:t>
            </a:r>
            <a:r>
              <a:rPr lang="ru-RU" dirty="0" smtClean="0"/>
              <a:t> роки </a:t>
            </a:r>
            <a:r>
              <a:rPr lang="ru-RU" dirty="0" err="1" smtClean="0"/>
              <a:t>екологи</a:t>
            </a:r>
            <a:r>
              <a:rPr lang="ru-RU" dirty="0" smtClean="0"/>
              <a:t> стали </a:t>
            </a:r>
            <a:r>
              <a:rPr lang="ru-RU" dirty="0" err="1" smtClean="0"/>
              <a:t>помічати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панди</a:t>
            </a:r>
            <a:r>
              <a:rPr lang="ru-RU" dirty="0" smtClean="0"/>
              <a:t> в </a:t>
            </a:r>
            <a:r>
              <a:rPr lang="ru-RU" dirty="0" err="1" smtClean="0"/>
              <a:t>деяких</a:t>
            </a:r>
            <a:r>
              <a:rPr lang="ru-RU" dirty="0" smtClean="0"/>
              <a:t> районах Китаю почали </a:t>
            </a:r>
            <a:r>
              <a:rPr lang="ru-RU" dirty="0" err="1" smtClean="0"/>
              <a:t>переходити</a:t>
            </a:r>
            <a:r>
              <a:rPr lang="ru-RU" dirty="0" smtClean="0"/>
              <a:t> на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 через </a:t>
            </a:r>
            <a:r>
              <a:rPr lang="ru-RU" dirty="0" err="1" smtClean="0"/>
              <a:t>вирубку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. </a:t>
            </a:r>
            <a:r>
              <a:rPr lang="ru-RU" dirty="0" err="1" smtClean="0"/>
              <a:t>Приміром</a:t>
            </a:r>
            <a:r>
              <a:rPr lang="ru-RU" dirty="0" smtClean="0"/>
              <a:t>, в 2010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жителі</a:t>
            </a:r>
            <a:r>
              <a:rPr lang="ru-RU" dirty="0" smtClean="0"/>
              <a:t> </a:t>
            </a:r>
            <a:r>
              <a:rPr lang="ru-RU" dirty="0" err="1" smtClean="0"/>
              <a:t>провінції</a:t>
            </a:r>
            <a:r>
              <a:rPr lang="ru-RU" dirty="0" smtClean="0"/>
              <a:t> </a:t>
            </a:r>
            <a:r>
              <a:rPr lang="ru-RU" dirty="0" err="1" smtClean="0"/>
              <a:t>Сичуань</a:t>
            </a:r>
            <a:r>
              <a:rPr lang="ru-RU" dirty="0" smtClean="0"/>
              <a:t> </a:t>
            </a:r>
            <a:r>
              <a:rPr lang="ru-RU" dirty="0" err="1" smtClean="0"/>
              <a:t>помітили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панди</a:t>
            </a:r>
            <a:r>
              <a:rPr lang="ru-RU" dirty="0" smtClean="0"/>
              <a:t> стали </a:t>
            </a:r>
            <a:r>
              <a:rPr lang="ru-RU" dirty="0" err="1" smtClean="0"/>
              <a:t>забиратись</a:t>
            </a:r>
            <a:r>
              <a:rPr lang="ru-RU" dirty="0" smtClean="0"/>
              <a:t> в свинарники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відбирати</a:t>
            </a:r>
            <a:r>
              <a:rPr lang="ru-RU" dirty="0" smtClean="0"/>
              <a:t> у свиней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обгризені</a:t>
            </a:r>
            <a:r>
              <a:rPr lang="ru-RU" dirty="0" smtClean="0"/>
              <a:t> </a:t>
            </a:r>
            <a:r>
              <a:rPr lang="ru-RU" dirty="0" err="1" smtClean="0"/>
              <a:t>кістки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6866" name="Picture 2" descr="http://www.eco-live.com.ua/sites/default/files/u3/global-warning-animals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2619" y="1672936"/>
            <a:ext cx="523875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4568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Адаптація</a:t>
            </a:r>
            <a:r>
              <a:rPr lang="ru-RU" dirty="0" smtClean="0"/>
              <a:t> </a:t>
            </a:r>
            <a:r>
              <a:rPr lang="ru-RU" dirty="0" err="1" smtClean="0"/>
              <a:t>американського</a:t>
            </a:r>
            <a:r>
              <a:rPr lang="ru-RU" dirty="0" smtClean="0"/>
              <a:t> </a:t>
            </a:r>
            <a:r>
              <a:rPr lang="ru-RU" dirty="0" err="1" smtClean="0"/>
              <a:t>зайця-біляка</a:t>
            </a:r>
            <a:r>
              <a:rPr lang="ru-RU" dirty="0" smtClean="0"/>
              <a:t>, </a:t>
            </a:r>
            <a:r>
              <a:rPr lang="ru-RU" dirty="0" err="1" smtClean="0"/>
              <a:t>хутро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на зиму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білим</a:t>
            </a:r>
            <a:r>
              <a:rPr lang="ru-RU" dirty="0" smtClean="0"/>
              <a:t>,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часом </a:t>
            </a:r>
            <a:r>
              <a:rPr lang="ru-RU" dirty="0" err="1" smtClean="0"/>
              <a:t>втратити</a:t>
            </a:r>
            <a:r>
              <a:rPr lang="ru-RU" dirty="0" smtClean="0"/>
              <a:t> </a:t>
            </a:r>
            <a:r>
              <a:rPr lang="ru-RU" dirty="0" err="1" smtClean="0"/>
              <a:t>сенс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сніг</a:t>
            </a:r>
            <a:r>
              <a:rPr lang="ru-RU" dirty="0" smtClean="0"/>
              <a:t> у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кліматичними</a:t>
            </a:r>
            <a:r>
              <a:rPr lang="ru-RU" dirty="0" smtClean="0"/>
              <a:t> </a:t>
            </a:r>
            <a:r>
              <a:rPr lang="ru-RU" dirty="0" err="1" smtClean="0"/>
              <a:t>змінами</a:t>
            </a:r>
            <a:r>
              <a:rPr lang="ru-RU" dirty="0" smtClean="0"/>
              <a:t> </a:t>
            </a:r>
            <a:r>
              <a:rPr lang="ru-RU" dirty="0" err="1" smtClean="0"/>
              <a:t>сходитиме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 </a:t>
            </a:r>
            <a:r>
              <a:rPr lang="ru-RU" dirty="0" err="1" smtClean="0"/>
              <a:t>перестануть</a:t>
            </a:r>
            <a:r>
              <a:rPr lang="ru-RU" dirty="0" smtClean="0"/>
              <a:t> </a:t>
            </a:r>
            <a:r>
              <a:rPr lang="ru-RU" dirty="0" err="1" smtClean="0"/>
              <a:t>зливатись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ландшафтом. В </a:t>
            </a:r>
            <a:r>
              <a:rPr lang="ru-RU" dirty="0" err="1" smtClean="0"/>
              <a:t>подібній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опинитись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—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лемінги</a:t>
            </a:r>
            <a:r>
              <a:rPr lang="ru-RU" dirty="0" smtClean="0"/>
              <a:t> (</a:t>
            </a:r>
            <a:r>
              <a:rPr lang="en-US" i="1" dirty="0" err="1" smtClean="0"/>
              <a:t>Dicrostonyx</a:t>
            </a:r>
            <a:r>
              <a:rPr lang="en-US" i="1" dirty="0" smtClean="0"/>
              <a:t> </a:t>
            </a:r>
            <a:r>
              <a:rPr lang="en-US" i="1" dirty="0" err="1" smtClean="0"/>
              <a:t>groenlandicus</a:t>
            </a:r>
            <a:r>
              <a:rPr lang="en-US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джунгарські</a:t>
            </a:r>
            <a:r>
              <a:rPr lang="ru-RU" dirty="0" smtClean="0"/>
              <a:t> </a:t>
            </a:r>
            <a:r>
              <a:rPr lang="ru-RU" dirty="0" err="1" smtClean="0"/>
              <a:t>хом'ячки</a:t>
            </a:r>
            <a:r>
              <a:rPr lang="ru-RU" dirty="0" smtClean="0"/>
              <a:t> (</a:t>
            </a:r>
            <a:r>
              <a:rPr lang="en-US" i="1" dirty="0" err="1" smtClean="0"/>
              <a:t>Phodopus</a:t>
            </a:r>
            <a:r>
              <a:rPr lang="en-US" i="1" dirty="0" smtClean="0"/>
              <a:t> </a:t>
            </a:r>
            <a:r>
              <a:rPr lang="en-US" i="1" dirty="0" err="1" smtClean="0"/>
              <a:t>sungorus</a:t>
            </a:r>
            <a:r>
              <a:rPr lang="en-US" dirty="0" smtClean="0"/>
              <a:t>).</a:t>
            </a:r>
            <a:endParaRPr lang="ru-RU" dirty="0"/>
          </a:p>
        </p:txBody>
      </p:sp>
      <p:pic>
        <p:nvPicPr>
          <p:cNvPr id="35842" name="Picture 2" descr="http://www.eco-live.com.ua/sites/default/files/u3/global-warning-animals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2619" y="1411679"/>
            <a:ext cx="523875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4544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останні</a:t>
            </a:r>
            <a:r>
              <a:rPr lang="ru-RU" dirty="0" smtClean="0"/>
              <a:t> 40 </a:t>
            </a:r>
            <a:r>
              <a:rPr lang="ru-RU" dirty="0" err="1" smtClean="0"/>
              <a:t>років</a:t>
            </a:r>
            <a:r>
              <a:rPr lang="ru-RU" dirty="0" smtClean="0"/>
              <a:t> в </a:t>
            </a:r>
            <a:r>
              <a:rPr lang="ru-RU" dirty="0" err="1" smtClean="0"/>
              <a:t>Кордильєрах</a:t>
            </a:r>
            <a:r>
              <a:rPr lang="ru-RU" dirty="0" smtClean="0"/>
              <a:t> (гори в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США), </a:t>
            </a:r>
            <a:r>
              <a:rPr lang="ru-RU" dirty="0" err="1" smtClean="0"/>
              <a:t>куди</a:t>
            </a:r>
            <a:r>
              <a:rPr lang="ru-RU" dirty="0" smtClean="0"/>
              <a:t> птахи </a:t>
            </a:r>
            <a:r>
              <a:rPr lang="ru-RU" dirty="0" err="1" smtClean="0"/>
              <a:t>прилітають</a:t>
            </a:r>
            <a:r>
              <a:rPr lang="ru-RU" dirty="0" smtClean="0"/>
              <a:t> на </a:t>
            </a:r>
            <a:r>
              <a:rPr lang="ru-RU" dirty="0" err="1" smtClean="0"/>
              <a:t>гніздування</a:t>
            </a:r>
            <a:r>
              <a:rPr lang="ru-RU" dirty="0" smtClean="0"/>
              <a:t>, </a:t>
            </a:r>
            <a:r>
              <a:rPr lang="ru-RU" dirty="0" err="1" smtClean="0"/>
              <a:t>потепління</a:t>
            </a:r>
            <a:r>
              <a:rPr lang="ru-RU" dirty="0" smtClean="0"/>
              <a:t> </a:t>
            </a:r>
            <a:r>
              <a:rPr lang="ru-RU" dirty="0" err="1" smtClean="0"/>
              <a:t>клімату</a:t>
            </a:r>
            <a:r>
              <a:rPr lang="ru-RU" dirty="0" smtClean="0"/>
              <a:t> </a:t>
            </a:r>
            <a:r>
              <a:rPr lang="ru-RU" dirty="0" err="1" smtClean="0"/>
              <a:t>призвело</a:t>
            </a:r>
            <a:r>
              <a:rPr lang="ru-RU" dirty="0" smtClean="0"/>
              <a:t> до </a:t>
            </a:r>
            <a:r>
              <a:rPr lang="ru-RU" dirty="0" err="1" smtClean="0"/>
              <a:t>зсуву</a:t>
            </a:r>
            <a:r>
              <a:rPr lang="ru-RU" dirty="0" smtClean="0"/>
              <a:t> </a:t>
            </a:r>
            <a:r>
              <a:rPr lang="ru-RU" dirty="0" err="1" smtClean="0"/>
              <a:t>сезонних</a:t>
            </a:r>
            <a:r>
              <a:rPr lang="ru-RU" dirty="0" smtClean="0"/>
              <a:t> </a:t>
            </a:r>
            <a:r>
              <a:rPr lang="ru-RU" dirty="0" err="1" smtClean="0"/>
              <a:t>ритмів</a:t>
            </a:r>
            <a:r>
              <a:rPr lang="ru-RU" dirty="0" smtClean="0"/>
              <a:t> </a:t>
            </a:r>
            <a:r>
              <a:rPr lang="ru-RU" dirty="0" err="1" smtClean="0"/>
              <a:t>екосистеми</a:t>
            </a:r>
            <a:r>
              <a:rPr lang="ru-RU" dirty="0" smtClean="0"/>
              <a:t>. </a:t>
            </a:r>
            <a:r>
              <a:rPr lang="ru-RU" dirty="0" err="1" smtClean="0"/>
              <a:t>Сніг</a:t>
            </a:r>
            <a:r>
              <a:rPr lang="ru-RU" dirty="0" smtClean="0"/>
              <a:t> сходить </a:t>
            </a:r>
            <a:r>
              <a:rPr lang="ru-RU" dirty="0" err="1" smtClean="0"/>
              <a:t>раніше</a:t>
            </a:r>
            <a:r>
              <a:rPr lang="ru-RU" dirty="0" smtClean="0"/>
              <a:t>,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квіти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«</a:t>
            </a:r>
            <a:r>
              <a:rPr lang="ru-RU" dirty="0" err="1" smtClean="0"/>
              <a:t>чекали</a:t>
            </a:r>
            <a:r>
              <a:rPr lang="ru-RU" dirty="0" smtClean="0"/>
              <a:t>» </a:t>
            </a:r>
            <a:r>
              <a:rPr lang="ru-RU" dirty="0" err="1" smtClean="0"/>
              <a:t>прильоту</a:t>
            </a:r>
            <a:r>
              <a:rPr lang="ru-RU" dirty="0" smtClean="0"/>
              <a:t> </a:t>
            </a:r>
            <a:r>
              <a:rPr lang="ru-RU" dirty="0" err="1" smtClean="0"/>
              <a:t>колібрі</a:t>
            </a:r>
            <a:r>
              <a:rPr lang="ru-RU" dirty="0" smtClean="0"/>
              <a:t>, </a:t>
            </a:r>
            <a:r>
              <a:rPr lang="ru-RU" dirty="0" err="1" smtClean="0"/>
              <a:t>відцвітають</a:t>
            </a:r>
            <a:r>
              <a:rPr lang="ru-RU" dirty="0" smtClean="0"/>
              <a:t> до того, як птахи </a:t>
            </a:r>
            <a:r>
              <a:rPr lang="ru-RU" dirty="0" err="1" smtClean="0"/>
              <a:t>виростять</a:t>
            </a:r>
            <a:r>
              <a:rPr lang="ru-RU" dirty="0" smtClean="0"/>
              <a:t> </a:t>
            </a:r>
            <a:r>
              <a:rPr lang="ru-RU" dirty="0" err="1" smtClean="0"/>
              <a:t>пташенят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4818" name="Picture 2" descr="http://www.eco-live.com.ua/sites/default/files/u3/global-warning-animals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5123" y="1684812"/>
            <a:ext cx="523875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0" y="1574056"/>
            <a:ext cx="609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Глобальне</a:t>
            </a:r>
            <a:r>
              <a:rPr lang="ru-RU" dirty="0" smtClean="0"/>
              <a:t> </a:t>
            </a:r>
            <a:r>
              <a:rPr lang="ru-RU" dirty="0" err="1" smtClean="0"/>
              <a:t>потепління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призвести</a:t>
            </a:r>
            <a:r>
              <a:rPr lang="ru-RU" dirty="0" smtClean="0"/>
              <a:t> до </a:t>
            </a:r>
            <a:r>
              <a:rPr lang="ru-RU" dirty="0" err="1" smtClean="0"/>
              <a:t>порушень</a:t>
            </a:r>
            <a:r>
              <a:rPr lang="ru-RU" dirty="0" smtClean="0"/>
              <a:t> </a:t>
            </a:r>
            <a:r>
              <a:rPr lang="ru-RU" dirty="0" err="1" smtClean="0"/>
              <a:t>життєво</a:t>
            </a:r>
            <a:r>
              <a:rPr lang="ru-RU" dirty="0" smtClean="0"/>
              <a:t> </a:t>
            </a:r>
            <a:r>
              <a:rPr lang="ru-RU" dirty="0" err="1" smtClean="0"/>
              <a:t>важливих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у </a:t>
            </a:r>
            <a:r>
              <a:rPr lang="ru-RU" dirty="0" err="1" smtClean="0"/>
              <a:t>рукокрилих</a:t>
            </a:r>
            <a:r>
              <a:rPr lang="ru-RU" dirty="0" smtClean="0"/>
              <a:t>, таких, як сон, </a:t>
            </a:r>
            <a:r>
              <a:rPr lang="ru-RU" dirty="0" err="1" smtClean="0"/>
              <a:t>пошук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вологи</a:t>
            </a:r>
            <a:r>
              <a:rPr lang="ru-RU" dirty="0" smtClean="0"/>
              <a:t> в </a:t>
            </a:r>
            <a:r>
              <a:rPr lang="ru-RU" dirty="0" err="1" smtClean="0"/>
              <a:t>тілі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, </a:t>
            </a:r>
            <a:r>
              <a:rPr lang="ru-RU" dirty="0" err="1" smtClean="0"/>
              <a:t>ймовірно</a:t>
            </a:r>
            <a:r>
              <a:rPr lang="ru-RU" dirty="0" smtClean="0"/>
              <a:t>, позитивно </a:t>
            </a:r>
            <a:r>
              <a:rPr lang="ru-RU" dirty="0" err="1" smtClean="0"/>
              <a:t>вплине</a:t>
            </a:r>
            <a:r>
              <a:rPr lang="ru-RU" dirty="0" smtClean="0"/>
              <a:t> на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розмноження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7890" name="Picture 2" descr="http://www.eco-live.com.ua/sites/default/files/u3/global-warning-animals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830" y="1435430"/>
            <a:ext cx="523875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297" y="212432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Прісноводні</a:t>
            </a:r>
            <a:r>
              <a:rPr lang="ru-RU" dirty="0" smtClean="0"/>
              <a:t> </a:t>
            </a:r>
            <a:r>
              <a:rPr lang="ru-RU" dirty="0" err="1" smtClean="0"/>
              <a:t>крокодили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сильно </a:t>
            </a:r>
            <a:r>
              <a:rPr lang="ru-RU" dirty="0" err="1" smtClean="0"/>
              <a:t>постраждати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глобального </a:t>
            </a:r>
            <a:r>
              <a:rPr lang="ru-RU" dirty="0" err="1" smtClean="0"/>
              <a:t>потепління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води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тривалості</a:t>
            </a:r>
            <a:r>
              <a:rPr lang="ru-RU" dirty="0" smtClean="0"/>
              <a:t> </a:t>
            </a:r>
            <a:r>
              <a:rPr lang="ru-RU" dirty="0" err="1" smtClean="0"/>
              <a:t>занурень</a:t>
            </a:r>
            <a:r>
              <a:rPr lang="ru-RU" dirty="0" smtClean="0"/>
              <a:t>, </a:t>
            </a:r>
            <a:r>
              <a:rPr lang="ru-RU" dirty="0" err="1" smtClean="0"/>
              <a:t>необхідних</a:t>
            </a:r>
            <a:r>
              <a:rPr lang="ru-RU" dirty="0" smtClean="0"/>
              <a:t> </a:t>
            </a:r>
            <a:r>
              <a:rPr lang="ru-RU" dirty="0" err="1" smtClean="0"/>
              <a:t>рептиліям</a:t>
            </a:r>
            <a:r>
              <a:rPr lang="ru-RU" dirty="0" smtClean="0"/>
              <a:t> для </a:t>
            </a:r>
            <a:r>
              <a:rPr lang="ru-RU" dirty="0" err="1" smtClean="0"/>
              <a:t>полювання</a:t>
            </a:r>
            <a:r>
              <a:rPr lang="ru-RU" dirty="0" smtClean="0"/>
              <a:t>, </a:t>
            </a:r>
            <a:r>
              <a:rPr lang="ru-RU" dirty="0" err="1" smtClean="0"/>
              <a:t>відпочинку</a:t>
            </a:r>
            <a:r>
              <a:rPr lang="ru-RU" dirty="0" smtClean="0"/>
              <a:t> та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ворогів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9938" name="Picture 2" descr="http://www.eco-live.com.ua/sites/default/files/u3/global-warning-animal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871" y="1684811"/>
            <a:ext cx="523875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74327" y="129719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err="1" smtClean="0"/>
              <a:t>чверті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земноводних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плазунів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населяють</a:t>
            </a:r>
            <a:r>
              <a:rPr lang="ru-RU" dirty="0" smtClean="0"/>
              <a:t> США, </a:t>
            </a:r>
            <a:r>
              <a:rPr lang="ru-RU" dirty="0" err="1" smtClean="0"/>
              <a:t>знаходяться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загрозою</a:t>
            </a:r>
            <a:r>
              <a:rPr lang="ru-RU" dirty="0" smtClean="0"/>
              <a:t> </a:t>
            </a:r>
            <a:r>
              <a:rPr lang="ru-RU" dirty="0" err="1" smtClean="0"/>
              <a:t>вимирання</a:t>
            </a:r>
            <a:r>
              <a:rPr lang="ru-RU" dirty="0" smtClean="0"/>
              <a:t>. </a:t>
            </a:r>
            <a:r>
              <a:rPr lang="ru-RU" dirty="0" err="1" smtClean="0"/>
              <a:t>Захисники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 </a:t>
            </a:r>
            <a:r>
              <a:rPr lang="ru-RU" dirty="0" err="1" smtClean="0"/>
              <a:t>звернулись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проханням</a:t>
            </a:r>
            <a:r>
              <a:rPr lang="ru-RU" dirty="0" smtClean="0"/>
              <a:t> до </a:t>
            </a:r>
            <a:r>
              <a:rPr lang="ru-RU" dirty="0" err="1" smtClean="0"/>
              <a:t>Служби</a:t>
            </a:r>
            <a:r>
              <a:rPr lang="ru-RU" dirty="0" smtClean="0"/>
              <a:t> </a:t>
            </a:r>
            <a:r>
              <a:rPr lang="ru-RU" dirty="0" err="1" smtClean="0"/>
              <a:t>рибальства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диких </a:t>
            </a:r>
            <a:r>
              <a:rPr lang="ru-RU" dirty="0" err="1" smtClean="0"/>
              <a:t>тварин</a:t>
            </a:r>
            <a:r>
              <a:rPr lang="ru-RU" dirty="0" smtClean="0"/>
              <a:t> США про </a:t>
            </a:r>
            <a:r>
              <a:rPr lang="ru-RU" dirty="0" err="1" smtClean="0"/>
              <a:t>термінове</a:t>
            </a:r>
            <a:r>
              <a:rPr lang="ru-RU" dirty="0" smtClean="0"/>
              <a:t> </a:t>
            </a:r>
            <a:r>
              <a:rPr lang="ru-RU" dirty="0" err="1" smtClean="0"/>
              <a:t>включення</a:t>
            </a:r>
            <a:r>
              <a:rPr lang="ru-RU" dirty="0" smtClean="0"/>
              <a:t> до </a:t>
            </a:r>
            <a:r>
              <a:rPr lang="ru-RU" dirty="0" err="1" smtClean="0"/>
              <a:t>Червоної</a:t>
            </a:r>
            <a:r>
              <a:rPr lang="ru-RU" dirty="0" smtClean="0"/>
              <a:t> книги 53 </a:t>
            </a:r>
            <a:r>
              <a:rPr lang="ru-RU" dirty="0" err="1" smtClean="0"/>
              <a:t>видів</a:t>
            </a:r>
            <a:r>
              <a:rPr lang="ru-RU" dirty="0" smtClean="0"/>
              <a:t> жаб, черепах, саламандр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ящірок</a:t>
            </a:r>
            <a:r>
              <a:rPr lang="ru-RU" dirty="0" smtClean="0"/>
              <a:t>,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загрожують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, </a:t>
            </a:r>
            <a:r>
              <a:rPr lang="ru-RU" dirty="0" err="1" smtClean="0"/>
              <a:t>втрата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,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клімату</a:t>
            </a:r>
            <a:r>
              <a:rPr lang="ru-RU" dirty="0" smtClean="0"/>
              <a:t>, </a:t>
            </a:r>
            <a:r>
              <a:rPr lang="ru-RU" dirty="0" err="1" smtClean="0"/>
              <a:t>заселені</a:t>
            </a:r>
            <a:r>
              <a:rPr lang="ru-RU" dirty="0" smtClean="0"/>
              <a:t> </a:t>
            </a:r>
            <a:r>
              <a:rPr lang="ru-RU" dirty="0" err="1" smtClean="0"/>
              <a:t>ззовні</a:t>
            </a:r>
            <a:r>
              <a:rPr lang="ru-RU" dirty="0" smtClean="0"/>
              <a:t> </a:t>
            </a:r>
            <a:r>
              <a:rPr lang="ru-RU" dirty="0" err="1" smtClean="0"/>
              <a:t>хижаки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8914" name="Picture 2" descr="http://www.eco-live.com.ua/sites/default/files/u3/global-warning-animals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453" y="1649186"/>
            <a:ext cx="523875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600" b="1" i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/>
                <a:ea typeface="+mj-ea"/>
                <a:cs typeface="+mj-cs"/>
              </a:rPr>
              <a:t>Зміст</a:t>
            </a:r>
            <a:endParaRPr lang="ru-RU" sz="3600" b="1" i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Print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just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ru-RU" sz="2400" b="1" i="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Print"/>
                <a:ea typeface="+mn-ea"/>
                <a:cs typeface="+mn-cs"/>
              </a:rPr>
              <a:t>Що</a:t>
            </a:r>
            <a:r>
              <a:rPr lang="ru-RU" sz="2400" b="1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Print"/>
                <a:ea typeface="+mn-ea"/>
                <a:cs typeface="+mn-cs"/>
              </a:rPr>
              <a:t> </a:t>
            </a:r>
            <a:r>
              <a:rPr lang="ru-RU" sz="2400" b="1" i="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Print"/>
                <a:ea typeface="+mn-ea"/>
                <a:cs typeface="+mn-cs"/>
              </a:rPr>
              <a:t>таке</a:t>
            </a:r>
            <a:r>
              <a:rPr lang="ru-RU" sz="2400" b="1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Print"/>
                <a:ea typeface="+mn-ea"/>
                <a:cs typeface="+mn-cs"/>
              </a:rPr>
              <a:t> </a:t>
            </a:r>
            <a:r>
              <a:rPr lang="ru-RU" sz="2400" b="1" i="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Print"/>
                <a:ea typeface="+mn-ea"/>
                <a:cs typeface="+mn-cs"/>
              </a:rPr>
              <a:t>парниковий</a:t>
            </a:r>
            <a:r>
              <a:rPr lang="ru-RU" sz="2400" b="1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Print"/>
                <a:ea typeface="+mn-ea"/>
                <a:cs typeface="+mn-cs"/>
              </a:rPr>
              <a:t> </a:t>
            </a:r>
            <a:r>
              <a:rPr lang="ru-RU" sz="2400" b="1" i="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Print"/>
                <a:ea typeface="+mn-ea"/>
                <a:cs typeface="+mn-cs"/>
              </a:rPr>
              <a:t>ефект</a:t>
            </a:r>
            <a:r>
              <a:rPr lang="ru-RU" sz="2400" b="1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Print"/>
                <a:ea typeface="+mn-ea"/>
                <a:cs typeface="+mn-cs"/>
              </a:rPr>
              <a:t>?</a:t>
            </a:r>
            <a:endParaRPr lang="ru-RU" sz="2400" b="1" i="0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egoe Print"/>
              <a:ea typeface="+mn-ea"/>
              <a:cs typeface="+mn-cs"/>
            </a:endParaRPr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ru-RU" sz="2400" b="1" i="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Print"/>
                <a:ea typeface="+mn-ea"/>
                <a:cs typeface="+mn-cs"/>
              </a:rPr>
              <a:t>Потепління</a:t>
            </a:r>
            <a:r>
              <a:rPr lang="ru-RU" sz="2400" b="1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Print"/>
                <a:ea typeface="+mn-ea"/>
                <a:cs typeface="+mn-cs"/>
              </a:rPr>
              <a:t> </a:t>
            </a:r>
            <a:r>
              <a:rPr lang="ru-RU" sz="2400" b="1" i="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Print"/>
                <a:ea typeface="+mn-ea"/>
                <a:cs typeface="+mn-cs"/>
              </a:rPr>
              <a:t>клімату</a:t>
            </a:r>
            <a:endParaRPr lang="ru-RU" sz="2400" b="1" i="0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egoe Print"/>
              <a:ea typeface="+mn-ea"/>
              <a:cs typeface="+mn-cs"/>
            </a:endParaRPr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ru-RU" sz="2400" b="1" i="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Print"/>
                <a:ea typeface="+mn-ea"/>
                <a:cs typeface="+mn-cs"/>
              </a:rPr>
              <a:t>Що</a:t>
            </a:r>
            <a:r>
              <a:rPr lang="ru-RU" sz="2400" b="1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Print"/>
                <a:ea typeface="+mn-ea"/>
                <a:cs typeface="+mn-cs"/>
              </a:rPr>
              <a:t> буде </a:t>
            </a:r>
            <a:r>
              <a:rPr lang="ru-RU" sz="2400" b="1" i="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Print"/>
                <a:ea typeface="+mn-ea"/>
                <a:cs typeface="+mn-cs"/>
              </a:rPr>
              <a:t>з</a:t>
            </a:r>
            <a:r>
              <a:rPr lang="ru-RU" sz="2400" b="1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Print"/>
                <a:ea typeface="+mn-ea"/>
                <a:cs typeface="+mn-cs"/>
              </a:rPr>
              <a:t> природою?</a:t>
            </a:r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Print"/>
              </a:rPr>
              <a:t>Потепління в Україні</a:t>
            </a:r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uk-UA" sz="2400" b="1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Print"/>
                <a:ea typeface="+mn-ea"/>
                <a:cs typeface="+mn-cs"/>
              </a:rPr>
              <a:t>Висновки</a:t>
            </a:r>
            <a:endParaRPr lang="ru-RU" sz="2400" b="1" i="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egoe Print"/>
              <a:ea typeface="+mn-ea"/>
              <a:cs typeface="+mn-cs"/>
            </a:endParaRPr>
          </a:p>
        </p:txBody>
      </p:sp>
      <p:pic>
        <p:nvPicPr>
          <p:cNvPr id="12292" name="Picture 4" descr="http://vkurse.ua/i/2012-05/ob-okonchanii-globalnogo-poteple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0151" y="2288968"/>
            <a:ext cx="381000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302" y="188681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Бураміс</a:t>
            </a:r>
            <a:r>
              <a:rPr lang="ru-RU" dirty="0" smtClean="0"/>
              <a:t> </a:t>
            </a:r>
            <a:r>
              <a:rPr lang="ru-RU" dirty="0" err="1" smtClean="0"/>
              <a:t>малий</a:t>
            </a:r>
            <a:r>
              <a:rPr lang="ru-RU" dirty="0" smtClean="0"/>
              <a:t> (</a:t>
            </a:r>
            <a:r>
              <a:rPr lang="en-US" i="1" dirty="0" err="1" smtClean="0"/>
              <a:t>Burramys</a:t>
            </a:r>
            <a:r>
              <a:rPr lang="en-US" i="1" dirty="0" smtClean="0"/>
              <a:t> </a:t>
            </a:r>
            <a:r>
              <a:rPr lang="en-US" i="1" dirty="0" err="1" smtClean="0"/>
              <a:t>parvus</a:t>
            </a:r>
            <a:r>
              <a:rPr lang="en-US" dirty="0" smtClean="0"/>
              <a:t>),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мешкає</a:t>
            </a:r>
            <a:r>
              <a:rPr lang="ru-RU" dirty="0" smtClean="0"/>
              <a:t> </a:t>
            </a:r>
            <a:r>
              <a:rPr lang="ru-RU" dirty="0" err="1" smtClean="0"/>
              <a:t>виключно</a:t>
            </a:r>
            <a:r>
              <a:rPr lang="ru-RU" dirty="0" smtClean="0"/>
              <a:t> в горах на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Австралії</a:t>
            </a:r>
            <a:r>
              <a:rPr lang="ru-RU" dirty="0" smtClean="0"/>
              <a:t> та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на </a:t>
            </a:r>
            <a:r>
              <a:rPr lang="ru-RU" dirty="0" err="1" smtClean="0"/>
              <a:t>сьогоднішній</a:t>
            </a:r>
            <a:r>
              <a:rPr lang="ru-RU" dirty="0" smtClean="0"/>
              <a:t> день становить не </a:t>
            </a:r>
            <a:r>
              <a:rPr lang="ru-RU" dirty="0" err="1" smtClean="0"/>
              <a:t>більше</a:t>
            </a:r>
            <a:r>
              <a:rPr lang="ru-RU" dirty="0" smtClean="0"/>
              <a:t> 2,6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,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зникнути</a:t>
            </a:r>
            <a:r>
              <a:rPr lang="ru-RU" dirty="0" smtClean="0"/>
              <a:t> до 2020 року через </a:t>
            </a:r>
            <a:r>
              <a:rPr lang="ru-RU" dirty="0" err="1" smtClean="0"/>
              <a:t>глобальне</a:t>
            </a:r>
            <a:r>
              <a:rPr lang="ru-RU" dirty="0" smtClean="0"/>
              <a:t> </a:t>
            </a:r>
            <a:r>
              <a:rPr lang="ru-RU" dirty="0" err="1" smtClean="0"/>
              <a:t>потепління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62" name="Picture 2" descr="http://www.eco-live.com.ua/sites/default/files/u3/global-warning-animals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5746" y="1649186"/>
            <a:ext cx="523875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76748" y="291936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глобальне</a:t>
            </a:r>
            <a:r>
              <a:rPr lang="ru-RU" dirty="0" smtClean="0"/>
              <a:t> </a:t>
            </a:r>
            <a:r>
              <a:rPr lang="ru-RU" dirty="0" err="1" smtClean="0"/>
              <a:t>потепління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, Уже зараз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помітити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зими</a:t>
            </a:r>
            <a:r>
              <a:rPr lang="ru-RU" dirty="0" smtClean="0"/>
              <a:t> у </a:t>
            </a:r>
            <a:r>
              <a:rPr lang="ru-RU" dirty="0" err="1" smtClean="0"/>
              <a:t>середніх</a:t>
            </a:r>
            <a:r>
              <a:rPr lang="ru-RU" dirty="0" smtClean="0"/>
              <a:t> широтах </a:t>
            </a:r>
            <a:r>
              <a:rPr lang="ru-RU" dirty="0" err="1" smtClean="0"/>
              <a:t>Північної</a:t>
            </a:r>
            <a:r>
              <a:rPr lang="ru-RU" dirty="0" smtClean="0"/>
              <a:t> </a:t>
            </a:r>
            <a:r>
              <a:rPr lang="ru-RU" dirty="0" err="1" smtClean="0"/>
              <a:t>півкулі</a:t>
            </a:r>
            <a:r>
              <a:rPr lang="ru-RU" dirty="0" smtClean="0"/>
              <a:t> </a:t>
            </a:r>
            <a:r>
              <a:rPr lang="ru-RU" dirty="0" err="1" smtClean="0"/>
              <a:t>дедалі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теплішими</a:t>
            </a:r>
            <a:r>
              <a:rPr lang="ru-RU" dirty="0" smtClean="0"/>
              <a:t>, "</a:t>
            </a:r>
            <a:r>
              <a:rPr lang="ru-RU" dirty="0" err="1" smtClean="0"/>
              <a:t>гнилими</a:t>
            </a:r>
            <a:r>
              <a:rPr lang="ru-RU" dirty="0" smtClean="0"/>
              <a:t>",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наступають</a:t>
            </a:r>
            <a:r>
              <a:rPr lang="ru-RU" dirty="0" smtClean="0"/>
              <a:t> "не календарно" </a:t>
            </a:r>
            <a:r>
              <a:rPr lang="ru-RU" dirty="0" err="1" smtClean="0"/>
              <a:t>пізно</a:t>
            </a:r>
            <a:r>
              <a:rPr lang="ru-RU" dirty="0" smtClean="0"/>
              <a:t>, а </a:t>
            </a:r>
            <a:r>
              <a:rPr lang="ru-RU" dirty="0" err="1" smtClean="0"/>
              <a:t>літо</a:t>
            </a:r>
            <a:r>
              <a:rPr lang="ru-RU" dirty="0" smtClean="0"/>
              <a:t> часто </a:t>
            </a:r>
            <a:r>
              <a:rPr lang="ru-RU" dirty="0" err="1" smtClean="0"/>
              <a:t>буває</a:t>
            </a:r>
            <a:r>
              <a:rPr lang="ru-RU" dirty="0" smtClean="0"/>
              <a:t> </a:t>
            </a:r>
            <a:r>
              <a:rPr lang="ru-RU" dirty="0" err="1" smtClean="0"/>
              <a:t>вологе</a:t>
            </a:r>
            <a:r>
              <a:rPr lang="ru-RU" dirty="0" smtClean="0"/>
              <a:t>. Ми </a:t>
            </a:r>
            <a:r>
              <a:rPr lang="ru-RU" dirty="0" err="1" smtClean="0"/>
              <a:t>вже</a:t>
            </a:r>
            <a:r>
              <a:rPr lang="ru-RU" dirty="0" smtClean="0"/>
              <a:t> практично </a:t>
            </a:r>
            <a:r>
              <a:rPr lang="ru-RU" dirty="0" err="1" smtClean="0"/>
              <a:t>забули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справжня</a:t>
            </a:r>
            <a:r>
              <a:rPr lang="ru-RU" dirty="0" smtClean="0"/>
              <a:t> </a:t>
            </a:r>
            <a:r>
              <a:rPr lang="ru-RU" dirty="0" smtClean="0"/>
              <a:t>зима.</a:t>
            </a:r>
            <a:endParaRPr lang="ru-RU" dirty="0" smtClean="0"/>
          </a:p>
          <a:p>
            <a:r>
              <a:rPr lang="ru-RU" dirty="0" err="1" smtClean="0"/>
              <a:t>Періоди</a:t>
            </a:r>
            <a:r>
              <a:rPr lang="ru-RU" dirty="0" smtClean="0"/>
              <a:t> так званого </a:t>
            </a:r>
            <a:r>
              <a:rPr lang="ru-RU" dirty="0" err="1" smtClean="0"/>
              <a:t>міжсезоння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більшими</a:t>
            </a:r>
            <a:r>
              <a:rPr lang="ru-RU" dirty="0" smtClean="0"/>
              <a:t>: весна </a:t>
            </a:r>
            <a:r>
              <a:rPr lang="ru-RU" dirty="0" err="1" smtClean="0"/>
              <a:t>наступає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повільно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тягнеться</a:t>
            </a:r>
            <a:r>
              <a:rPr lang="ru-RU" dirty="0" smtClean="0"/>
              <a:t> до </a:t>
            </a:r>
            <a:r>
              <a:rPr lang="ru-RU" dirty="0" err="1" smtClean="0"/>
              <a:t>середини</a:t>
            </a:r>
            <a:r>
              <a:rPr lang="ru-RU" dirty="0" smtClean="0"/>
              <a:t> </a:t>
            </a:r>
            <a:r>
              <a:rPr lang="ru-RU" dirty="0" err="1" smtClean="0"/>
              <a:t>червня</a:t>
            </a:r>
            <a:r>
              <a:rPr lang="ru-RU" dirty="0" smtClean="0"/>
              <a:t>, а </a:t>
            </a:r>
            <a:r>
              <a:rPr lang="ru-RU" dirty="0" err="1" smtClean="0"/>
              <a:t>осінь</a:t>
            </a:r>
            <a:r>
              <a:rPr lang="ru-RU" dirty="0" smtClean="0"/>
              <a:t> так само </a:t>
            </a:r>
            <a:r>
              <a:rPr lang="ru-RU" dirty="0" err="1" smtClean="0"/>
              <a:t>довго</a:t>
            </a:r>
            <a:r>
              <a:rPr lang="ru-RU" dirty="0" smtClean="0"/>
              <a:t> не </a:t>
            </a:r>
            <a:r>
              <a:rPr lang="ru-RU" dirty="0" err="1" smtClean="0"/>
              <a:t>поступається</a:t>
            </a:r>
            <a:r>
              <a:rPr lang="ru-RU" dirty="0" smtClean="0"/>
              <a:t> </a:t>
            </a:r>
            <a:r>
              <a:rPr lang="ru-RU" dirty="0" err="1" smtClean="0"/>
              <a:t>зимі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14952" y="3433671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кліматичних</a:t>
            </a:r>
            <a:r>
              <a:rPr lang="ru-RU" dirty="0" smtClean="0"/>
              <a:t> умов </a:t>
            </a:r>
            <a:r>
              <a:rPr lang="ru-RU" dirty="0" err="1" smtClean="0"/>
              <a:t>спричинила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відповідні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у </a:t>
            </a:r>
            <a:r>
              <a:rPr lang="ru-RU" dirty="0" err="1" smtClean="0"/>
              <a:t>сільському</a:t>
            </a:r>
            <a:r>
              <a:rPr lang="ru-RU" dirty="0" smtClean="0"/>
              <a:t> </a:t>
            </a:r>
            <a:r>
              <a:rPr lang="ru-RU" dirty="0" err="1" smtClean="0"/>
              <a:t>господарстві</a:t>
            </a:r>
            <a:r>
              <a:rPr lang="ru-RU" dirty="0" smtClean="0"/>
              <a:t>. </a:t>
            </a:r>
            <a:r>
              <a:rPr lang="ru-RU" dirty="0" err="1" smtClean="0"/>
              <a:t>Рання</a:t>
            </a:r>
            <a:r>
              <a:rPr lang="ru-RU" dirty="0" smtClean="0"/>
              <a:t> весна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напруження</a:t>
            </a:r>
            <a:r>
              <a:rPr lang="ru-RU" dirty="0" smtClean="0"/>
              <a:t> у </a:t>
            </a:r>
            <a:r>
              <a:rPr lang="ru-RU" dirty="0" err="1" smtClean="0"/>
              <a:t>підготовці</a:t>
            </a:r>
            <a:r>
              <a:rPr lang="ru-RU" dirty="0" smtClean="0"/>
              <a:t> </a:t>
            </a:r>
            <a:r>
              <a:rPr lang="ru-RU" dirty="0" err="1" smtClean="0"/>
              <a:t>агротехніки</a:t>
            </a:r>
            <a:r>
              <a:rPr lang="ru-RU" dirty="0" smtClean="0"/>
              <a:t> та </a:t>
            </a:r>
            <a:r>
              <a:rPr lang="ru-RU" dirty="0" err="1" smtClean="0"/>
              <a:t>проведенні</a:t>
            </a:r>
            <a:r>
              <a:rPr lang="ru-RU" dirty="0" smtClean="0"/>
              <a:t> </a:t>
            </a:r>
            <a:r>
              <a:rPr lang="ru-RU" dirty="0" err="1" smtClean="0"/>
              <a:t>польових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уточнення</a:t>
            </a:r>
            <a:r>
              <a:rPr lang="ru-RU" dirty="0" smtClean="0"/>
              <a:t> </a:t>
            </a:r>
            <a:r>
              <a:rPr lang="ru-RU" dirty="0" err="1" smtClean="0"/>
              <a:t>оптимальних</a:t>
            </a:r>
            <a:r>
              <a:rPr lang="ru-RU" dirty="0" smtClean="0"/>
              <a:t> </a:t>
            </a:r>
            <a:r>
              <a:rPr lang="ru-RU" dirty="0" err="1" smtClean="0"/>
              <a:t>строків</a:t>
            </a:r>
            <a:r>
              <a:rPr lang="ru-RU" dirty="0" smtClean="0"/>
              <a:t> </a:t>
            </a:r>
            <a:r>
              <a:rPr lang="ru-RU" dirty="0" err="1" smtClean="0"/>
              <a:t>сівби</a:t>
            </a:r>
            <a:r>
              <a:rPr lang="ru-RU" dirty="0" smtClean="0"/>
              <a:t> </a:t>
            </a:r>
            <a:r>
              <a:rPr lang="ru-RU" dirty="0" err="1" smtClean="0"/>
              <a:t>ранніх</a:t>
            </a:r>
            <a:r>
              <a:rPr lang="ru-RU" dirty="0" smtClean="0"/>
              <a:t> </a:t>
            </a:r>
            <a:r>
              <a:rPr lang="ru-RU" dirty="0" err="1" smtClean="0"/>
              <a:t>ярових</a:t>
            </a:r>
            <a:r>
              <a:rPr lang="ru-RU" dirty="0" smtClean="0"/>
              <a:t> культур.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у </a:t>
            </a:r>
            <a:r>
              <a:rPr lang="ru-RU" dirty="0" err="1" smtClean="0"/>
              <a:t>літні</a:t>
            </a:r>
            <a:r>
              <a:rPr lang="ru-RU" dirty="0" smtClean="0"/>
              <a:t> </a:t>
            </a:r>
            <a:r>
              <a:rPr lang="ru-RU" dirty="0" err="1" smtClean="0"/>
              <a:t>місяці</a:t>
            </a:r>
            <a:r>
              <a:rPr lang="ru-RU" dirty="0" smtClean="0"/>
              <a:t> </a:t>
            </a:r>
            <a:r>
              <a:rPr lang="ru-RU" dirty="0" err="1" smtClean="0"/>
              <a:t>обумовлює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дозрівання</a:t>
            </a:r>
            <a:r>
              <a:rPr lang="ru-RU" dirty="0" smtClean="0"/>
              <a:t> </a:t>
            </a:r>
            <a:r>
              <a:rPr lang="ru-RU" dirty="0" err="1" smtClean="0"/>
              <a:t>теплолюбивих</a:t>
            </a:r>
            <a:r>
              <a:rPr lang="ru-RU" dirty="0" smtClean="0"/>
              <a:t> культур.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строки </a:t>
            </a:r>
            <a:r>
              <a:rPr lang="ru-RU" dirty="0" err="1" smtClean="0"/>
              <a:t>достигання</a:t>
            </a:r>
            <a:r>
              <a:rPr lang="ru-RU" dirty="0" smtClean="0"/>
              <a:t> </a:t>
            </a:r>
            <a:r>
              <a:rPr lang="ru-RU" dirty="0" err="1" smtClean="0"/>
              <a:t>врожаю</a:t>
            </a:r>
            <a:r>
              <a:rPr lang="ru-RU" dirty="0" smtClean="0"/>
              <a:t>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збирання</a:t>
            </a:r>
            <a:r>
              <a:rPr lang="ru-RU" dirty="0" smtClean="0"/>
              <a:t> </a:t>
            </a:r>
            <a:r>
              <a:rPr lang="ru-RU" dirty="0" err="1" smtClean="0"/>
              <a:t>щороку</a:t>
            </a:r>
            <a:r>
              <a:rPr lang="ru-RU" dirty="0" smtClean="0"/>
              <a:t> </a:t>
            </a:r>
            <a:r>
              <a:rPr lang="ru-RU" dirty="0" err="1" smtClean="0"/>
              <a:t>запізнюються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103674"/>
            <a:ext cx="49757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Потепління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в </a:t>
            </a:r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Україні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18372" y="5781787"/>
            <a:ext cx="6261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Трохи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65568" y="264455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Кримський</a:t>
            </a:r>
            <a:r>
              <a:rPr lang="ru-RU" dirty="0" smtClean="0"/>
              <a:t> </a:t>
            </a:r>
            <a:r>
              <a:rPr lang="ru-RU" dirty="0" err="1" smtClean="0"/>
              <a:t>півострів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стати островом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танення</a:t>
            </a:r>
            <a:r>
              <a:rPr lang="ru-RU" dirty="0" smtClean="0"/>
              <a:t> </a:t>
            </a:r>
            <a:r>
              <a:rPr lang="ru-RU" dirty="0" err="1" smtClean="0"/>
              <a:t>льодовиків</a:t>
            </a:r>
            <a:r>
              <a:rPr lang="ru-RU" dirty="0" smtClean="0"/>
              <a:t>, яке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призвести</a:t>
            </a:r>
            <a:r>
              <a:rPr lang="ru-RU" dirty="0" smtClean="0"/>
              <a:t> до </a:t>
            </a:r>
            <a:r>
              <a:rPr lang="ru-RU" dirty="0" err="1" smtClean="0"/>
              <a:t>підняття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океану, </a:t>
            </a:r>
            <a:r>
              <a:rPr lang="ru-RU" dirty="0" err="1" smtClean="0"/>
              <a:t>повідомляє</a:t>
            </a:r>
            <a:r>
              <a:rPr lang="ru-RU" dirty="0" smtClean="0"/>
              <a:t> глава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Гідрометцентру</a:t>
            </a:r>
            <a:r>
              <a:rPr lang="ru-RU" dirty="0" smtClean="0"/>
              <a:t> </a:t>
            </a:r>
            <a:r>
              <a:rPr lang="ru-RU" dirty="0" err="1" smtClean="0"/>
              <a:t>Микола</a:t>
            </a:r>
            <a:r>
              <a:rPr lang="ru-RU" dirty="0" smtClean="0"/>
              <a:t> </a:t>
            </a:r>
            <a:r>
              <a:rPr lang="ru-RU" dirty="0" err="1" smtClean="0"/>
              <a:t>Кульбіда</a:t>
            </a:r>
            <a:r>
              <a:rPr lang="ru-RU" dirty="0" smtClean="0"/>
              <a:t>. За </a:t>
            </a:r>
            <a:r>
              <a:rPr lang="ru-RU" dirty="0" err="1" smtClean="0"/>
              <a:t>його</a:t>
            </a:r>
            <a:r>
              <a:rPr lang="ru-RU" dirty="0" smtClean="0"/>
              <a:t> словами, </a:t>
            </a:r>
            <a:r>
              <a:rPr lang="ru-RU" dirty="0" err="1" smtClean="0"/>
              <a:t>підняття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води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затоплення</a:t>
            </a:r>
            <a:r>
              <a:rPr lang="ru-RU" dirty="0" smtClean="0"/>
              <a:t> озера Сиваш </a:t>
            </a:r>
            <a:r>
              <a:rPr lang="ru-RU" dirty="0" err="1" smtClean="0"/>
              <a:t>і</a:t>
            </a:r>
            <a:r>
              <a:rPr lang="ru-RU" dirty="0" smtClean="0"/>
              <a:t> сухопутного </a:t>
            </a:r>
            <a:r>
              <a:rPr lang="ru-RU" dirty="0" err="1" smtClean="0"/>
              <a:t>з'єднання</a:t>
            </a:r>
            <a:r>
              <a:rPr lang="ru-RU" dirty="0" smtClean="0"/>
              <a:t> </a:t>
            </a:r>
            <a:r>
              <a:rPr lang="ru-RU" dirty="0" err="1" smtClean="0"/>
              <a:t>півострова</a:t>
            </a:r>
            <a:r>
              <a:rPr lang="ru-RU" dirty="0" smtClean="0"/>
              <a:t> </a:t>
            </a:r>
            <a:r>
              <a:rPr lang="ru-RU" dirty="0" err="1" smtClean="0"/>
              <a:t>Крим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материковою </a:t>
            </a:r>
            <a:r>
              <a:rPr lang="ru-RU" dirty="0" err="1" smtClean="0"/>
              <a:t>Україною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Прогнози</a:t>
            </a:r>
            <a:r>
              <a:rPr lang="ru-RU" dirty="0" smtClean="0"/>
              <a:t> </a:t>
            </a:r>
            <a:r>
              <a:rPr lang="ru-RU" dirty="0" err="1" smtClean="0"/>
              <a:t>спеціалістів-кліматологів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до складу </a:t>
            </a:r>
            <a:r>
              <a:rPr lang="ru-RU" dirty="0" err="1" smtClean="0"/>
              <a:t>міжурядової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експертів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</a:t>
            </a:r>
            <a:r>
              <a:rPr lang="ru-RU" dirty="0" err="1" smtClean="0"/>
              <a:t>клімату</a:t>
            </a:r>
            <a:r>
              <a:rPr lang="ru-RU" dirty="0" smtClean="0"/>
              <a:t>, </a:t>
            </a:r>
            <a:r>
              <a:rPr lang="ru-RU" dirty="0" err="1" smtClean="0"/>
              <a:t>говорять</a:t>
            </a:r>
            <a:r>
              <a:rPr lang="ru-RU" dirty="0" smtClean="0"/>
              <a:t> про </a:t>
            </a:r>
            <a:r>
              <a:rPr lang="ru-RU" dirty="0" err="1" smtClean="0"/>
              <a:t>вірогідність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моря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танення</a:t>
            </a:r>
            <a:r>
              <a:rPr lang="ru-RU" dirty="0" smtClean="0"/>
              <a:t> </a:t>
            </a:r>
            <a:r>
              <a:rPr lang="ru-RU" dirty="0" err="1" smtClean="0"/>
              <a:t>льодовиків</a:t>
            </a:r>
            <a:r>
              <a:rPr lang="ru-RU" dirty="0" smtClean="0"/>
              <a:t> на 50,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сантиметрів</a:t>
            </a:r>
            <a:r>
              <a:rPr lang="ru-RU" dirty="0" smtClean="0"/>
              <a:t>, — </a:t>
            </a:r>
            <a:r>
              <a:rPr lang="ru-RU" dirty="0" err="1" smtClean="0"/>
              <a:t>повідомляє</a:t>
            </a:r>
            <a:r>
              <a:rPr lang="ru-RU" dirty="0" smtClean="0"/>
              <a:t> </a:t>
            </a:r>
            <a:r>
              <a:rPr lang="ru-RU" dirty="0" err="1" smtClean="0"/>
              <a:t>експерт</a:t>
            </a:r>
            <a:r>
              <a:rPr lang="ru-RU" dirty="0" smtClean="0"/>
              <a:t>. — При такому </a:t>
            </a:r>
            <a:r>
              <a:rPr lang="ru-RU" dirty="0" err="1" smtClean="0"/>
              <a:t>підвищенні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моря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затоплені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низькі</a:t>
            </a:r>
            <a:r>
              <a:rPr lang="ru-RU" dirty="0" smtClean="0"/>
              <a:t> </a:t>
            </a:r>
            <a:r>
              <a:rPr lang="ru-RU" dirty="0" err="1" smtClean="0"/>
              <a:t>острівні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підйомі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моря Сиваш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дійсно</a:t>
            </a:r>
            <a:r>
              <a:rPr lang="ru-RU" dirty="0" smtClean="0"/>
              <a:t> стати </a:t>
            </a:r>
            <a:r>
              <a:rPr lang="ru-RU" dirty="0" err="1" smtClean="0"/>
              <a:t>морською</a:t>
            </a:r>
            <a:r>
              <a:rPr lang="ru-RU" dirty="0" smtClean="0"/>
              <a:t> протокою, а </a:t>
            </a:r>
            <a:r>
              <a:rPr lang="ru-RU" dirty="0" err="1" smtClean="0"/>
              <a:t>Крим</a:t>
            </a:r>
            <a:r>
              <a:rPr lang="ru-RU" dirty="0" smtClean="0"/>
              <a:t> </a:t>
            </a:r>
            <a:r>
              <a:rPr lang="ru-RU" dirty="0" err="1" smtClean="0"/>
              <a:t>цілим</a:t>
            </a:r>
            <a:r>
              <a:rPr lang="ru-RU" dirty="0" smtClean="0"/>
              <a:t> островом».</a:t>
            </a:r>
            <a:endParaRPr lang="ru-RU" dirty="0"/>
          </a:p>
        </p:txBody>
      </p:sp>
      <p:pic>
        <p:nvPicPr>
          <p:cNvPr id="41986" name="Picture 2" descr="http://www.eco-live.com.ua/sites/default/files/u3/warming_prognosis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076" y="1561625"/>
            <a:ext cx="5238750" cy="3476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80561" y="69597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Парниковий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природним</a:t>
            </a:r>
            <a:r>
              <a:rPr lang="ru-RU" dirty="0" smtClean="0"/>
              <a:t> </a:t>
            </a:r>
            <a:r>
              <a:rPr lang="ru-RU" dirty="0" err="1" smtClean="0"/>
              <a:t>процесом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необхідний</a:t>
            </a:r>
            <a:r>
              <a:rPr lang="ru-RU" dirty="0" smtClean="0"/>
              <a:t> для </a:t>
            </a:r>
            <a:r>
              <a:rPr lang="ru-RU" dirty="0" err="1" smtClean="0"/>
              <a:t>підтримання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на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планеті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Парниковий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став </a:t>
            </a:r>
            <a:r>
              <a:rPr lang="ru-RU" dirty="0" err="1" smtClean="0"/>
              <a:t>світовою</a:t>
            </a:r>
            <a:r>
              <a:rPr lang="ru-RU" dirty="0" smtClean="0"/>
              <a:t> проблемою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надмірно</a:t>
            </a:r>
            <a:r>
              <a:rPr lang="ru-RU" dirty="0" smtClean="0"/>
              <a:t> великих </a:t>
            </a:r>
            <a:r>
              <a:rPr lang="ru-RU" dirty="0" err="1" smtClean="0"/>
              <a:t>антропогенних</a:t>
            </a:r>
            <a:r>
              <a:rPr lang="ru-RU" dirty="0" smtClean="0"/>
              <a:t> </a:t>
            </a:r>
            <a:r>
              <a:rPr lang="ru-RU" dirty="0" err="1" smtClean="0"/>
              <a:t>викидів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та </a:t>
            </a:r>
            <a:r>
              <a:rPr lang="ru-RU" dirty="0" err="1" smtClean="0"/>
              <a:t>штучних</a:t>
            </a:r>
            <a:r>
              <a:rPr lang="ru-RU" dirty="0" smtClean="0"/>
              <a:t> </a:t>
            </a:r>
            <a:r>
              <a:rPr lang="ru-RU" dirty="0" err="1" smtClean="0"/>
              <a:t>парникових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викиди</a:t>
            </a:r>
            <a:r>
              <a:rPr lang="ru-RU" dirty="0" smtClean="0"/>
              <a:t> </a:t>
            </a:r>
            <a:r>
              <a:rPr lang="ru-RU" dirty="0" err="1" smtClean="0"/>
              <a:t>парникових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 </a:t>
            </a:r>
            <a:r>
              <a:rPr lang="ru-RU" dirty="0" err="1" smtClean="0"/>
              <a:t>залишаться</a:t>
            </a:r>
            <a:r>
              <a:rPr lang="ru-RU" dirty="0" smtClean="0"/>
              <a:t> на </a:t>
            </a:r>
            <a:r>
              <a:rPr lang="ru-RU" dirty="0" err="1" smtClean="0"/>
              <a:t>сьогоднішньому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значні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клімату</a:t>
            </a:r>
            <a:r>
              <a:rPr lang="ru-RU" dirty="0" smtClean="0"/>
              <a:t> як </a:t>
            </a:r>
            <a:r>
              <a:rPr lang="ru-RU" dirty="0" smtClean="0"/>
              <a:t>в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регіонах</a:t>
            </a:r>
            <a:r>
              <a:rPr lang="ru-RU" dirty="0" smtClean="0"/>
              <a:t>, </a:t>
            </a:r>
            <a:r>
              <a:rPr lang="ru-RU" dirty="0" smtClean="0"/>
              <a:t>так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усьому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клімату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загрозою</a:t>
            </a:r>
            <a:r>
              <a:rPr lang="ru-RU" dirty="0" smtClean="0"/>
              <a:t> </a:t>
            </a:r>
            <a:r>
              <a:rPr lang="ru-RU" dirty="0" err="1" smtClean="0"/>
              <a:t>значних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екосистем</a:t>
            </a:r>
            <a:r>
              <a:rPr lang="ru-RU" dirty="0" smtClean="0"/>
              <a:t> та </a:t>
            </a:r>
            <a:r>
              <a:rPr lang="ru-RU" dirty="0" err="1" smtClean="0"/>
              <a:t>людського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5. </a:t>
            </a:r>
            <a:r>
              <a:rPr lang="ru-RU" dirty="0" err="1" smtClean="0"/>
              <a:t>Швидка</a:t>
            </a:r>
            <a:r>
              <a:rPr lang="ru-RU" dirty="0" smtClean="0"/>
              <a:t> </a:t>
            </a: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клімату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привести до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екологічних</a:t>
            </a:r>
            <a:r>
              <a:rPr lang="ru-RU" dirty="0" smtClean="0"/>
              <a:t> </a:t>
            </a:r>
            <a:r>
              <a:rPr lang="ru-RU" dirty="0" err="1" smtClean="0"/>
              <a:t>біженців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01576" y="485392"/>
            <a:ext cx="4857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Висновки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3693" y="282883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Сьогоднішній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викидів</a:t>
            </a:r>
            <a:r>
              <a:rPr lang="ru-RU" dirty="0" smtClean="0"/>
              <a:t> </a:t>
            </a:r>
            <a:r>
              <a:rPr lang="ru-RU" dirty="0" err="1" smtClean="0"/>
              <a:t>парникових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інше</a:t>
            </a:r>
            <a:r>
              <a:rPr lang="ru-RU" dirty="0" smtClean="0"/>
              <a:t>, як </a:t>
            </a:r>
            <a:r>
              <a:rPr lang="ru-RU" dirty="0" err="1" smtClean="0"/>
              <a:t>глобальний</a:t>
            </a:r>
            <a:r>
              <a:rPr lang="ru-RU" dirty="0" smtClean="0"/>
              <a:t> </a:t>
            </a:r>
            <a:r>
              <a:rPr lang="ru-RU" dirty="0" err="1" smtClean="0"/>
              <a:t>експеримент</a:t>
            </a:r>
            <a:r>
              <a:rPr lang="ru-RU" dirty="0" smtClean="0"/>
              <a:t> над </a:t>
            </a:r>
            <a:r>
              <a:rPr lang="ru-RU" dirty="0" err="1" smtClean="0"/>
              <a:t>кліматичною</a:t>
            </a:r>
            <a:r>
              <a:rPr lang="ru-RU" dirty="0" smtClean="0"/>
              <a:t> системою,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вийшов</a:t>
            </a:r>
            <a:r>
              <a:rPr lang="ru-RU" dirty="0" smtClean="0"/>
              <a:t> </a:t>
            </a:r>
            <a:r>
              <a:rPr lang="ru-RU" dirty="0" err="1" smtClean="0"/>
              <a:t>з-під</a:t>
            </a:r>
            <a:r>
              <a:rPr lang="ru-RU" dirty="0" smtClean="0"/>
              <a:t> контролю.</a:t>
            </a:r>
            <a:endParaRPr lang="ru-RU" dirty="0"/>
          </a:p>
        </p:txBody>
      </p:sp>
      <p:pic>
        <p:nvPicPr>
          <p:cNvPr id="43010" name="Picture 2" descr="http://www.otgnp.od.ua/sites/default/files/ECOLOG_foto/ekologiy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835" y="1793174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23064" y="118645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Парнико́вий</a:t>
            </a:r>
            <a:r>
              <a:rPr lang="ru-RU" b="1" dirty="0" smtClean="0"/>
              <a:t> </a:t>
            </a:r>
            <a:r>
              <a:rPr lang="ru-RU" b="1" dirty="0" err="1" smtClean="0"/>
              <a:t>ефе́кт</a:t>
            </a:r>
            <a:r>
              <a:rPr lang="ru-RU" dirty="0" smtClean="0"/>
              <a:t> — </a:t>
            </a:r>
            <a:r>
              <a:rPr lang="ru-RU" dirty="0" err="1" smtClean="0"/>
              <a:t>явище</a:t>
            </a:r>
            <a:r>
              <a:rPr lang="ru-RU" dirty="0" smtClean="0"/>
              <a:t> в </a:t>
            </a:r>
            <a:r>
              <a:rPr lang="ru-RU" dirty="0" err="1" smtClean="0"/>
              <a:t>атмосфері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 та </a:t>
            </a:r>
            <a:r>
              <a:rPr lang="ru-RU" dirty="0" err="1" smtClean="0"/>
              <a:t>інших</a:t>
            </a:r>
            <a:r>
              <a:rPr lang="ru-RU" dirty="0" smtClean="0"/>
              <a:t> планет, при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енергія</a:t>
            </a:r>
            <a:r>
              <a:rPr lang="ru-RU" dirty="0" smtClean="0"/>
              <a:t> </a:t>
            </a:r>
            <a:r>
              <a:rPr lang="ru-RU" dirty="0" err="1" smtClean="0"/>
              <a:t>сонячних</a:t>
            </a:r>
            <a:r>
              <a:rPr lang="ru-RU" dirty="0" smtClean="0"/>
              <a:t> </a:t>
            </a:r>
            <a:r>
              <a:rPr lang="ru-RU" dirty="0" err="1" smtClean="0"/>
              <a:t>променів</a:t>
            </a:r>
            <a:r>
              <a:rPr lang="ru-RU" dirty="0" smtClean="0"/>
              <a:t>, </a:t>
            </a:r>
            <a:r>
              <a:rPr lang="ru-RU" dirty="0" err="1" smtClean="0"/>
              <a:t>відбиваючись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,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повернутися</a:t>
            </a:r>
            <a:r>
              <a:rPr lang="ru-RU" dirty="0" smtClean="0"/>
              <a:t> в космос,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затримується</a:t>
            </a:r>
            <a:r>
              <a:rPr lang="ru-RU" dirty="0" smtClean="0"/>
              <a:t> молекулами </a:t>
            </a:r>
            <a:r>
              <a:rPr lang="ru-RU" dirty="0" err="1" smtClean="0"/>
              <a:t>різних</a:t>
            </a:r>
            <a:r>
              <a:rPr lang="ru-RU" dirty="0" smtClean="0"/>
              <a:t> </a:t>
            </a:r>
            <a:r>
              <a:rPr lang="ru-RU" dirty="0" err="1" smtClean="0"/>
              <a:t>газів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. Без парникового </a:t>
            </a:r>
            <a:r>
              <a:rPr lang="ru-RU" dirty="0" err="1" smtClean="0"/>
              <a:t>ефекту</a:t>
            </a:r>
            <a:r>
              <a:rPr lang="ru-RU" dirty="0" smtClean="0"/>
              <a:t> температура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за </a:t>
            </a:r>
            <a:r>
              <a:rPr lang="ru-RU" dirty="0" err="1" smtClean="0"/>
              <a:t>оцінками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б </a:t>
            </a:r>
            <a:r>
              <a:rPr lang="ru-RU" dirty="0" err="1" smtClean="0"/>
              <a:t>приблизно</a:t>
            </a:r>
            <a:r>
              <a:rPr lang="ru-RU" dirty="0" smtClean="0"/>
              <a:t> на 33° </a:t>
            </a:r>
            <a:r>
              <a:rPr lang="ru-RU" dirty="0" err="1" smtClean="0"/>
              <a:t>нижчою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насправді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становила б -18 °</a:t>
            </a:r>
            <a:r>
              <a:rPr lang="ru-RU" dirty="0" smtClean="0"/>
              <a:t>C. </a:t>
            </a:r>
            <a:r>
              <a:rPr lang="ru-RU" dirty="0" err="1" smtClean="0"/>
              <a:t>Парниковий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</a:t>
            </a:r>
            <a:r>
              <a:rPr lang="ru-RU" dirty="0" err="1" smtClean="0"/>
              <a:t>суттєвий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на </a:t>
            </a:r>
            <a:r>
              <a:rPr lang="ru-RU" dirty="0" err="1" smtClean="0"/>
              <a:t>Марсі</a:t>
            </a:r>
            <a:r>
              <a:rPr lang="ru-RU" dirty="0" smtClean="0"/>
              <a:t> та, особливо, на </a:t>
            </a:r>
            <a:r>
              <a:rPr lang="ru-RU" dirty="0" err="1" smtClean="0"/>
              <a:t>Венері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9371" y="224135"/>
            <a:ext cx="11099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таке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парниковий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ефект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b="0" i="0" dirty="0" err="1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Парниковий</a:t>
            </a:r>
            <a:r>
              <a:rPr lang="ru-RU" sz="36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 </a:t>
            </a:r>
            <a:r>
              <a:rPr lang="ru-RU" sz="3600" b="0" i="0" dirty="0" err="1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ефект</a:t>
            </a:r>
            <a:endParaRPr lang="ru-RU" sz="36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pic>
        <p:nvPicPr>
          <p:cNvPr id="9220" name="Picture 4" descr="Файл:Greenhouse Effect uk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147" y="1007754"/>
            <a:ext cx="5925787" cy="4558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71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4" y="2240477"/>
            <a:ext cx="6646617" cy="1219200"/>
          </a:xfrm>
        </p:spPr>
        <p:txBody>
          <a:bodyPr/>
          <a:lstStyle/>
          <a:p>
            <a:r>
              <a:rPr lang="ru-RU" dirty="0" err="1" smtClean="0"/>
              <a:t>Парниковий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</a:t>
            </a:r>
            <a:r>
              <a:rPr lang="ru-RU" dirty="0" err="1" smtClean="0"/>
              <a:t>відкрив</a:t>
            </a:r>
            <a:r>
              <a:rPr lang="ru-RU" dirty="0" smtClean="0"/>
              <a:t> у 1829 </a:t>
            </a:r>
            <a:r>
              <a:rPr lang="ru-RU" dirty="0" err="1" smtClean="0"/>
              <a:t>Жозеф</a:t>
            </a:r>
            <a:r>
              <a:rPr lang="ru-RU" dirty="0" smtClean="0"/>
              <a:t> </a:t>
            </a:r>
            <a:r>
              <a:rPr lang="ru-RU" dirty="0" err="1" smtClean="0"/>
              <a:t>Фур'є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http://www.graycell.ru/picture/big/f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5159" y="1837231"/>
            <a:ext cx="3400425" cy="3400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740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48634" y="426016"/>
            <a:ext cx="780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Потепління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клімату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9933" y="207295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клімату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тривалих</a:t>
            </a:r>
            <a:r>
              <a:rPr lang="ru-RU" dirty="0" smtClean="0"/>
              <a:t> </a:t>
            </a:r>
            <a:r>
              <a:rPr lang="ru-RU" dirty="0" err="1" smtClean="0"/>
              <a:t>історичних</a:t>
            </a:r>
            <a:r>
              <a:rPr lang="ru-RU" dirty="0" smtClean="0"/>
              <a:t> </a:t>
            </a:r>
            <a:r>
              <a:rPr lang="ru-RU" dirty="0" err="1" smtClean="0"/>
              <a:t>періодів</a:t>
            </a:r>
            <a:r>
              <a:rPr lang="ru-RU" dirty="0" smtClean="0"/>
              <a:t> </a:t>
            </a:r>
            <a:r>
              <a:rPr lang="ru-RU" dirty="0" err="1" smtClean="0"/>
              <a:t>вивчають</a:t>
            </a:r>
            <a:r>
              <a:rPr lang="ru-RU" dirty="0" smtClean="0"/>
              <a:t> методом </a:t>
            </a:r>
            <a:r>
              <a:rPr lang="ru-RU" dirty="0" err="1" smtClean="0"/>
              <a:t>глибинного</a:t>
            </a:r>
            <a:r>
              <a:rPr lang="ru-RU" dirty="0" smtClean="0"/>
              <a:t> </a:t>
            </a:r>
            <a:r>
              <a:rPr lang="ru-RU" dirty="0" err="1" smtClean="0"/>
              <a:t>зондування</a:t>
            </a:r>
            <a:r>
              <a:rPr lang="ru-RU" dirty="0" smtClean="0"/>
              <a:t> </a:t>
            </a:r>
            <a:r>
              <a:rPr lang="ru-RU" dirty="0" err="1" smtClean="0"/>
              <a:t>вічних</a:t>
            </a:r>
            <a:r>
              <a:rPr lang="ru-RU" dirty="0" smtClean="0"/>
              <a:t> </a:t>
            </a:r>
            <a:r>
              <a:rPr lang="ru-RU" dirty="0" err="1" smtClean="0"/>
              <a:t>льодовиків</a:t>
            </a:r>
            <a:r>
              <a:rPr lang="ru-RU" dirty="0" smtClean="0"/>
              <a:t>.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зондування</a:t>
            </a:r>
            <a:r>
              <a:rPr lang="ru-RU" dirty="0" smtClean="0"/>
              <a:t> в </a:t>
            </a:r>
            <a:r>
              <a:rPr lang="ru-RU" dirty="0" err="1" smtClean="0"/>
              <a:t>Антарктиді</a:t>
            </a:r>
            <a:r>
              <a:rPr lang="ru-RU" dirty="0" smtClean="0"/>
              <a:t> </a:t>
            </a:r>
            <a:r>
              <a:rPr lang="ru-RU" dirty="0" err="1" smtClean="0"/>
              <a:t>проводилося</a:t>
            </a:r>
            <a:r>
              <a:rPr lang="ru-RU" dirty="0" smtClean="0"/>
              <a:t> до </a:t>
            </a:r>
            <a:r>
              <a:rPr lang="ru-RU" dirty="0" err="1" smtClean="0"/>
              <a:t>глибини</a:t>
            </a:r>
            <a:r>
              <a:rPr lang="ru-RU" dirty="0" smtClean="0"/>
              <a:t> у 2 км,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охоплює</a:t>
            </a:r>
            <a:r>
              <a:rPr lang="ru-RU" dirty="0" smtClean="0"/>
              <a:t> </a:t>
            </a:r>
            <a:r>
              <a:rPr lang="ru-RU" dirty="0" err="1" smtClean="0"/>
              <a:t>останні</a:t>
            </a:r>
            <a:r>
              <a:rPr lang="ru-RU" dirty="0" smtClean="0"/>
              <a:t> 160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 Показано,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Кулі</a:t>
            </a:r>
            <a:r>
              <a:rPr lang="ru-RU" dirty="0" smtClean="0"/>
              <a:t> </a:t>
            </a:r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суттєво</a:t>
            </a:r>
            <a:r>
              <a:rPr lang="ru-RU" dirty="0" smtClean="0"/>
              <a:t> </a:t>
            </a:r>
            <a:r>
              <a:rPr lang="ru-RU" dirty="0" err="1" smtClean="0"/>
              <a:t>змінювався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до початку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людської</a:t>
            </a:r>
            <a:r>
              <a:rPr lang="ru-RU" dirty="0" smtClean="0"/>
              <a:t> </a:t>
            </a:r>
            <a:r>
              <a:rPr lang="ru-RU" dirty="0" err="1" smtClean="0"/>
              <a:t>цивілізації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проходили </a:t>
            </a:r>
            <a:r>
              <a:rPr lang="ru-RU" dirty="0" err="1" smtClean="0"/>
              <a:t>поступово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22" y="6057565"/>
            <a:ext cx="11994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tx2"/>
                </a:solidFill>
              </a:rPr>
              <a:t>Зондування</a:t>
            </a:r>
            <a:r>
              <a:rPr lang="ru-RU" b="1" dirty="0" smtClean="0">
                <a:solidFill>
                  <a:schemeClr val="tx2"/>
                </a:solidFill>
              </a:rPr>
              <a:t> - </a:t>
            </a:r>
            <a:r>
              <a:rPr lang="ru-RU" dirty="0" smtClean="0">
                <a:solidFill>
                  <a:schemeClr val="tx2"/>
                </a:solidFill>
              </a:rPr>
              <a:t>в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err="1" smtClean="0">
                <a:solidFill>
                  <a:schemeClr val="tx2"/>
                </a:solidFill>
              </a:rPr>
              <a:t>геофізиці</a:t>
            </a:r>
            <a:r>
              <a:rPr lang="ru-RU" dirty="0" smtClean="0">
                <a:solidFill>
                  <a:schemeClr val="tx2"/>
                </a:solidFill>
              </a:rPr>
              <a:t> — методика </a:t>
            </a:r>
            <a:r>
              <a:rPr lang="ru-RU" dirty="0" err="1" smtClean="0">
                <a:solidFill>
                  <a:schemeClr val="tx2"/>
                </a:solidFill>
              </a:rPr>
              <a:t>геофізичного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дослідження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err="1" smtClean="0">
                <a:solidFill>
                  <a:schemeClr val="tx2"/>
                </a:solidFill>
              </a:rPr>
              <a:t>головним</a:t>
            </a:r>
            <a:r>
              <a:rPr lang="ru-RU" dirty="0" smtClean="0">
                <a:solidFill>
                  <a:schemeClr val="tx2"/>
                </a:solidFill>
              </a:rPr>
              <a:t> чином </a:t>
            </a:r>
            <a:r>
              <a:rPr lang="ru-RU" dirty="0" err="1" smtClean="0">
                <a:solidFill>
                  <a:schemeClr val="tx2"/>
                </a:solidFill>
              </a:rPr>
              <a:t>геофізичних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полів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які</a:t>
            </a:r>
            <a:r>
              <a:rPr lang="ru-RU" dirty="0" smtClean="0">
                <a:solidFill>
                  <a:schemeClr val="tx2"/>
                </a:solidFill>
              </a:rPr>
              <a:t> штучно </a:t>
            </a:r>
            <a:r>
              <a:rPr lang="ru-RU" dirty="0" err="1" smtClean="0">
                <a:solidFill>
                  <a:schemeClr val="tx2"/>
                </a:solidFill>
              </a:rPr>
              <a:t>збуджуються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</a:t>
            </a:r>
            <a:r>
              <a:rPr lang="ru-RU" dirty="0" smtClean="0">
                <a:solidFill>
                  <a:schemeClr val="tx2"/>
                </a:solidFill>
              </a:rPr>
              <a:t> метою </a:t>
            </a:r>
            <a:r>
              <a:rPr lang="ru-RU" dirty="0" err="1" smtClean="0">
                <a:solidFill>
                  <a:schemeClr val="tx2"/>
                </a:solidFill>
              </a:rPr>
              <a:t>отримання</a:t>
            </a:r>
            <a:r>
              <a:rPr lang="ru-RU" dirty="0" smtClean="0">
                <a:solidFill>
                  <a:schemeClr val="tx2"/>
                </a:solidFill>
              </a:rPr>
              <a:t> вертикального </a:t>
            </a:r>
            <a:r>
              <a:rPr lang="ru-RU" dirty="0" err="1" smtClean="0">
                <a:solidFill>
                  <a:schemeClr val="tx2"/>
                </a:solidFill>
              </a:rPr>
              <a:t>перетину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земних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надр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72447" y="157716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Тільки</a:t>
            </a:r>
            <a:r>
              <a:rPr lang="ru-RU" dirty="0" smtClean="0"/>
              <a:t> у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ХХ </a:t>
            </a:r>
            <a:r>
              <a:rPr lang="ru-RU" dirty="0" err="1" smtClean="0"/>
              <a:t>сторіччя</a:t>
            </a:r>
            <a:r>
              <a:rPr lang="ru-RU" dirty="0" smtClean="0"/>
              <a:t> </a:t>
            </a:r>
            <a:r>
              <a:rPr lang="ru-RU" dirty="0" err="1" smtClean="0"/>
              <a:t>з'явилося</a:t>
            </a:r>
            <a:r>
              <a:rPr lang="ru-RU" dirty="0" smtClean="0"/>
              <a:t> 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 - </a:t>
            </a:r>
            <a:r>
              <a:rPr lang="ru-RU" dirty="0" err="1" smtClean="0"/>
              <a:t>швидка</a:t>
            </a:r>
            <a:r>
              <a:rPr lang="ru-RU" dirty="0" smtClean="0"/>
              <a:t> </a:t>
            </a: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клімату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антропогенної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 </a:t>
            </a:r>
            <a:r>
              <a:rPr lang="ru-RU" dirty="0" err="1" smtClean="0"/>
              <a:t>Антропогенні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клімату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відбуваються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. </a:t>
            </a:r>
            <a:r>
              <a:rPr lang="ru-RU" dirty="0" err="1" smtClean="0"/>
              <a:t>Потепління</a:t>
            </a:r>
            <a:r>
              <a:rPr lang="ru-RU" dirty="0" smtClean="0"/>
              <a:t> </a:t>
            </a:r>
            <a:r>
              <a:rPr lang="ru-RU" dirty="0" err="1" smtClean="0"/>
              <a:t>клімату</a:t>
            </a:r>
            <a:r>
              <a:rPr lang="ru-RU" dirty="0" smtClean="0"/>
              <a:t> </a:t>
            </a:r>
            <a:r>
              <a:rPr lang="ru-RU" dirty="0" err="1" smtClean="0"/>
              <a:t>викликається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чином, </a:t>
            </a:r>
            <a:r>
              <a:rPr lang="ru-RU" dirty="0" err="1" smtClean="0"/>
              <a:t>тепличним</a:t>
            </a:r>
            <a:r>
              <a:rPr lang="ru-RU" dirty="0" smtClean="0"/>
              <a:t> </a:t>
            </a:r>
            <a:r>
              <a:rPr lang="ru-RU" dirty="0" err="1" smtClean="0"/>
              <a:t>ефектом</a:t>
            </a:r>
            <a:r>
              <a:rPr lang="ru-RU" dirty="0" smtClean="0"/>
              <a:t>, </a:t>
            </a:r>
            <a:r>
              <a:rPr lang="ru-RU" dirty="0" err="1" smtClean="0"/>
              <a:t>якому</a:t>
            </a:r>
            <a:r>
              <a:rPr lang="ru-RU" dirty="0" smtClean="0"/>
              <a:t> 46%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спалювання</a:t>
            </a:r>
            <a:r>
              <a:rPr lang="ru-RU" dirty="0" smtClean="0"/>
              <a:t> </a:t>
            </a:r>
            <a:r>
              <a:rPr lang="ru-RU" dirty="0" err="1" smtClean="0"/>
              <a:t>викопного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викидами</a:t>
            </a:r>
            <a:r>
              <a:rPr lang="ru-RU" dirty="0" smtClean="0"/>
              <a:t> в атмосферу </a:t>
            </a:r>
            <a:r>
              <a:rPr lang="ru-RU" dirty="0" err="1" smtClean="0"/>
              <a:t>вуглекислого</a:t>
            </a:r>
            <a:r>
              <a:rPr lang="ru-RU" dirty="0" smtClean="0"/>
              <a:t> газу на 24% </a:t>
            </a:r>
            <a:r>
              <a:rPr lang="ru-RU" dirty="0" err="1" smtClean="0"/>
              <a:t>забрудненням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хімічними</a:t>
            </a:r>
            <a:r>
              <a:rPr lang="ru-RU" dirty="0" smtClean="0"/>
              <a:t> </a:t>
            </a:r>
            <a:r>
              <a:rPr lang="ru-RU" dirty="0" err="1" smtClean="0"/>
              <a:t>речовинами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метаном, на 18% </a:t>
            </a:r>
            <a:r>
              <a:rPr lang="ru-RU" dirty="0" err="1" smtClean="0"/>
              <a:t>вирубкою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 та </a:t>
            </a:r>
            <a:r>
              <a:rPr lang="ru-RU" dirty="0" err="1" smtClean="0"/>
              <a:t>ерозією</a:t>
            </a:r>
            <a:r>
              <a:rPr lang="ru-RU" dirty="0" smtClean="0"/>
              <a:t> </a:t>
            </a:r>
            <a:r>
              <a:rPr lang="ru-RU" dirty="0" err="1" smtClean="0"/>
              <a:t>ґрунту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однаково</a:t>
            </a:r>
            <a:r>
              <a:rPr lang="ru-RU" dirty="0" smtClean="0"/>
              <a:t> </a:t>
            </a:r>
            <a:r>
              <a:rPr lang="ru-RU" dirty="0" err="1" smtClean="0"/>
              <a:t>веде</a:t>
            </a:r>
            <a:r>
              <a:rPr lang="ru-RU" dirty="0" smtClean="0"/>
              <a:t> до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біологічного</a:t>
            </a:r>
            <a:r>
              <a:rPr lang="ru-RU" dirty="0" smtClean="0"/>
              <a:t> </a:t>
            </a:r>
            <a:r>
              <a:rPr lang="ru-RU" dirty="0" err="1" smtClean="0"/>
              <a:t>зв'язування</a:t>
            </a:r>
            <a:r>
              <a:rPr lang="ru-RU" dirty="0" smtClean="0"/>
              <a:t> </a:t>
            </a:r>
            <a:r>
              <a:rPr lang="ru-RU" dirty="0" err="1" smtClean="0"/>
              <a:t>вуглекислого</a:t>
            </a:r>
            <a:r>
              <a:rPr lang="ru-RU" dirty="0" smtClean="0"/>
              <a:t> газу, на 9% </a:t>
            </a:r>
            <a:r>
              <a:rPr lang="ru-RU" dirty="0" err="1" smtClean="0"/>
              <a:t>інтенсифікацією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пов'язане</a:t>
            </a:r>
            <a:r>
              <a:rPr lang="ru-RU" dirty="0" smtClean="0"/>
              <a:t> </a:t>
            </a:r>
            <a:r>
              <a:rPr lang="ru-RU" dirty="0" err="1" smtClean="0"/>
              <a:t>надходження</a:t>
            </a:r>
            <a:r>
              <a:rPr lang="ru-RU" dirty="0" smtClean="0"/>
              <a:t> до </a:t>
            </a:r>
            <a:r>
              <a:rPr lang="ru-RU" dirty="0" err="1" smtClean="0"/>
              <a:t>атмосфери</a:t>
            </a:r>
            <a:r>
              <a:rPr lang="ru-RU" dirty="0" smtClean="0"/>
              <a:t> </a:t>
            </a:r>
            <a:r>
              <a:rPr lang="ru-RU" dirty="0" err="1" smtClean="0"/>
              <a:t>підвищеної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оксидів</a:t>
            </a:r>
            <a:r>
              <a:rPr lang="ru-RU" dirty="0" smtClean="0"/>
              <a:t> азоту та на 3% </a:t>
            </a:r>
            <a:r>
              <a:rPr lang="ru-RU" dirty="0" err="1" smtClean="0"/>
              <a:t>спалюванням</a:t>
            </a:r>
            <a:r>
              <a:rPr lang="ru-RU" dirty="0" smtClean="0"/>
              <a:t> </a:t>
            </a:r>
            <a:r>
              <a:rPr lang="ru-RU" dirty="0" err="1" smtClean="0"/>
              <a:t>сміття</a:t>
            </a:r>
            <a:r>
              <a:rPr lang="ru-RU" dirty="0" smtClean="0"/>
              <a:t>. </a:t>
            </a:r>
            <a:r>
              <a:rPr lang="ru-RU" dirty="0" err="1" smtClean="0"/>
              <a:t>Вугле</a:t>
            </a:r>
            <a:r>
              <a:rPr lang="ru-RU" dirty="0" smtClean="0"/>
              <a:t> </a:t>
            </a:r>
            <a:r>
              <a:rPr lang="ru-RU" dirty="0" err="1" smtClean="0"/>
              <a:t>кислий</a:t>
            </a:r>
            <a:r>
              <a:rPr lang="ru-RU" dirty="0" smtClean="0"/>
              <a:t> газ,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тепличні</a:t>
            </a:r>
            <a:r>
              <a:rPr lang="ru-RU" dirty="0" smtClean="0"/>
              <a:t> гази,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утримувати</a:t>
            </a:r>
            <a:r>
              <a:rPr lang="ru-RU" dirty="0" smtClean="0"/>
              <a:t> </a:t>
            </a:r>
            <a:r>
              <a:rPr lang="ru-RU" dirty="0" err="1" smtClean="0"/>
              <a:t>теплове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/>
              <a:t>46% </a:t>
            </a:r>
            <a:r>
              <a:rPr lang="ru-RU" dirty="0" smtClean="0"/>
              <a:t>-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 algn="ctr"/>
            <a:r>
              <a:rPr lang="uk-UA" dirty="0" smtClean="0"/>
              <a:t>24% - інші хімічні речовини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pPr algn="ctr"/>
            <a:r>
              <a:rPr lang="uk-UA" dirty="0" smtClean="0"/>
              <a:t>18 % - вирубування лісів</a:t>
            </a:r>
            <a:endParaRPr lang="ru-RU" dirty="0"/>
          </a:p>
        </p:txBody>
      </p:sp>
      <p:pic>
        <p:nvPicPr>
          <p:cNvPr id="7170" name="Picture 2" descr="http://vkurse.ua/i/2008-04/ukrainskie-aes-nedovyrabotali.jpg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2" cstate="print"/>
          <a:srcRect l="24609" r="24609"/>
          <a:stretch>
            <a:fillRect/>
          </a:stretch>
        </p:blipFill>
        <p:spPr bwMode="auto">
          <a:xfrm>
            <a:off x="846447" y="1013590"/>
            <a:ext cx="29718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http://geografya.ru/images/stories/geografyya/zabrudnennya_atmosferi.jpg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3" cstate="print"/>
          <a:srcRect l="24406" r="24406"/>
          <a:stretch>
            <a:fillRect/>
          </a:stretch>
        </p:blipFill>
        <p:spPr bwMode="auto">
          <a:xfrm>
            <a:off x="4635511" y="497773"/>
            <a:ext cx="29718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 descr="http://image.tsn.ua/media/images2/original/Oct2010/381412.jpg"/>
          <p:cNvPicPr>
            <a:picLocks noGrp="1" noChangeAspect="1" noChangeArrowheads="1"/>
          </p:cNvPicPr>
          <p:nvPr>
            <p:ph type="pic" sz="quarter" idx="20"/>
          </p:nvPr>
        </p:nvPicPr>
        <p:blipFill>
          <a:blip r:embed="rId4" cstate="print"/>
          <a:srcRect l="20447" r="20447"/>
          <a:stretch>
            <a:fillRect/>
          </a:stretch>
        </p:blipFill>
        <p:spPr bwMode="auto">
          <a:xfrm>
            <a:off x="8482283" y="1013591"/>
            <a:ext cx="29718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4230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4940" y="193045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тепличних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 у </a:t>
            </a:r>
            <a:r>
              <a:rPr lang="ru-RU" dirty="0" err="1" smtClean="0"/>
              <a:t>сучасній</a:t>
            </a:r>
            <a:r>
              <a:rPr lang="ru-RU" dirty="0" smtClean="0"/>
              <a:t> </a:t>
            </a:r>
            <a:r>
              <a:rPr lang="ru-RU" dirty="0" err="1" smtClean="0"/>
              <a:t>атмосфері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в </a:t>
            </a:r>
            <a:r>
              <a:rPr lang="ru-RU" dirty="0" err="1" smtClean="0"/>
              <a:t>частинах</a:t>
            </a:r>
            <a:r>
              <a:rPr lang="ru-RU" dirty="0" smtClean="0"/>
              <a:t> на </a:t>
            </a:r>
            <a:r>
              <a:rPr lang="ru-RU" dirty="0" err="1" smtClean="0"/>
              <a:t>мільйон</a:t>
            </a:r>
            <a:r>
              <a:rPr lang="ru-RU" dirty="0" smtClean="0"/>
              <a:t>) </a:t>
            </a:r>
            <a:r>
              <a:rPr lang="ru-RU" dirty="0" err="1" smtClean="0"/>
              <a:t>вуглекислого</a:t>
            </a:r>
            <a:r>
              <a:rPr lang="ru-RU" dirty="0" smtClean="0"/>
              <a:t> газу 355, метану - 1,75, </a:t>
            </a:r>
            <a:r>
              <a:rPr lang="ru-RU" dirty="0" err="1" smtClean="0"/>
              <a:t>оксидів</a:t>
            </a:r>
            <a:r>
              <a:rPr lang="ru-RU" dirty="0" smtClean="0"/>
              <a:t> азоту - 0,31, </a:t>
            </a:r>
            <a:r>
              <a:rPr lang="ru-RU" dirty="0" err="1" smtClean="0"/>
              <a:t>хлорфторвуглеводнів</a:t>
            </a:r>
            <a:r>
              <a:rPr lang="ru-RU" dirty="0" smtClean="0"/>
              <a:t> - 0,001. </a:t>
            </a:r>
            <a:r>
              <a:rPr lang="ru-RU" dirty="0" err="1" smtClean="0"/>
              <a:t>Річний</a:t>
            </a:r>
            <a:r>
              <a:rPr lang="ru-RU" dirty="0" smtClean="0"/>
              <a:t> </a:t>
            </a:r>
            <a:r>
              <a:rPr lang="ru-RU" dirty="0" err="1" smtClean="0"/>
              <a:t>ріст</a:t>
            </a:r>
            <a:r>
              <a:rPr lang="ru-RU" dirty="0" smtClean="0"/>
              <a:t> </a:t>
            </a:r>
            <a:r>
              <a:rPr lang="ru-RU" dirty="0" err="1" smtClean="0"/>
              <a:t>концентрації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 в </a:t>
            </a:r>
            <a:r>
              <a:rPr lang="ru-RU" dirty="0" err="1" smtClean="0"/>
              <a:t>повітрі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відсотках</a:t>
            </a:r>
            <a:r>
              <a:rPr lang="ru-RU" dirty="0" smtClean="0"/>
              <a:t>) </a:t>
            </a:r>
            <a:r>
              <a:rPr lang="ru-RU" dirty="0" err="1" smtClean="0"/>
              <a:t>складає</a:t>
            </a:r>
            <a:r>
              <a:rPr lang="ru-RU" dirty="0" smtClean="0"/>
              <a:t>: </a:t>
            </a:r>
            <a:r>
              <a:rPr lang="ru-RU" dirty="0" err="1" smtClean="0"/>
              <a:t>вуглекислого</a:t>
            </a:r>
            <a:r>
              <a:rPr lang="ru-RU" dirty="0" smtClean="0"/>
              <a:t> газу - 0,5, метану - 0,7, </a:t>
            </a:r>
            <a:r>
              <a:rPr lang="ru-RU" dirty="0" err="1" smtClean="0"/>
              <a:t>оксидів</a:t>
            </a:r>
            <a:r>
              <a:rPr lang="ru-RU" dirty="0" smtClean="0"/>
              <a:t> азоту -1,0, </a:t>
            </a:r>
            <a:r>
              <a:rPr lang="ru-RU" dirty="0" err="1" smtClean="0"/>
              <a:t>хлорфторвуглеводнів</a:t>
            </a:r>
            <a:r>
              <a:rPr lang="ru-RU" dirty="0" smtClean="0"/>
              <a:t> - 0,3.</a:t>
            </a:r>
            <a:endParaRPr lang="ru-RU" dirty="0"/>
          </a:p>
        </p:txBody>
      </p:sp>
      <p:pic>
        <p:nvPicPr>
          <p:cNvPr id="3074" name="Picture 2" descr="http://pinu.com.ua/sites/default/files/ai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30" y="2339438"/>
            <a:ext cx="5180612" cy="3453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2752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1000</Words>
  <Application>Microsoft Office PowerPoint</Application>
  <PresentationFormat>Произвольный</PresentationFormat>
  <Paragraphs>50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TS103431377</vt:lpstr>
      <vt:lpstr>Потепління клімату, парниковий ефект</vt:lpstr>
      <vt:lpstr>Зміст</vt:lpstr>
      <vt:lpstr>Слайд 3</vt:lpstr>
      <vt:lpstr>Парниковий ефект</vt:lpstr>
      <vt:lpstr>Парниковий ефект відкрив у 1829 Жозеф Фур'є.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2014-03-16T14:23:31Z</dcterms:created>
  <dcterms:modified xsi:type="dcterms:W3CDTF">2014-03-16T15:53:30Z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