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00FF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3F619-8BE4-4750-8DB9-6E1DBB545574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B11E3-B5E0-4102-A7D9-58CD8CFFC777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7110-705A-4880-9E84-93030C8A316E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47F5-6774-4C4B-8A03-B5F0AF756C7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7110-705A-4880-9E84-93030C8A316E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47F5-6774-4C4B-8A03-B5F0AF756C7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7110-705A-4880-9E84-93030C8A316E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47F5-6774-4C4B-8A03-B5F0AF756C7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7110-705A-4880-9E84-93030C8A316E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47F5-6774-4C4B-8A03-B5F0AF756C7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7110-705A-4880-9E84-93030C8A316E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47F5-6774-4C4B-8A03-B5F0AF756C7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7110-705A-4880-9E84-93030C8A316E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47F5-6774-4C4B-8A03-B5F0AF756C7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7110-705A-4880-9E84-93030C8A316E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47F5-6774-4C4B-8A03-B5F0AF756C7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7110-705A-4880-9E84-93030C8A316E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47F5-6774-4C4B-8A03-B5F0AF756C7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7110-705A-4880-9E84-93030C8A316E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47F5-6774-4C4B-8A03-B5F0AF756C7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7110-705A-4880-9E84-93030C8A316E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47F5-6774-4C4B-8A03-B5F0AF756C7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7110-705A-4880-9E84-93030C8A316E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47F5-6774-4C4B-8A03-B5F0AF756C7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B7110-705A-4880-9E84-93030C8A316E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147F5-6774-4C4B-8A03-B5F0AF756C7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slide" Target="slide17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" Target="slide4.xml"/><Relationship Id="rId7" Type="http://schemas.openxmlformats.org/officeDocument/2006/relationships/slide" Target="slide1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11" Type="http://schemas.openxmlformats.org/officeDocument/2006/relationships/slide" Target="slide18.xml"/><Relationship Id="rId5" Type="http://schemas.openxmlformats.org/officeDocument/2006/relationships/slide" Target="slide7.xml"/><Relationship Id="rId10" Type="http://schemas.openxmlformats.org/officeDocument/2006/relationships/image" Target="../media/image5.jpeg"/><Relationship Id="rId4" Type="http://schemas.openxmlformats.org/officeDocument/2006/relationships/slide" Target="slide5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14313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i="1" dirty="0" smtClean="0"/>
              <a:t>Италия</a:t>
            </a:r>
            <a:endParaRPr lang="ru-RU" sz="7200" b="1" i="1" dirty="0"/>
          </a:p>
        </p:txBody>
      </p:sp>
      <p:pic>
        <p:nvPicPr>
          <p:cNvPr id="1026" name="Picture 2" descr="D:\Amy Wanehouse\podrobnaya-karta-itali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FFFF"/>
              </a:clrFrom>
              <a:clrTo>
                <a:srgbClr val="E7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643050"/>
            <a:ext cx="4286247" cy="4857784"/>
          </a:xfrm>
          <a:prstGeom prst="rect">
            <a:avLst/>
          </a:prstGeom>
          <a:noFill/>
        </p:spPr>
      </p:pic>
      <p:sp>
        <p:nvSpPr>
          <p:cNvPr id="33" name="Прямокутник 32"/>
          <p:cNvSpPr/>
          <p:nvPr/>
        </p:nvSpPr>
        <p:spPr>
          <a:xfrm>
            <a:off x="4429124" y="1357298"/>
            <a:ext cx="4572000" cy="50367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2000" b="1" dirty="0" smtClean="0">
                <a:latin typeface="Monotype Corsiva" pitchFamily="66" charset="0"/>
              </a:rPr>
              <a:t>Официальное название –Италийская республика</a:t>
            </a:r>
          </a:p>
          <a:p>
            <a:pPr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2000" b="1" u="sng" dirty="0" smtClean="0">
                <a:solidFill>
                  <a:srgbClr val="000000"/>
                </a:solidFill>
                <a:latin typeface="Monotype Corsiva" pitchFamily="66" charset="0"/>
              </a:rPr>
              <a:t>Площадь</a:t>
            </a:r>
            <a:r>
              <a:rPr lang="ru-RU" sz="2000" b="1" dirty="0" smtClean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Monotype Corsiva" pitchFamily="66" charset="0"/>
              </a:rPr>
              <a:t>301 230 </a:t>
            </a:r>
            <a:r>
              <a:rPr lang="ru-RU" sz="2000" b="1" i="1" dirty="0">
                <a:solidFill>
                  <a:srgbClr val="000000"/>
                </a:solidFill>
                <a:latin typeface="Monotype Corsiva" pitchFamily="66" charset="0"/>
              </a:rPr>
              <a:t>км</a:t>
            </a:r>
            <a:r>
              <a:rPr lang="ru-RU" sz="2000" b="1" i="1" baseline="30000" dirty="0">
                <a:solidFill>
                  <a:srgbClr val="000000"/>
                </a:solidFill>
                <a:latin typeface="Monotype Corsiva" pitchFamily="66" charset="0"/>
              </a:rPr>
              <a:t>2</a:t>
            </a:r>
            <a:r>
              <a:rPr lang="ru-RU" sz="2000" b="1" i="1" dirty="0">
                <a:solidFill>
                  <a:srgbClr val="000000"/>
                </a:solidFill>
                <a:latin typeface="Monotype Corsiva" pitchFamily="66" charset="0"/>
              </a:rPr>
              <a:t>.</a:t>
            </a:r>
            <a:r>
              <a:rPr lang="ru-RU" sz="2000" b="1" dirty="0">
                <a:solidFill>
                  <a:srgbClr val="000000"/>
                </a:solidFill>
                <a:latin typeface="Monotype Corsiva" pitchFamily="66" charset="0"/>
              </a:rPr>
              <a:t> </a:t>
            </a:r>
          </a:p>
          <a:p>
            <a:pPr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2000" b="1" u="sng" dirty="0" smtClean="0">
                <a:solidFill>
                  <a:srgbClr val="000000"/>
                </a:solidFill>
                <a:latin typeface="Monotype Corsiva" pitchFamily="66" charset="0"/>
              </a:rPr>
              <a:t>Население</a:t>
            </a:r>
            <a:r>
              <a:rPr lang="ru-RU" sz="2000" b="1" dirty="0" smtClean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Monotype Corsiva" pitchFamily="66" charset="0"/>
              </a:rPr>
              <a:t>60 млн. чел. (2007). </a:t>
            </a:r>
          </a:p>
          <a:p>
            <a:pPr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2000" b="1" u="sng" dirty="0">
                <a:solidFill>
                  <a:srgbClr val="000000"/>
                </a:solidFill>
                <a:latin typeface="Monotype Corsiva" pitchFamily="66" charset="0"/>
              </a:rPr>
              <a:t>Плотность</a:t>
            </a:r>
            <a:r>
              <a:rPr lang="ru-RU" sz="2000" b="1" dirty="0">
                <a:solidFill>
                  <a:srgbClr val="000000"/>
                </a:solidFill>
                <a:latin typeface="Monotype Corsiva" pitchFamily="66" charset="0"/>
              </a:rPr>
              <a:t>  196 чел./км²</a:t>
            </a:r>
          </a:p>
          <a:p>
            <a:pPr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2000" b="1" u="sng" dirty="0">
                <a:solidFill>
                  <a:srgbClr val="000000"/>
                </a:solidFill>
                <a:latin typeface="Monotype Corsiva" pitchFamily="66" charset="0"/>
              </a:rPr>
              <a:t>Столица</a:t>
            </a:r>
            <a:r>
              <a:rPr lang="ru-RU" sz="2000" b="1" dirty="0">
                <a:solidFill>
                  <a:srgbClr val="000000"/>
                </a:solidFill>
                <a:latin typeface="Monotype Corsiva" pitchFamily="66" charset="0"/>
              </a:rPr>
              <a:t> — г. Рим. </a:t>
            </a:r>
          </a:p>
          <a:p>
            <a:pPr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2000" b="1" u="sng" dirty="0">
                <a:solidFill>
                  <a:srgbClr val="000000"/>
                </a:solidFill>
                <a:latin typeface="Monotype Corsiva" pitchFamily="66" charset="0"/>
              </a:rPr>
              <a:t>Форма правления </a:t>
            </a:r>
            <a:r>
              <a:rPr lang="ru-RU" sz="2000" b="1" dirty="0">
                <a:solidFill>
                  <a:srgbClr val="000000"/>
                </a:solidFill>
                <a:latin typeface="Monotype Corsiva" pitchFamily="66" charset="0"/>
              </a:rPr>
              <a:t>Парламентская республика</a:t>
            </a:r>
          </a:p>
          <a:p>
            <a:pPr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2000" b="1" u="sng" dirty="0" smtClean="0">
                <a:solidFill>
                  <a:srgbClr val="000000"/>
                </a:solidFill>
                <a:latin typeface="Monotype Corsiva" pitchFamily="66" charset="0"/>
              </a:rPr>
              <a:t>На </a:t>
            </a:r>
            <a:r>
              <a:rPr lang="ru-RU" sz="2000" b="1" u="sng" dirty="0">
                <a:solidFill>
                  <a:srgbClr val="000000"/>
                </a:solidFill>
                <a:latin typeface="Monotype Corsiva" pitchFamily="66" charset="0"/>
              </a:rPr>
              <a:t>душу населения 39  565 </a:t>
            </a:r>
            <a:r>
              <a:rPr lang="en-US" sz="2000" b="1" u="sng" dirty="0">
                <a:solidFill>
                  <a:srgbClr val="000000"/>
                </a:solidFill>
                <a:latin typeface="Monotype Corsiva" pitchFamily="66" charset="0"/>
              </a:rPr>
              <a:t>$</a:t>
            </a:r>
            <a:endParaRPr lang="ru-RU" sz="2000" b="1" u="sng" dirty="0">
              <a:solidFill>
                <a:srgbClr val="000000"/>
              </a:solidFill>
              <a:latin typeface="Monotype Corsiva" pitchFamily="66" charset="0"/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000000"/>
                </a:solidFill>
                <a:latin typeface="Monotype Corsiva" pitchFamily="66" charset="0"/>
              </a:rPr>
              <a:t>В административном отношении состоит из 20 областей (включая 2 острова), которые делятся на провинции , последние — на коммуны</a:t>
            </a:r>
            <a:r>
              <a:rPr lang="ru-RU" sz="2000" b="1" dirty="0" smtClean="0">
                <a:solidFill>
                  <a:srgbClr val="000000"/>
                </a:solidFill>
                <a:latin typeface="Monotype Corsiva" pitchFamily="66" charset="0"/>
              </a:rPr>
              <a:t>.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ru-RU" sz="2000" b="1" u="sng" dirty="0" smtClean="0">
                <a:solidFill>
                  <a:srgbClr val="000000"/>
                </a:solidFill>
                <a:latin typeface="Monotype Corsiva" pitchFamily="66" charset="0"/>
              </a:rPr>
              <a:t>Официальный язык</a:t>
            </a:r>
            <a:r>
              <a:rPr lang="ru-RU" sz="2000" b="1" dirty="0" smtClean="0">
                <a:solidFill>
                  <a:srgbClr val="000000"/>
                </a:solidFill>
                <a:latin typeface="Monotype Corsiva" pitchFamily="66" charset="0"/>
              </a:rPr>
              <a:t> — итальянский. 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ru-RU" sz="2000" b="1" u="sng" dirty="0" smtClean="0">
                <a:solidFill>
                  <a:srgbClr val="000000"/>
                </a:solidFill>
                <a:latin typeface="Monotype Corsiva" pitchFamily="66" charset="0"/>
              </a:rPr>
              <a:t>Господствующая религия</a:t>
            </a:r>
            <a:r>
              <a:rPr lang="ru-RU" sz="2000" b="1" dirty="0" smtClean="0">
                <a:solidFill>
                  <a:srgbClr val="000000"/>
                </a:solidFill>
                <a:latin typeface="Monotype Corsiva" pitchFamily="66" charset="0"/>
              </a:rPr>
              <a:t> — католицизм.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ru-RU" sz="2000" b="1" u="sng" dirty="0" smtClean="0">
                <a:solidFill>
                  <a:srgbClr val="000000"/>
                </a:solidFill>
                <a:latin typeface="Monotype Corsiva" pitchFamily="66" charset="0"/>
              </a:rPr>
              <a:t>Денежная единица</a:t>
            </a:r>
            <a:r>
              <a:rPr lang="ru-RU" sz="2000" b="1" dirty="0" smtClean="0">
                <a:solidFill>
                  <a:srgbClr val="000000"/>
                </a:solidFill>
                <a:latin typeface="Monotype Corsiva" pitchFamily="66" charset="0"/>
              </a:rPr>
              <a:t> – итальянская лира </a:t>
            </a:r>
          </a:p>
          <a:p>
            <a:pPr>
              <a:lnSpc>
                <a:spcPct val="90000"/>
              </a:lnSpc>
              <a:buClr>
                <a:srgbClr val="FF3300"/>
              </a:buClr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Monotype Corsiva" pitchFamily="66" charset="0"/>
              </a:rPr>
              <a:t>(с 1.01.2002 расчётной единицей является 1 Евро)</a:t>
            </a:r>
            <a:endParaRPr lang="ru-RU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  <a:p>
            <a:pPr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Ø"/>
            </a:pPr>
            <a:endParaRPr lang="ru-RU" b="1" dirty="0">
              <a:solidFill>
                <a:srgbClr val="0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сміхнене обличчя 5">
            <a:hlinkClick r:id="rId2" action="ppaction://hlinksldjump"/>
          </p:cNvPr>
          <p:cNvSpPr/>
          <p:nvPr/>
        </p:nvSpPr>
        <p:spPr>
          <a:xfrm>
            <a:off x="0" y="6215058"/>
            <a:ext cx="714380" cy="64294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кутник 1"/>
          <p:cNvSpPr/>
          <p:nvPr/>
        </p:nvSpPr>
        <p:spPr>
          <a:xfrm>
            <a:off x="4572000" y="0"/>
            <a:ext cx="4572000" cy="36933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Растительные и животные ресурсы. </a:t>
            </a:r>
          </a:p>
          <a:p>
            <a:r>
              <a:rPr lang="ru-RU" dirty="0" smtClean="0"/>
              <a:t>В Альпах растут горные широколиственные леса (дуб, каштан, клен), на высотах от 800 до 1800 м — буковые и хвойные леса, выше — кустарники, субальпийские и альпийские. Вырубка леса приводит к эрозии почв. Животные сохранились преимущественно в горах. В Апеннинах еще осталось незначительное количество медведей и волков, в лесных местностях — лисы и кабаны. Косуль и благородных оленей по большей части держат в охотничьих заповедниках.</a:t>
            </a:r>
            <a:endParaRPr lang="ru-RU" dirty="0"/>
          </a:p>
        </p:txBody>
      </p:sp>
      <p:sp>
        <p:nvSpPr>
          <p:cNvPr id="3" name="Прямокутник 2"/>
          <p:cNvSpPr/>
          <p:nvPr/>
        </p:nvSpPr>
        <p:spPr>
          <a:xfrm>
            <a:off x="0" y="3571876"/>
            <a:ext cx="4572000" cy="30008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Рекреационные ресурсы</a:t>
            </a:r>
          </a:p>
          <a:p>
            <a:r>
              <a:rPr lang="ru-RU" sz="1900" dirty="0" smtClean="0">
                <a:solidFill>
                  <a:srgbClr val="7030A0"/>
                </a:solidFill>
              </a:rPr>
              <a:t>Главные районы отдыха и туризма — Альпы, Итальянская </a:t>
            </a:r>
            <a:r>
              <a:rPr lang="ru-RU" sz="1900" dirty="0" err="1" smtClean="0">
                <a:solidFill>
                  <a:srgbClr val="7030A0"/>
                </a:solidFill>
              </a:rPr>
              <a:t>Ривъера</a:t>
            </a:r>
            <a:r>
              <a:rPr lang="ru-RU" sz="1900" dirty="0" smtClean="0">
                <a:solidFill>
                  <a:srgbClr val="7030A0"/>
                </a:solidFill>
              </a:rPr>
              <a:t>, Неаполитанские заливы о. Капри, Центральная Италия, Сицилия, </a:t>
            </a:r>
            <a:r>
              <a:rPr lang="ru-RU" sz="1900" dirty="0" err="1" smtClean="0">
                <a:solidFill>
                  <a:srgbClr val="7030A0"/>
                </a:solidFill>
              </a:rPr>
              <a:t>Липарские</a:t>
            </a:r>
            <a:r>
              <a:rPr lang="ru-RU" sz="1900" dirty="0" smtClean="0">
                <a:solidFill>
                  <a:srgbClr val="7030A0"/>
                </a:solidFill>
              </a:rPr>
              <a:t> острова. Для сохранения естественных ландшафтов, растительного и животного мира созданы национальные парки в Альпах (</a:t>
            </a:r>
            <a:r>
              <a:rPr lang="ru-RU" sz="1900" dirty="0" err="1" smtClean="0">
                <a:solidFill>
                  <a:srgbClr val="7030A0"/>
                </a:solidFill>
              </a:rPr>
              <a:t>Гран-Парадизо</a:t>
            </a:r>
            <a:r>
              <a:rPr lang="ru-RU" sz="1900" dirty="0" smtClean="0">
                <a:solidFill>
                  <a:srgbClr val="7030A0"/>
                </a:solidFill>
              </a:rPr>
              <a:t>, </a:t>
            </a:r>
            <a:r>
              <a:rPr lang="ru-RU" sz="1900" dirty="0" err="1" smtClean="0">
                <a:solidFill>
                  <a:srgbClr val="7030A0"/>
                </a:solidFill>
              </a:rPr>
              <a:t>Стельвио</a:t>
            </a:r>
            <a:r>
              <a:rPr lang="ru-RU" sz="1900" dirty="0" smtClean="0">
                <a:solidFill>
                  <a:srgbClr val="7030A0"/>
                </a:solidFill>
              </a:rPr>
              <a:t> и </a:t>
            </a:r>
            <a:r>
              <a:rPr lang="ru-RU" sz="1900" dirty="0" err="1" smtClean="0">
                <a:solidFill>
                  <a:srgbClr val="7030A0"/>
                </a:solidFill>
              </a:rPr>
              <a:t>др</a:t>
            </a:r>
            <a:r>
              <a:rPr lang="ru-RU" sz="1900" dirty="0" smtClean="0">
                <a:solidFill>
                  <a:srgbClr val="7030A0"/>
                </a:solidFill>
              </a:rPr>
              <a:t>), в горах </a:t>
            </a:r>
            <a:r>
              <a:rPr lang="ru-RU" sz="1900" dirty="0" err="1" smtClean="0">
                <a:solidFill>
                  <a:srgbClr val="7030A0"/>
                </a:solidFill>
              </a:rPr>
              <a:t>Абруцци</a:t>
            </a:r>
            <a:r>
              <a:rPr lang="ru-RU" sz="1900" dirty="0" smtClean="0">
                <a:solidFill>
                  <a:srgbClr val="7030A0"/>
                </a:solidFill>
              </a:rPr>
              <a:t> и на побережье.</a:t>
            </a:r>
            <a:endParaRPr lang="ru-RU" sz="1900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0_c415_8caec8d1_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714752"/>
            <a:ext cx="4427984" cy="3143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3004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716016" cy="3735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трілка кутом 6">
            <a:hlinkClick r:id="rId5" action="ppaction://hlinksldjump"/>
          </p:cNvPr>
          <p:cNvSpPr/>
          <p:nvPr/>
        </p:nvSpPr>
        <p:spPr>
          <a:xfrm>
            <a:off x="7929586" y="6072206"/>
            <a:ext cx="1071570" cy="64294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02336_PH069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Рисунок 6" descr="1002336_PH069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0" name="Picture 2" descr="C:\Documents and Settings\Юличка\Мои документы\Мои рисунки\Италия\italy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0"/>
            <a:ext cx="4000496" cy="6858000"/>
          </a:xfrm>
          <a:prstGeom prst="rect">
            <a:avLst/>
          </a:prstGeom>
          <a:noFill/>
        </p:spPr>
      </p:pic>
      <p:sp>
        <p:nvSpPr>
          <p:cNvPr id="2" name="Прямокутник 1"/>
          <p:cNvSpPr/>
          <p:nvPr/>
        </p:nvSpPr>
        <p:spPr>
          <a:xfrm>
            <a:off x="0" y="642918"/>
            <a:ext cx="5357834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1600" b="1" i="1" dirty="0" smtClean="0">
                <a:solidFill>
                  <a:srgbClr val="00B050"/>
                </a:solidFill>
              </a:rPr>
              <a:t>В сельском хозяйстве преобладает растениеводство. Основные культуры — пшеница, кукуруза, рис (1-е место по сбору в Европе; свыше 1 </a:t>
            </a:r>
            <a:r>
              <a:rPr lang="ru-RU" sz="1600" b="1" i="1" dirty="0" err="1" smtClean="0">
                <a:solidFill>
                  <a:srgbClr val="00B050"/>
                </a:solidFill>
              </a:rPr>
              <a:t>млн</a:t>
            </a:r>
            <a:r>
              <a:rPr lang="ru-RU" sz="1600" b="1" i="1" dirty="0" smtClean="0">
                <a:solidFill>
                  <a:srgbClr val="00B050"/>
                </a:solidFill>
              </a:rPr>
              <a:t> т. в год), сахарная свёкла. Италия — один из крупнейших в мире и ведущий в Европе производитель цитрусовых (свыше 3,3 </a:t>
            </a:r>
            <a:r>
              <a:rPr lang="ru-RU" sz="1600" b="1" i="1" dirty="0" err="1" smtClean="0">
                <a:solidFill>
                  <a:srgbClr val="00B050"/>
                </a:solidFill>
              </a:rPr>
              <a:t>млн</a:t>
            </a:r>
            <a:r>
              <a:rPr lang="ru-RU" sz="1600" b="1" i="1" dirty="0" smtClean="0">
                <a:solidFill>
                  <a:srgbClr val="00B050"/>
                </a:solidFill>
              </a:rPr>
              <a:t> т. в год), томатов (свыше 5,5 </a:t>
            </a:r>
            <a:r>
              <a:rPr lang="ru-RU" sz="1600" b="1" i="1" dirty="0" err="1" smtClean="0">
                <a:solidFill>
                  <a:srgbClr val="00B050"/>
                </a:solidFill>
              </a:rPr>
              <a:t>млн</a:t>
            </a:r>
            <a:r>
              <a:rPr lang="ru-RU" sz="1600" b="1" i="1" dirty="0" smtClean="0">
                <a:solidFill>
                  <a:srgbClr val="00B050"/>
                </a:solidFill>
              </a:rPr>
              <a:t> т.), винограда (около 10 </a:t>
            </a:r>
            <a:r>
              <a:rPr lang="ru-RU" sz="1600" b="1" i="1" dirty="0" err="1" smtClean="0">
                <a:solidFill>
                  <a:srgbClr val="00B050"/>
                </a:solidFill>
              </a:rPr>
              <a:t>млн</a:t>
            </a:r>
            <a:r>
              <a:rPr lang="ru-RU" sz="1600" b="1" i="1" dirty="0" smtClean="0">
                <a:solidFill>
                  <a:srgbClr val="00B050"/>
                </a:solidFill>
              </a:rPr>
              <a:t> т. в год; свыше 90 % перерабатывается в вино), оливок. Развиты цветоводство и птицеводство.</a:t>
            </a:r>
            <a:endParaRPr lang="ru-RU" sz="1600" b="1" i="1" dirty="0" smtClean="0">
              <a:solidFill>
                <a:srgbClr val="00B050"/>
              </a:solidFill>
            </a:endParaRPr>
          </a:p>
        </p:txBody>
      </p:sp>
      <p:sp>
        <p:nvSpPr>
          <p:cNvPr id="11" name="Усміхнене обличчя 10">
            <a:hlinkClick r:id="rId4" action="ppaction://hlinksldjump"/>
          </p:cNvPr>
          <p:cNvSpPr/>
          <p:nvPr/>
        </p:nvSpPr>
        <p:spPr>
          <a:xfrm>
            <a:off x="214282" y="6072206"/>
            <a:ext cx="714380" cy="64294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ілка кутом 11">
            <a:hlinkClick r:id="rId5" action="ppaction://hlinksldjump"/>
          </p:cNvPr>
          <p:cNvSpPr/>
          <p:nvPr/>
        </p:nvSpPr>
        <p:spPr>
          <a:xfrm>
            <a:off x="7929586" y="6072206"/>
            <a:ext cx="1071570" cy="64294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714348" y="2714620"/>
            <a:ext cx="78581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стран развитого капитализма Италия выделяется крайне низкой долей добывающей и высокой долей обрабатывающей промышленности в числе занятых, основном капитале и особенно в общей стоимости промышленной продукции. Это объясняется отсутствием в стране сколько-нибудь значительных запасов наиболее важных полезных ископаемых. Среди них по промышленному и экспортному значению выделяются пириты, ртутная руда (киноварь), природный газ, калийные соли, асбест и некоторые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другие.Итальянская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обрабатывающая промышленность работает в основном на импортном сырье. Преобладает тяжелая индустрия, основная роль в которой принадлежит машиностроению. Значительно развились также электроэнергетика, металлургия, химия и нефтехимия.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000100" y="1142984"/>
            <a:ext cx="66383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Промышленность</a:t>
            </a:r>
            <a:endParaRPr lang="ru-RU" sz="6600" dirty="0"/>
          </a:p>
        </p:txBody>
      </p:sp>
      <p:sp>
        <p:nvSpPr>
          <p:cNvPr id="4" name="Усміхнене обличчя 3">
            <a:hlinkClick r:id="rId2" action="ppaction://hlinksldjump"/>
          </p:cNvPr>
          <p:cNvSpPr/>
          <p:nvPr/>
        </p:nvSpPr>
        <p:spPr>
          <a:xfrm>
            <a:off x="214282" y="6072206"/>
            <a:ext cx="714380" cy="64294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ілка кутом 4">
            <a:hlinkClick r:id="rId3" action="ppaction://hlinksldjump"/>
          </p:cNvPr>
          <p:cNvSpPr/>
          <p:nvPr/>
        </p:nvSpPr>
        <p:spPr>
          <a:xfrm>
            <a:off x="7929586" y="6072206"/>
            <a:ext cx="1071570" cy="64294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45005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Машиностроение</a:t>
            </a:r>
            <a:r>
              <a:rPr lang="ru-RU" dirty="0" smtClean="0"/>
              <a:t>- важная отрасль в итальянской промышленности. Приоритетного развития добилось транспортное машиностроение, особенно складывание автомобилей. Известные автомобильные компании это: «Фиат», «Феррари», «</a:t>
            </a:r>
            <a:r>
              <a:rPr lang="ru-RU" dirty="0" err="1" smtClean="0"/>
              <a:t>Астон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Значительными центрами машиностроения является Милан и Неаполь. Так же развиты судостроение, авиастроение, электроника.</a:t>
            </a:r>
            <a:endParaRPr lang="ru-RU" dirty="0"/>
          </a:p>
        </p:txBody>
      </p:sp>
      <p:pic>
        <p:nvPicPr>
          <p:cNvPr id="3" name="Picture 2" descr="C:\Documents and Settings\Юличка\Мои документы\Мои рисунки\Италия\023A-TEA-62045-V0-fd6fad4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0"/>
            <a:ext cx="4071934" cy="3186731"/>
          </a:xfrm>
          <a:prstGeom prst="rect">
            <a:avLst/>
          </a:prstGeom>
          <a:noFill/>
        </p:spPr>
      </p:pic>
      <p:pic>
        <p:nvPicPr>
          <p:cNvPr id="1026" name="Picture 2" descr="D:\Amy Wanehouse\1298656345_euro-sportcars_ferrari_p4_5_wallpap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810"/>
            <a:ext cx="4800000" cy="3600000"/>
          </a:xfrm>
          <a:prstGeom prst="rect">
            <a:avLst/>
          </a:prstGeom>
          <a:noFill/>
        </p:spPr>
      </p:pic>
      <p:pic>
        <p:nvPicPr>
          <p:cNvPr id="1027" name="Picture 3" descr="D:\Amy Wanehouse\autowp.ru_aston_martin_one-77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4000" y="3786190"/>
            <a:ext cx="3840000" cy="2880000"/>
          </a:xfrm>
          <a:prstGeom prst="rect">
            <a:avLst/>
          </a:prstGeom>
          <a:noFill/>
        </p:spPr>
      </p:pic>
      <p:sp>
        <p:nvSpPr>
          <p:cNvPr id="6" name="Усміхнене обличчя 5">
            <a:hlinkClick r:id="rId5" action="ppaction://hlinksldjump"/>
          </p:cNvPr>
          <p:cNvSpPr/>
          <p:nvPr/>
        </p:nvSpPr>
        <p:spPr>
          <a:xfrm>
            <a:off x="214282" y="6072206"/>
            <a:ext cx="714380" cy="64294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ілка кутом 6">
            <a:hlinkClick r:id="rId6" action="ppaction://hlinksldjump"/>
          </p:cNvPr>
          <p:cNvSpPr/>
          <p:nvPr/>
        </p:nvSpPr>
        <p:spPr>
          <a:xfrm>
            <a:off x="7929586" y="6072206"/>
            <a:ext cx="1071570" cy="64294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535785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Черная металлургия </a:t>
            </a:r>
            <a:r>
              <a:rPr lang="ru-RU" sz="1600" dirty="0" smtClean="0"/>
              <a:t>работает только на импортном сырье. Самый большой комбинат Европы размещен в порте </a:t>
            </a:r>
            <a:r>
              <a:rPr lang="ru-RU" sz="1600" dirty="0" err="1" smtClean="0"/>
              <a:t>Таранто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b="1" i="1" dirty="0" smtClean="0"/>
              <a:t>Цветная металлургия</a:t>
            </a:r>
            <a:r>
              <a:rPr lang="ru-RU" sz="1600" dirty="0" smtClean="0"/>
              <a:t> выплавляет алюминий, свинец, цинк, магний, ртуть.</a:t>
            </a:r>
            <a:br>
              <a:rPr lang="ru-RU" sz="1600" dirty="0" smtClean="0"/>
            </a:br>
            <a:r>
              <a:rPr lang="ru-RU" sz="1600" b="1" i="1" dirty="0" smtClean="0"/>
              <a:t>Топливная промышленность</a:t>
            </a:r>
            <a:r>
              <a:rPr lang="ru-RU" sz="1600" dirty="0" smtClean="0"/>
              <a:t>- возрастает роль нефтепереработки, которая работает в портах на импортном сырье. В электроэнергетике ведущую роль играют электростанции, которые вырабатывают 78% электроэнергии. Так же есть гидроэлектростанции которые вырабатывают 20% электроэнергии. Часть атомной энергетики небольшая- всего 1.5%. Из нетрадиционных источников энергии используется внутреннее тепло Земли. </a:t>
            </a:r>
            <a:br>
              <a:rPr lang="ru-RU" sz="1600" dirty="0" smtClean="0"/>
            </a:br>
            <a:r>
              <a:rPr lang="ru-RU" sz="1600" b="1" i="1" dirty="0" smtClean="0"/>
              <a:t>Химическая промышленность</a:t>
            </a:r>
            <a:r>
              <a:rPr lang="ru-RU" sz="1600" dirty="0" smtClean="0"/>
              <a:t>- специализируется на производстве полимеров, шин, фармацевтических средств, духов. Большинство предприятий находятся в Неаполе, </a:t>
            </a:r>
            <a:r>
              <a:rPr lang="ru-RU" sz="1600" dirty="0" smtClean="0"/>
              <a:t>М</a:t>
            </a:r>
            <a:r>
              <a:rPr lang="ru-RU" sz="1600" dirty="0" smtClean="0"/>
              <a:t>илане, Турине, Бриндизи. </a:t>
            </a:r>
            <a:br>
              <a:rPr lang="ru-RU" sz="1600" dirty="0" smtClean="0"/>
            </a:br>
            <a:r>
              <a:rPr lang="ru-RU" sz="1600" b="1" i="1" dirty="0" smtClean="0"/>
              <a:t>Легкая и пищевая промышленность</a:t>
            </a:r>
            <a:r>
              <a:rPr lang="ru-RU" sz="1600" dirty="0" smtClean="0"/>
              <a:t>. На мировом рынке продукция из Италии это обувь, одежда, натуральные и синтетические ткани. Пищевая промышленность специализируется на выпуске макаронных изделий, виноградных вин, томатных и фруктовых консервов, маслинного масла, сыра, сахара.</a:t>
            </a:r>
          </a:p>
          <a:p>
            <a:endParaRPr lang="ru-RU" dirty="0"/>
          </a:p>
        </p:txBody>
      </p:sp>
      <p:pic>
        <p:nvPicPr>
          <p:cNvPr id="3" name="Picture 3" descr="C:\Documents and Settings\Юличка\Мои документы\Мои рисунки\Италия\Флоренция, мост Ponte Vecchio on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42852"/>
            <a:ext cx="3429024" cy="3143248"/>
          </a:xfrm>
          <a:prstGeom prst="rect">
            <a:avLst/>
          </a:prstGeom>
          <a:noFill/>
        </p:spPr>
      </p:pic>
      <p:pic>
        <p:nvPicPr>
          <p:cNvPr id="4" name="Рисунок 3" descr="1247298096_ri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3714752"/>
            <a:ext cx="3393315" cy="271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Усміхнене обличчя 4">
            <a:hlinkClick r:id="rId4" action="ppaction://hlinksldjump"/>
          </p:cNvPr>
          <p:cNvSpPr/>
          <p:nvPr/>
        </p:nvSpPr>
        <p:spPr>
          <a:xfrm>
            <a:off x="214282" y="6072206"/>
            <a:ext cx="714380" cy="64294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e-Many-Moods-of-Venice-Ita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214282" y="500042"/>
            <a:ext cx="8429684" cy="4801314"/>
          </a:xfrm>
          <a:prstGeom prst="rect">
            <a:avLst/>
          </a:prstGeom>
          <a:solidFill>
            <a:srgbClr val="9900FF">
              <a:alpha val="38039"/>
            </a:srgb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Италия имеет развитую сеть железных и автомобильных дорог. Более 90 % пассажиров и свыше 80 % грузов перевозятся автомобилями. Во внешних перевозках преобладает морской транспорт.</a:t>
            </a:r>
          </a:p>
          <a:p>
            <a:pPr>
              <a:buNone/>
            </a:pPr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Торговый флот Италии насчитывает 667 судов — 17 место по общему тоннажу в мире.</a:t>
            </a:r>
          </a:p>
          <a:p>
            <a:pPr>
              <a:buNone/>
            </a:pPr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Во внутренних перевозках грузов и пассажиров главную роль играет автомобильный транспорт, на втором месте — железнодорожный. По уровню электрификации железных дорог страна занимает одно из первых мест в мире. Густая сеть современных шоссе и железных дорог связывает города Северной Италии. В связи с вытянутостью страны с севера на юг её сеть железных и автомобильных дорог развивались преимущественно в меридиональном направлении.</a:t>
            </a:r>
          </a:p>
          <a:p>
            <a:pPr>
              <a:buNone/>
            </a:pPr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Речной транспорт в Италии развит слабо из-за отсутствия крупных рек. Довольно быстро развивается гражданская авиация Италии. Авиационные линии поддерживают связь крупнейших городов Италии со многими городами Европы, а также других континентов. Крупнейшие аэропорты страны — Леонардо да Винчи близ Рима, </a:t>
            </a:r>
            <a:r>
              <a:rPr lang="ru-RU" sz="1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Мальпенса</a:t>
            </a:r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1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Линате</a:t>
            </a:r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около Милана служат важными центрами международной сети авиалиний. Для экономического развития Италии </a:t>
            </a:r>
            <a:r>
              <a:rPr lang="ru-RU" sz="1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жизненноТрубопроводный</a:t>
            </a:r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транспорт: длина трубопроводов : неочищенная нефть — 6503 км, продукты нефтепереработки — 2148 км, природный газ — 19400 км. важны внешнеэкономические связи.</a:t>
            </a:r>
            <a:endParaRPr lang="ru-RU" sz="1600" dirty="0"/>
          </a:p>
        </p:txBody>
      </p:sp>
      <p:sp>
        <p:nvSpPr>
          <p:cNvPr id="4" name="Усміхнене обличчя 3">
            <a:hlinkClick r:id="rId3" action="ppaction://hlinksldjump"/>
          </p:cNvPr>
          <p:cNvSpPr/>
          <p:nvPr/>
        </p:nvSpPr>
        <p:spPr>
          <a:xfrm>
            <a:off x="214282" y="6072206"/>
            <a:ext cx="714380" cy="64294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ілка кутом 4">
            <a:hlinkClick r:id="rId4" action="ppaction://hlinksldjump"/>
          </p:cNvPr>
          <p:cNvSpPr/>
          <p:nvPr/>
        </p:nvSpPr>
        <p:spPr>
          <a:xfrm>
            <a:off x="7929586" y="6072206"/>
            <a:ext cx="1071570" cy="64294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0" y="142852"/>
            <a:ext cx="4572000" cy="49675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00"/>
                </a:solidFill>
                <a:latin typeface="Monotype Corsiva" pitchFamily="66" charset="0"/>
              </a:rPr>
              <a:t>Автобусный транспорт. </a:t>
            </a:r>
            <a:r>
              <a:rPr lang="ru-RU" dirty="0" smtClean="0">
                <a:solidFill>
                  <a:srgbClr val="000000"/>
                </a:solidFill>
                <a:latin typeface="Monotype Corsiva" pitchFamily="66" charset="0"/>
              </a:rPr>
              <a:t>В больших городах удобнее пользоваться </a:t>
            </a:r>
            <a:r>
              <a:rPr lang="ru-RU" dirty="0" smtClean="0">
                <a:solidFill>
                  <a:srgbClr val="000000"/>
                </a:solidFill>
                <a:latin typeface="Monotype Corsiva" pitchFamily="66" charset="0"/>
              </a:rPr>
              <a:t>городским </a:t>
            </a:r>
            <a:r>
              <a:rPr lang="ru-RU" dirty="0" smtClean="0">
                <a:solidFill>
                  <a:srgbClr val="000000"/>
                </a:solidFill>
                <a:latin typeface="Monotype Corsiva" pitchFamily="66" charset="0"/>
              </a:rPr>
              <a:t>транспортом из-за ограничения движения в центре города и постоянно возникающих </a:t>
            </a:r>
            <a:r>
              <a:rPr lang="ru-RU" dirty="0" smtClean="0">
                <a:solidFill>
                  <a:srgbClr val="000000"/>
                </a:solidFill>
                <a:latin typeface="Monotype Corsiva" pitchFamily="66" charset="0"/>
              </a:rPr>
              <a:t>пробок. </a:t>
            </a:r>
            <a:r>
              <a:rPr lang="ru-RU" dirty="0" smtClean="0">
                <a:solidFill>
                  <a:srgbClr val="000000"/>
                </a:solidFill>
                <a:latin typeface="Monotype Corsiva" pitchFamily="66" charset="0"/>
              </a:rPr>
              <a:t>Билеты на автобус (а в Риме и на трамвай) следует приобретать заранее в табачных и газетных киосках. Билет действителен в течение 1 часа после компостирования (также в метро). Автобусные остановки - по требованию. Билеты на автобус и трамвай стоят от $0,7 до $0,88. 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</a:pPr>
            <a:endParaRPr lang="ru-RU" dirty="0" smtClean="0">
              <a:solidFill>
                <a:srgbClr val="000000"/>
              </a:solidFill>
              <a:latin typeface="Monotype Corsiva" pitchFamily="66" charset="0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00"/>
                </a:solidFill>
                <a:latin typeface="Monotype Corsiva" pitchFamily="66" charset="0"/>
              </a:rPr>
              <a:t>Метро</a:t>
            </a:r>
            <a:r>
              <a:rPr lang="ru-RU" dirty="0" smtClean="0">
                <a:solidFill>
                  <a:srgbClr val="000000"/>
                </a:solidFill>
                <a:latin typeface="Monotype Corsiva" pitchFamily="66" charset="0"/>
              </a:rPr>
              <a:t>. В крупных городах Италии есть </a:t>
            </a:r>
            <a:r>
              <a:rPr lang="ru-RU" dirty="0" smtClean="0">
                <a:solidFill>
                  <a:srgbClr val="000000"/>
                </a:solidFill>
                <a:latin typeface="Monotype Corsiva" pitchFamily="66" charset="0"/>
              </a:rPr>
              <a:t>метрополитен. Им </a:t>
            </a:r>
            <a:r>
              <a:rPr lang="ru-RU" dirty="0" smtClean="0">
                <a:solidFill>
                  <a:srgbClr val="000000"/>
                </a:solidFill>
                <a:latin typeface="Monotype Corsiva" pitchFamily="66" charset="0"/>
              </a:rPr>
              <a:t>удобно пользоваться при поездке на большие расстояния. Билеты продаются в автоматах на каждой станции и действительны больше часа, существуют также билеты одного дня, которые позволяют пользоваться всеми видами общественного транспорта. Стоимость проезда: $0,65 за </a:t>
            </a:r>
            <a:r>
              <a:rPr lang="ru-RU" dirty="0" smtClean="0">
                <a:solidFill>
                  <a:srgbClr val="000000"/>
                </a:solidFill>
                <a:latin typeface="Monotype Corsiva" pitchFamily="66" charset="0"/>
              </a:rPr>
              <a:t>билет.</a:t>
            </a:r>
            <a:endParaRPr lang="ru-RU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</a:pPr>
            <a:endParaRPr lang="ru-RU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00"/>
                </a:solidFill>
                <a:latin typeface="Monotype Corsiva" pitchFamily="66" charset="0"/>
              </a:rPr>
              <a:t>Городское такси. </a:t>
            </a:r>
            <a:r>
              <a:rPr lang="ru-RU" dirty="0" smtClean="0">
                <a:solidFill>
                  <a:srgbClr val="000000"/>
                </a:solidFill>
                <a:latin typeface="Monotype Corsiva" pitchFamily="66" charset="0"/>
              </a:rPr>
              <a:t>Такси дорого стоит, но без него не обойтись.</a:t>
            </a:r>
            <a:endParaRPr lang="ru-RU" dirty="0" smtClean="0">
              <a:solidFill>
                <a:srgbClr val="000000"/>
              </a:solidFill>
              <a:latin typeface="Monotype Corsiva" pitchFamily="66" charset="0"/>
            </a:endParaRPr>
          </a:p>
        </p:txBody>
      </p:sp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00826" y="357166"/>
            <a:ext cx="1898650" cy="1479550"/>
          </a:xfrm>
          <a:prstGeom prst="rect">
            <a:avLst/>
          </a:prstGeom>
          <a:noFill/>
        </p:spPr>
      </p:pic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86578" y="4572008"/>
            <a:ext cx="1763712" cy="1338262"/>
          </a:xfrm>
          <a:prstGeom prst="rect">
            <a:avLst/>
          </a:prstGeom>
          <a:noFill/>
        </p:spPr>
      </p:pic>
      <p:pic>
        <p:nvPicPr>
          <p:cNvPr id="7" name="Рисунок 6" descr="Italia_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2500306"/>
            <a:ext cx="2428860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47569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4969190"/>
            <a:ext cx="2163403" cy="1888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Усміхнене обличчя 9">
            <a:hlinkClick r:id="rId6" action="ppaction://hlinksldjump"/>
          </p:cNvPr>
          <p:cNvSpPr/>
          <p:nvPr/>
        </p:nvSpPr>
        <p:spPr>
          <a:xfrm>
            <a:off x="214282" y="6072206"/>
            <a:ext cx="714380" cy="64294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ілка кутом 10">
            <a:hlinkClick r:id="rId7" action="ppaction://hlinksldjump"/>
          </p:cNvPr>
          <p:cNvSpPr/>
          <p:nvPr/>
        </p:nvSpPr>
        <p:spPr>
          <a:xfrm>
            <a:off x="7929586" y="6072206"/>
            <a:ext cx="1071570" cy="64294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285720" y="371475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FF0000"/>
              </a:buClr>
              <a:defRPr/>
            </a:pPr>
            <a:endParaRPr lang="ru-RU" b="1" dirty="0" smtClean="0">
              <a:latin typeface="Monotype Corsiva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000000"/>
                </a:solidFill>
                <a:latin typeface="Monotype Corsiva" pitchFamily="66" charset="0"/>
              </a:rPr>
              <a:t>Прокат автомобилей. </a:t>
            </a:r>
            <a:r>
              <a:rPr lang="ru-RU" dirty="0" smtClean="0">
                <a:solidFill>
                  <a:srgbClr val="000000"/>
                </a:solidFill>
                <a:latin typeface="Monotype Corsiva" pitchFamily="66" charset="0"/>
              </a:rPr>
              <a:t>Для того, чтобы арендовать машину необходимо: быть старше 21 года, иметь действующие водительские права. Прокат машин достаточно дорог, впрочем как и бензин. Автомобилисты могут рассчитывать на хорошее состояние дорог. Большинство автомагистралей платные. Отдохнуть, перекусить и заправить машину можно на специальных станциях "</a:t>
            </a:r>
            <a:r>
              <a:rPr lang="ru-RU" dirty="0" err="1" smtClean="0">
                <a:solidFill>
                  <a:srgbClr val="000000"/>
                </a:solidFill>
                <a:latin typeface="Monotype Corsiva" pitchFamily="66" charset="0"/>
              </a:rPr>
              <a:t>Servizii</a:t>
            </a:r>
            <a:r>
              <a:rPr lang="ru-RU" dirty="0" smtClean="0">
                <a:solidFill>
                  <a:srgbClr val="000000"/>
                </a:solidFill>
                <a:latin typeface="Monotype Corsiva" pitchFamily="66" charset="0"/>
              </a:rPr>
              <a:t>" (обслуживание).</a:t>
            </a:r>
            <a:endParaRPr lang="ru-RU" dirty="0"/>
          </a:p>
        </p:txBody>
      </p:sp>
      <p:sp>
        <p:nvSpPr>
          <p:cNvPr id="4" name="Прямокутник 3"/>
          <p:cNvSpPr/>
          <p:nvPr/>
        </p:nvSpPr>
        <p:spPr>
          <a:xfrm>
            <a:off x="285720" y="14285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000000"/>
                </a:solidFill>
                <a:latin typeface="Monotype Corsiva" pitchFamily="66" charset="0"/>
              </a:rPr>
              <a:t>Автомобильный транспорт. </a:t>
            </a:r>
            <a:r>
              <a:rPr lang="ru-RU" dirty="0" smtClean="0">
                <a:solidFill>
                  <a:srgbClr val="000000"/>
                </a:solidFill>
                <a:latin typeface="Monotype Corsiva" pitchFamily="66" charset="0"/>
              </a:rPr>
              <a:t>Скорость в городах ограничена 50 км/ч. Автострады скоростные и довольно свободные (за исключением лета). Обязательно использование ремней безопасности. Для перевозки детей до 9 месяцев нужно использовать специальное кресло, дети от девяти месяцев до четырех лет должны ехать на задних сиденьях. При парковке нужно обращать внимание на знаки: полиция сурово относится к нарушителям - машину могут отбуксировать и нужно иметь достаточное количество наличных денег, чтобы её выручить.</a:t>
            </a:r>
            <a:endParaRPr lang="ru-RU" dirty="0" smtClean="0"/>
          </a:p>
        </p:txBody>
      </p:sp>
      <p:pic>
        <p:nvPicPr>
          <p:cNvPr id="5" name="Рисунок 4" descr="c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857232"/>
            <a:ext cx="3786214" cy="4747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Усміхнене обличчя 5">
            <a:hlinkClick r:id="rId3" action="ppaction://hlinksldjump"/>
          </p:cNvPr>
          <p:cNvSpPr/>
          <p:nvPr/>
        </p:nvSpPr>
        <p:spPr>
          <a:xfrm>
            <a:off x="214282" y="6072206"/>
            <a:ext cx="714380" cy="64294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malfi-Coast-Campania-Italy-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214282" y="500042"/>
            <a:ext cx="6858000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Туризм в Италии — доходная сфера экономики Италии, основанная на использовании рекреационных ресурсов. Италия — пятая страна в мире по посещаемости и четвёртая по прибыли с туризма. Приблизительный годовой доход от туризма составляет 10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млрд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долларов США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ростом популярности выездов на природу особенную значимость получили курорты у Генуи, Венеции и других городов.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регионе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Валле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д’Аоста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находится ряд горнолыжных курортов, например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Червиния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Аоста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Итальянских Альпах хорошие склоны и дешёвый относительно Швейцарии сервис.</a:t>
            </a:r>
            <a:endParaRPr lang="ru-RU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сміхнене обличчя 3">
            <a:hlinkClick r:id="rId3" action="ppaction://hlinksldjump"/>
          </p:cNvPr>
          <p:cNvSpPr/>
          <p:nvPr/>
        </p:nvSpPr>
        <p:spPr>
          <a:xfrm>
            <a:off x="214282" y="6072206"/>
            <a:ext cx="714380" cy="64294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Venetciya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кутник 1"/>
          <p:cNvSpPr/>
          <p:nvPr/>
        </p:nvSpPr>
        <p:spPr>
          <a:xfrm>
            <a:off x="285720" y="142852"/>
            <a:ext cx="8858280" cy="923330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Если потребуется найти что-то действительно важное для итальянца, то без сомнения на первое место можно ставить семью. Даже вера и любовь к родине, столь ярко выражающиеся в обыденной жизни, обычно отступают, когда речь заходит о семье.</a:t>
            </a:r>
            <a:endParaRPr lang="ru-RU" dirty="0"/>
          </a:p>
        </p:txBody>
      </p:sp>
      <p:sp>
        <p:nvSpPr>
          <p:cNvPr id="3" name="Прямокутник 2"/>
          <p:cNvSpPr/>
          <p:nvPr/>
        </p:nvSpPr>
        <p:spPr>
          <a:xfrm>
            <a:off x="285720" y="1357298"/>
            <a:ext cx="8858280" cy="452431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Визитная карточка любой итальянской семьи - дети. Ими восхищаются, их балуют, ими гордятся и позволяют делать все что угодно.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Итальянцы умудряются совместить полную свободу отпрысков в пределах своей общины или семьи с достаточно серьезной мотивацией их на успех в жизни и социализацию в обществе. Дети посещают вместе с родителями рестораны и мессы, участвуют во всех семейных и общинных праздниках и при этом достаточно рано получают определенную финансовую самостоятельность</a:t>
            </a:r>
            <a:r>
              <a:rPr lang="ru-RU" dirty="0" smtClean="0"/>
              <a:t>.</a:t>
            </a:r>
            <a:r>
              <a:rPr lang="ru-RU" dirty="0" smtClean="0"/>
              <a:t> Итальянцы традиционно придают очень большое значение образованию, особенно высшему. Многие столетия положение человека в обществе определялось либо знатностью, либо его образованностью.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Италии принято обращаться к человеку по его должности, к педагогу любого уровня - "профессор", к врачу - "доктор", к тренеру - "маэстро" и даже "инженер" - очень уважительный титул для человека с техническим образованием.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В то время как большинство итальянцев трудолюбиво и очень упорно трудится, при посещении страны постоянно складывается ощущение, что у всех каникулы! </a:t>
            </a:r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  <p:sp>
        <p:nvSpPr>
          <p:cNvPr id="5" name="Усміхнене обличчя 4">
            <a:hlinkClick r:id="rId3" action="ppaction://hlinksldjump"/>
          </p:cNvPr>
          <p:cNvSpPr/>
          <p:nvPr/>
        </p:nvSpPr>
        <p:spPr>
          <a:xfrm>
            <a:off x="214282" y="6072206"/>
            <a:ext cx="714380" cy="64294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0719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Экономико-географическое положение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714488"/>
            <a:ext cx="3929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Природные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условия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1670" y="2643182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Население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3174" y="3429000"/>
            <a:ext cx="3786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Промышленность и природные ресурсы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4857760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Транспорт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6446" y="6143644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Интересные факты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Групувати 7"/>
          <p:cNvGrpSpPr/>
          <p:nvPr/>
        </p:nvGrpSpPr>
        <p:grpSpPr>
          <a:xfrm>
            <a:off x="6502400" y="285750"/>
            <a:ext cx="2641600" cy="4230665"/>
            <a:chOff x="6718300" y="1268435"/>
            <a:chExt cx="2641600" cy="4230665"/>
          </a:xfrm>
        </p:grpSpPr>
        <p:pic>
          <p:nvPicPr>
            <p:cNvPr id="9" name="Picture 4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8"/>
            <a:srcRect/>
            <a:stretch>
              <a:fillRect/>
            </a:stretch>
          </p:blipFill>
          <p:spPr>
            <a:xfrm rot="692628">
              <a:off x="6718300" y="1268435"/>
              <a:ext cx="2641600" cy="1981200"/>
            </a:xfrm>
            <a:noFill/>
          </p:spPr>
        </p:pic>
        <p:pic>
          <p:nvPicPr>
            <p:cNvPr id="10" name="Picture 11" descr="italy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9"/>
            <a:srcRect/>
            <a:stretch>
              <a:fillRect/>
            </a:stretch>
          </p:blipFill>
          <p:spPr>
            <a:xfrm rot="20384437">
              <a:off x="6838950" y="2565423"/>
              <a:ext cx="2520950" cy="2078037"/>
            </a:xfrm>
            <a:noFill/>
          </p:spPr>
        </p:pic>
        <p:pic>
          <p:nvPicPr>
            <p:cNvPr id="11" name="Picture 15" descr="italy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877050" y="3789363"/>
              <a:ext cx="2016125" cy="1709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11">
            <a:hlinkClick r:id="rId11" action="ppaction://hlinksldjump"/>
          </p:cNvPr>
          <p:cNvSpPr txBox="1"/>
          <p:nvPr/>
        </p:nvSpPr>
        <p:spPr>
          <a:xfrm>
            <a:off x="5572132" y="5500702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hlinkClick r:id="rId11" action="ppaction://hlinksldjump"/>
              </a:rPr>
              <a:t>Туризм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42844" y="285728"/>
            <a:ext cx="4572000" cy="57061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</a:rPr>
              <a:t>Берега Италии омываются морями: на Западе </a:t>
            </a:r>
            <a:r>
              <a:rPr lang="ru-RU" sz="2400" b="1" dirty="0" err="1" smtClean="0">
                <a:solidFill>
                  <a:srgbClr val="000000"/>
                </a:solidFill>
                <a:latin typeface="Monotype Corsiva" pitchFamily="66" charset="0"/>
              </a:rPr>
              <a:t>Лигурийским</a:t>
            </a:r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</a:rPr>
              <a:t> и </a:t>
            </a:r>
            <a:r>
              <a:rPr lang="ru-RU" sz="2400" b="1" dirty="0" smtClean="0">
                <a:solidFill>
                  <a:srgbClr val="000000"/>
                </a:solidFill>
                <a:latin typeface="Monotype Corsiva" pitchFamily="66" charset="0"/>
              </a:rPr>
              <a:t>Тирренским</a:t>
            </a:r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</a:rPr>
              <a:t>, на Юге </a:t>
            </a:r>
            <a:r>
              <a:rPr lang="ru-RU" sz="2400" b="1" dirty="0" smtClean="0">
                <a:solidFill>
                  <a:srgbClr val="000000"/>
                </a:solidFill>
                <a:latin typeface="Monotype Corsiva" pitchFamily="66" charset="0"/>
              </a:rPr>
              <a:t>Ионическим</a:t>
            </a:r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</a:rPr>
              <a:t>, на Востоке </a:t>
            </a:r>
            <a:r>
              <a:rPr lang="ru-RU" sz="2400" b="1" dirty="0" smtClean="0">
                <a:solidFill>
                  <a:srgbClr val="000000"/>
                </a:solidFill>
                <a:latin typeface="Monotype Corsiva" pitchFamily="66" charset="0"/>
              </a:rPr>
              <a:t>Адриатическим</a:t>
            </a:r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</a:rPr>
              <a:t>. </a:t>
            </a:r>
          </a:p>
          <a:p>
            <a:pPr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</a:rPr>
              <a:t>Около 20% границ — сухопутные, проходят преимущественно по различным частям Альп. На Севере граничит с Францией, Швейцарией, Австрией, на С.-В. с Югославией. Территория Италии охватывает южные склоны Альп, </a:t>
            </a:r>
            <a:r>
              <a:rPr lang="ru-RU" sz="2400" dirty="0" err="1" smtClean="0">
                <a:solidFill>
                  <a:srgbClr val="000000"/>
                </a:solidFill>
                <a:latin typeface="Monotype Corsiva" pitchFamily="66" charset="0"/>
              </a:rPr>
              <a:t>Паданскую</a:t>
            </a:r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</a:rPr>
              <a:t> равнину, </a:t>
            </a:r>
            <a:r>
              <a:rPr lang="ru-RU" sz="2400" dirty="0" err="1" smtClean="0">
                <a:solidFill>
                  <a:srgbClr val="000000"/>
                </a:solidFill>
                <a:latin typeface="Monotype Corsiva" pitchFamily="66" charset="0"/>
              </a:rPr>
              <a:t>Апеннинский</a:t>
            </a:r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</a:rPr>
              <a:t> полуостров, острова Сицилию и Сардинию и многочисленные мелкие острова.</a:t>
            </a:r>
          </a:p>
          <a:p>
            <a:pPr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</a:rPr>
              <a:t>Италия входит в военно-политический блок </a:t>
            </a:r>
            <a:r>
              <a:rPr lang="ru-RU" sz="2400" b="1" dirty="0" smtClean="0">
                <a:solidFill>
                  <a:srgbClr val="000000"/>
                </a:solidFill>
                <a:latin typeface="Monotype Corsiva" pitchFamily="66" charset="0"/>
              </a:rPr>
              <a:t>НАТО</a:t>
            </a:r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</a:rPr>
              <a:t>.</a:t>
            </a:r>
          </a:p>
          <a:p>
            <a:pPr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</a:rPr>
              <a:t>2 анклавы- </a:t>
            </a:r>
            <a:r>
              <a:rPr lang="ru-RU" sz="2400" b="1" dirty="0" smtClean="0">
                <a:solidFill>
                  <a:srgbClr val="000000"/>
                </a:solidFill>
                <a:latin typeface="Monotype Corsiva" pitchFamily="66" charset="0"/>
              </a:rPr>
              <a:t>Сан-Марино</a:t>
            </a:r>
            <a:r>
              <a:rPr lang="ru-RU" sz="2400" i="1" dirty="0" smtClean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</a:rPr>
              <a:t>и </a:t>
            </a:r>
            <a:r>
              <a:rPr lang="ru-RU" sz="2400" b="1" dirty="0" smtClean="0">
                <a:solidFill>
                  <a:srgbClr val="000000"/>
                </a:solidFill>
                <a:latin typeface="Monotype Corsiva" pitchFamily="66" charset="0"/>
              </a:rPr>
              <a:t>Ватикан</a:t>
            </a:r>
          </a:p>
          <a:p>
            <a:pPr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</a:rPr>
              <a:t>Самый большой порт- </a:t>
            </a:r>
            <a:r>
              <a:rPr lang="ru-RU" sz="2400" b="1" dirty="0" smtClean="0">
                <a:solidFill>
                  <a:srgbClr val="000000"/>
                </a:solidFill>
                <a:latin typeface="Monotype Corsiva" pitchFamily="66" charset="0"/>
              </a:rPr>
              <a:t>Генуя.</a:t>
            </a:r>
            <a:br>
              <a:rPr lang="ru-RU" sz="2400" b="1" dirty="0" smtClean="0">
                <a:solidFill>
                  <a:srgbClr val="000000"/>
                </a:solidFill>
                <a:latin typeface="Monotype Corsiva" pitchFamily="66" charset="0"/>
              </a:rPr>
            </a:br>
            <a:endParaRPr lang="ru-RU" sz="2400" b="1" dirty="0">
              <a:solidFill>
                <a:srgbClr val="00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1285411652_5860fe080f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5792" y="0"/>
            <a:ext cx="375820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addf736cbe4e8c9536573d34dec9b4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3714752"/>
            <a:ext cx="3452810" cy="2589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Усміхнене обличчя 5">
            <a:hlinkClick r:id="rId4" action="ppaction://hlinksldjump"/>
          </p:cNvPr>
          <p:cNvSpPr/>
          <p:nvPr/>
        </p:nvSpPr>
        <p:spPr>
          <a:xfrm>
            <a:off x="214282" y="6072206"/>
            <a:ext cx="714380" cy="64294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lp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944228" y="0"/>
            <a:ext cx="4199772" cy="6858000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0" y="0"/>
            <a:ext cx="5000628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atin typeface="Monotype Corsiva" pitchFamily="66" charset="0"/>
              </a:rPr>
              <a:t>Природные условия</a:t>
            </a:r>
            <a:r>
              <a:rPr lang="ru-RU" sz="4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                             </a:t>
            </a:r>
          </a:p>
          <a:p>
            <a:pPr>
              <a:buFont typeface="Wingdings" pitchFamily="2" charset="2"/>
              <a:buChar char="Ø"/>
            </a:pPr>
            <a:r>
              <a:rPr lang="ru-RU" sz="1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Италия находится в пределах лесной зоны умеренного пояса (на севере) и в субтропическом поясе (на юге). Большое влияние на формирование особенностей природы Италии, особенно ее климата, оказывает море. Даже самые глубинные районы страны расположены не более чем на 200-220 км. от морского побережья. На природу Италии ан разнообразие ее ландшафтов влияет также значительная вытянутость ее территории с северо-запада на юго-восток и преобладание горного холмистого рельефа.</a:t>
            </a:r>
          </a:p>
          <a:p>
            <a:pPr>
              <a:buNone/>
            </a:pPr>
            <a:endParaRPr lang="ru-RU" sz="12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Одна из наиболее характерных особенностей природы страны - широкое развитие вулканических и сейсмических процессов, а также современных движений суши, обусловленных тем, что Италия располагается в зоне молодой альпийской складчатости. </a:t>
            </a:r>
          </a:p>
          <a:p>
            <a:pPr>
              <a:buNone/>
            </a:pPr>
            <a:endParaRPr lang="ru-RU" sz="12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Северная, очень извилистая сухопутная граница Италии почти на всем протяжении проходит по гребням Альп. Однако она составляет лишь 20 % итальянских границ. Италия преимущественно морская страна. Из 9,3 тыс. км. ее границ 4/5 приходится на морские. </a:t>
            </a:r>
          </a:p>
          <a:p>
            <a:pPr>
              <a:buFont typeface="Wingdings" pitchFamily="2" charset="2"/>
              <a:buChar char="Ø"/>
            </a:pPr>
            <a:endParaRPr lang="ru-RU" sz="12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Береговая линия Италии сравнительно мало расчленена, удобных бухт мало. Почти все крупные порты сооружены искусственно. Только в Южной Италии есть порты в естественных бухтах и заливах (Неаполь, Салерно, </a:t>
            </a:r>
            <a:r>
              <a:rPr lang="ru-RU" sz="1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Таранто</a:t>
            </a:r>
            <a:r>
              <a:rPr lang="ru-RU" sz="1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1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Кальяри</a:t>
            </a:r>
            <a:r>
              <a:rPr lang="ru-RU" sz="1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).</a:t>
            </a:r>
            <a:endParaRPr lang="ru-RU" sz="1200" dirty="0"/>
          </a:p>
        </p:txBody>
      </p:sp>
      <p:sp>
        <p:nvSpPr>
          <p:cNvPr id="5" name="Усміхнене обличчя 4">
            <a:hlinkClick r:id="rId3" action="ppaction://hlinksldjump"/>
          </p:cNvPr>
          <p:cNvSpPr/>
          <p:nvPr/>
        </p:nvSpPr>
        <p:spPr>
          <a:xfrm>
            <a:off x="8001024" y="6000768"/>
            <a:ext cx="714380" cy="64294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0" y="71414"/>
            <a:ext cx="7072330" cy="6740307"/>
          </a:xfrm>
          <a:prstGeom prst="rect">
            <a:avLst/>
          </a:prstGeom>
          <a:solidFill>
            <a:srgbClr val="FFFFFF">
              <a:alpha val="34902"/>
            </a:srgb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dist="1562100" dir="21540000" sx="96000" sy="96000" algn="tl">
                    <a:srgbClr val="000000">
                      <a:alpha val="0"/>
                    </a:srgbClr>
                  </a:outerShdw>
                </a:effectLst>
              </a:rPr>
              <a:t>Италия занимает второе место в Европе (после Германии) по числу жителей. Для Италии постоянно характерна массовая эмиграция. Ежегодно ее покидают десятки тысяч человек. Это происходит вследствие тяжелых условий жизни, безработицы и низкой заработанной платы. Жизненный уровень итальянских трудящихся - один из самых низких в развитых капиталистических странах Европы. </a:t>
            </a:r>
          </a:p>
          <a:p>
            <a:r>
              <a:rPr lang="ru-RU" b="1" dirty="0" smtClean="0">
                <a:effectLst>
                  <a:outerShdw dist="1562100" dir="21540000" sx="96000" sy="96000" algn="tl">
                    <a:srgbClr val="000000">
                      <a:alpha val="0"/>
                    </a:srgbClr>
                  </a:outerShdw>
                </a:effectLst>
              </a:rPr>
              <a:t>Италия - одна из густонаселенных стран Европы. На размещение населения влияет интенсивно протекающий процесс урбанизации. Основная часть городского населения сосредоточена в Северной Италии. </a:t>
            </a:r>
            <a:r>
              <a:rPr lang="ru-RU" b="1" dirty="0" smtClean="0"/>
              <a:t>Ежегодно возникают и расширяются новые городские агломерации. Пространство от Турина к Милану является урбанизированной территорией. Больше половины больших городов находится на севере, на Юге преобладают города-села (большие населенные пункты), жители которых заняты по большей части в сельском хозяйстве.</a:t>
            </a:r>
            <a:br>
              <a:rPr lang="ru-RU" b="1" dirty="0" smtClean="0"/>
            </a:br>
            <a:r>
              <a:rPr lang="ru-RU" b="1" dirty="0" smtClean="0"/>
              <a:t>Национальный состав населения однороден - 98% его составляют итальянцы. По вероисповеданию итальянцы - католики</a:t>
            </a:r>
          </a:p>
          <a:p>
            <a:r>
              <a:rPr lang="ru-RU" b="1" dirty="0" smtClean="0"/>
              <a:t> Для классового состава населения характерен большой удельный вес городского и сельского пролетариата, крестьян-бедняков, ремесленников и кустарей. Господствующее положение занимает небольшая по численности промышленная, торговая и сельскохозяйственная буржуазия.</a:t>
            </a:r>
          </a:p>
          <a:p>
            <a:endParaRPr lang="ru-RU" b="1" dirty="0" smtClean="0"/>
          </a:p>
        </p:txBody>
      </p:sp>
      <p:sp>
        <p:nvSpPr>
          <p:cNvPr id="5" name="Усміхнене обличчя 4">
            <a:hlinkClick r:id="rId3" action="ppaction://hlinksldjump"/>
          </p:cNvPr>
          <p:cNvSpPr/>
          <p:nvPr/>
        </p:nvSpPr>
        <p:spPr>
          <a:xfrm>
            <a:off x="214282" y="6072206"/>
            <a:ext cx="714380" cy="64294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ілка кутом 5">
            <a:hlinkClick r:id="rId4" action="ppaction://hlinksldjump"/>
          </p:cNvPr>
          <p:cNvSpPr/>
          <p:nvPr/>
        </p:nvSpPr>
        <p:spPr>
          <a:xfrm>
            <a:off x="7929586" y="6072206"/>
            <a:ext cx="1071570" cy="64294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00002333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080000" y="0"/>
            <a:ext cx="4064000" cy="32861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Рисунок 2" descr="8e24d42dd449f95935223c13e14ebe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3429000"/>
            <a:ext cx="3071802" cy="3286124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0" y="0"/>
            <a:ext cx="6429420" cy="6614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000000"/>
                </a:solidFill>
                <a:latin typeface="Monotype Corsiva" pitchFamily="66" charset="0"/>
              </a:rPr>
              <a:t>Итальянцы - своеобразный народ. С одной стороны, это эксцентричные говоруны с выразительной мимикой и активной жестикуляцией, чтобы любым способом привлечь внимание собеседника, с другой - они степенные, любящие свой дом и семью, люди.</a:t>
            </a:r>
            <a:br>
              <a:rPr lang="ru-RU" b="1" dirty="0" smtClean="0">
                <a:solidFill>
                  <a:srgbClr val="000000"/>
                </a:solidFill>
                <a:latin typeface="Monotype Corsiva" pitchFamily="66" charset="0"/>
              </a:rPr>
            </a:br>
            <a:endParaRPr lang="ru-RU" b="1" dirty="0" smtClean="0">
              <a:solidFill>
                <a:srgbClr val="000000"/>
              </a:solidFill>
              <a:latin typeface="Monotype Corsiva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000000"/>
                </a:solidFill>
                <a:latin typeface="Monotype Corsiva" pitchFamily="66" charset="0"/>
              </a:rPr>
              <a:t>Итальянские мужчины - галантны по отношению к любой женщине, но семья - святое, и глава семьи, как правило, носит с собой фотографии жены и детей.</a:t>
            </a:r>
            <a:br>
              <a:rPr lang="ru-RU" b="1" dirty="0" smtClean="0">
                <a:solidFill>
                  <a:srgbClr val="000000"/>
                </a:solidFill>
                <a:latin typeface="Monotype Corsiva" pitchFamily="66" charset="0"/>
              </a:rPr>
            </a:br>
            <a:endParaRPr lang="ru-RU" b="1" dirty="0" smtClean="0">
              <a:solidFill>
                <a:srgbClr val="000000"/>
              </a:solidFill>
              <a:latin typeface="Monotype Corsiva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000000"/>
                </a:solidFill>
                <a:latin typeface="Monotype Corsiva" pitchFamily="66" charset="0"/>
              </a:rPr>
              <a:t>Итальянцы любят похвастаться, рассказывая о своем доме, работе и о талантах своих отпрысков. Если обратиться к итальянцу на улице с просьбой указать дорогу, он с довольствием объяснит и даже предложит проводить, единственная трудность - в Италии немного </a:t>
            </a:r>
            <a:r>
              <a:rPr lang="ru-RU" b="1" dirty="0" err="1" smtClean="0">
                <a:solidFill>
                  <a:srgbClr val="000000"/>
                </a:solidFill>
                <a:latin typeface="Monotype Corsiva" pitchFamily="66" charset="0"/>
              </a:rPr>
              <a:t>англоговорящих</a:t>
            </a:r>
            <a:r>
              <a:rPr lang="ru-RU" b="1" dirty="0" smtClean="0">
                <a:solidFill>
                  <a:srgbClr val="000000"/>
                </a:solidFill>
                <a:latin typeface="Monotype Corsiva" pitchFamily="66" charset="0"/>
              </a:rPr>
              <a:t>, вот тут-то и идет в ход жестикуляция. Когда итальянцы знакомятся, они обычно добавляют к своему имени профессию или специальность: "</a:t>
            </a:r>
            <a:r>
              <a:rPr lang="ru-RU" b="1" dirty="0" err="1" smtClean="0">
                <a:solidFill>
                  <a:srgbClr val="000000"/>
                </a:solidFill>
                <a:latin typeface="Monotype Corsiva" pitchFamily="66" charset="0"/>
              </a:rPr>
              <a:t>Винценцо</a:t>
            </a:r>
            <a:r>
              <a:rPr lang="ru-RU" b="1" dirty="0" smtClean="0">
                <a:solidFill>
                  <a:srgbClr val="000000"/>
                </a:solidFill>
                <a:latin typeface="Monotype Corsiva" pitchFamily="66" charset="0"/>
              </a:rPr>
              <a:t>, журналист".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ru-RU" b="1" dirty="0" smtClean="0">
              <a:solidFill>
                <a:srgbClr val="000000"/>
              </a:solidFill>
              <a:latin typeface="Monotype Corsiva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000000"/>
                </a:solidFill>
                <a:latin typeface="Monotype Corsiva" pitchFamily="66" charset="0"/>
              </a:rPr>
              <a:t>Святое правило - сиеста (обед, переходящий в послеполуденный отдых) с 13:00 до 16:00. В это время (самое жаркое), когда все магазины, лавки, банки закрываются, не принято даже назначать встречи и звонить друг другу. В сиесту, как говорят в Риме, "гуляют только собаки и французы".</a:t>
            </a:r>
            <a:br>
              <a:rPr lang="ru-RU" b="1" dirty="0" smtClean="0">
                <a:solidFill>
                  <a:srgbClr val="000000"/>
                </a:solidFill>
                <a:latin typeface="Monotype Corsiva" pitchFamily="66" charset="0"/>
              </a:rPr>
            </a:br>
            <a:endParaRPr lang="ru-RU" b="1" dirty="0" smtClean="0">
              <a:solidFill>
                <a:srgbClr val="000000"/>
              </a:solidFill>
              <a:latin typeface="Monotype Corsiva" pitchFamily="66" charset="0"/>
            </a:endParaRPr>
          </a:p>
        </p:txBody>
      </p:sp>
      <p:sp>
        <p:nvSpPr>
          <p:cNvPr id="5" name="Усміхнене обличчя 4">
            <a:hlinkClick r:id="rId4" action="ppaction://hlinksldjump"/>
          </p:cNvPr>
          <p:cNvSpPr/>
          <p:nvPr/>
        </p:nvSpPr>
        <p:spPr>
          <a:xfrm>
            <a:off x="357158" y="6215058"/>
            <a:ext cx="714380" cy="64294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ital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7534"/>
          </a:xfrm>
          <a:prstGeom prst="rect">
            <a:avLst/>
          </a:prstGeom>
          <a:noFill/>
          <a:ln/>
        </p:spPr>
      </p:pic>
      <p:sp>
        <p:nvSpPr>
          <p:cNvPr id="2" name="Прямокутник 1"/>
          <p:cNvSpPr/>
          <p:nvPr/>
        </p:nvSpPr>
        <p:spPr>
          <a:xfrm>
            <a:off x="142844" y="357166"/>
            <a:ext cx="6143652" cy="3477875"/>
          </a:xfrm>
          <a:prstGeom prst="rect">
            <a:avLst/>
          </a:prstGeom>
          <a:solidFill>
            <a:srgbClr val="EAEAEA">
              <a:alpha val="65098"/>
            </a:srgbClr>
          </a:solidFill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Италия — высокоразвитая индустриально-аграрная страна. Ведущие отрасли промышленности: машиностроение, металлургия, химическая и нефтехимическая, лёгкая и пищевая. Италия входит в число крупнейших производителей и поставщиков на мировой рынок автомобилей, радиоэлектронной продукции, промышленного оборудования</a:t>
            </a:r>
            <a:r>
              <a:rPr lang="ru-RU" sz="2000" b="1" i="1" dirty="0" smtClean="0">
                <a:solidFill>
                  <a:srgbClr val="7030A0"/>
                </a:solidFill>
              </a:rPr>
              <a:t>, </a:t>
            </a:r>
            <a:r>
              <a:rPr lang="ru-RU" sz="2000" b="1" i="1" dirty="0" smtClean="0">
                <a:solidFill>
                  <a:srgbClr val="7030A0"/>
                </a:solidFill>
              </a:rPr>
              <a:t>пластмасс и химических волокон, готовой одежды, макарон, сыра, оливкового масла, вина, фруктовых и томатных консервов.. </a:t>
            </a:r>
            <a:endParaRPr lang="ru-RU" sz="2000" b="1" i="1" dirty="0" smtClean="0">
              <a:solidFill>
                <a:srgbClr val="7030A0"/>
              </a:solidFill>
            </a:endParaRPr>
          </a:p>
        </p:txBody>
      </p:sp>
      <p:sp>
        <p:nvSpPr>
          <p:cNvPr id="4" name="Усміхнене обличчя 3">
            <a:hlinkClick r:id="rId3" action="ppaction://hlinksldjump"/>
          </p:cNvPr>
          <p:cNvSpPr/>
          <p:nvPr/>
        </p:nvSpPr>
        <p:spPr>
          <a:xfrm>
            <a:off x="214282" y="6072206"/>
            <a:ext cx="714380" cy="64294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ілка кутом 5">
            <a:hlinkClick r:id="rId4" action="ppaction://hlinksldjump"/>
          </p:cNvPr>
          <p:cNvSpPr/>
          <p:nvPr/>
        </p:nvSpPr>
        <p:spPr>
          <a:xfrm>
            <a:off x="7929586" y="6072206"/>
            <a:ext cx="1071570" cy="64294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42844" y="428604"/>
            <a:ext cx="5357850" cy="62478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Минеральные ресурсы. Территория страны по большей части небогата на основные виды полезных ископаемых. Месторождения каменного угля (запасы менее 1 млрд. т) в настоящее время не разрабатываются. Месторождения нефти (запасы 91 млн. т) разрабатываются на юго-востоке Сицилии и на шельфе в Адриатике. Залежи полиметаллических руд в Сардинии и в Восточных Альпах обеспечивают потребности страны в цинке и свинце на 1/3. Есть залежи сурьмяной руды и </a:t>
            </a:r>
            <a:r>
              <a:rPr lang="ru-RU" sz="2000" dirty="0" err="1" smtClean="0"/>
              <a:t>киновары</a:t>
            </a:r>
            <a:r>
              <a:rPr lang="ru-RU" sz="2000" dirty="0" smtClean="0"/>
              <a:t> (сырье для производства ртути), по запасам которой (в вулканическом массиве </a:t>
            </a:r>
            <a:r>
              <a:rPr lang="ru-RU" sz="2000" dirty="0" err="1" smtClean="0"/>
              <a:t>Амиата</a:t>
            </a:r>
            <a:r>
              <a:rPr lang="ru-RU" sz="2000" dirty="0" smtClean="0"/>
              <a:t> в Тоскане) Италия занимает лидирующие позиции в мире. Недра страны богаты на строительное сырье, прежде всего мрамор (в </a:t>
            </a:r>
            <a:r>
              <a:rPr lang="ru-RU" sz="2000" dirty="0" err="1" smtClean="0"/>
              <a:t>Каррари</a:t>
            </a:r>
            <a:r>
              <a:rPr lang="ru-RU" sz="2000" dirty="0" smtClean="0"/>
              <a:t> </a:t>
            </a:r>
            <a:r>
              <a:rPr lang="ru-RU" sz="2000" dirty="0" err="1" smtClean="0"/>
              <a:t>в</a:t>
            </a:r>
            <a:r>
              <a:rPr lang="ru-RU" sz="2000" dirty="0" smtClean="0"/>
              <a:t> Тоскане), который еще древние римляне применяли для создания скульптур и отделки </a:t>
            </a:r>
            <a:r>
              <a:rPr lang="ru-RU" sz="2000" dirty="0" smtClean="0"/>
              <a:t>зданий.</a:t>
            </a:r>
            <a:endParaRPr lang="ru-RU" sz="2000" dirty="0"/>
          </a:p>
        </p:txBody>
      </p:sp>
      <p:pic>
        <p:nvPicPr>
          <p:cNvPr id="3" name="Рисунок 2" descr="ugol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332809"/>
            <a:ext cx="2664296" cy="35505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Рисунок 3" descr="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077072"/>
            <a:ext cx="3024336" cy="2657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Усміхнене обличчя 4">
            <a:hlinkClick r:id="rId4" action="ppaction://hlinksldjump"/>
          </p:cNvPr>
          <p:cNvSpPr/>
          <p:nvPr/>
        </p:nvSpPr>
        <p:spPr>
          <a:xfrm>
            <a:off x="1071538" y="6215058"/>
            <a:ext cx="714380" cy="64294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ілка кутом 5">
            <a:hlinkClick r:id="rId5" action="ppaction://hlinksldjump"/>
          </p:cNvPr>
          <p:cNvSpPr/>
          <p:nvPr/>
        </p:nvSpPr>
        <p:spPr>
          <a:xfrm>
            <a:off x="7929586" y="6072206"/>
            <a:ext cx="1071570" cy="64294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malfi-Coast-Campania-Italy-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500034" y="357166"/>
            <a:ext cx="7572428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9966FF"/>
                </a:solidFill>
                <a:latin typeface="Comic Sans MS" pitchFamily="66" charset="0"/>
              </a:rPr>
              <a:t>Гидроэнергетические ресурсы </a:t>
            </a:r>
          </a:p>
          <a:p>
            <a:r>
              <a:rPr lang="ru-RU" sz="2000" dirty="0" smtClean="0"/>
              <a:t>Итальянские реки издавна используются для производства электроэнергии, снабжения водой населенных пунктов и промышленных предприятий. Свыше 60% общих запасов </a:t>
            </a:r>
            <a:r>
              <a:rPr lang="ru-RU" sz="2000" dirty="0" err="1" smtClean="0"/>
              <a:t>гидроэнергоресурсов</a:t>
            </a:r>
            <a:r>
              <a:rPr lang="ru-RU" sz="2000" dirty="0" smtClean="0"/>
              <a:t> страны сосредоточено в Альпах.</a:t>
            </a:r>
            <a:endParaRPr lang="ru-RU" sz="2000" dirty="0" smtClean="0"/>
          </a:p>
        </p:txBody>
      </p:sp>
      <p:sp>
        <p:nvSpPr>
          <p:cNvPr id="4" name="Усміхнене обличчя 3">
            <a:hlinkClick r:id="rId3" action="ppaction://hlinksldjump"/>
          </p:cNvPr>
          <p:cNvSpPr/>
          <p:nvPr/>
        </p:nvSpPr>
        <p:spPr>
          <a:xfrm>
            <a:off x="214282" y="6072206"/>
            <a:ext cx="714380" cy="64294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ілка кутом 4">
            <a:hlinkClick r:id="rId4" action="ppaction://hlinksldjump"/>
          </p:cNvPr>
          <p:cNvSpPr/>
          <p:nvPr/>
        </p:nvSpPr>
        <p:spPr>
          <a:xfrm>
            <a:off x="7929586" y="6072206"/>
            <a:ext cx="1071570" cy="64294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1911</Words>
  <Application>Microsoft Office PowerPoint</Application>
  <PresentationFormat>Екран (4:3)</PresentationFormat>
  <Paragraphs>73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0" baseType="lpstr">
      <vt:lpstr>Тема Office</vt:lpstr>
      <vt:lpstr>Италия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Света</cp:lastModifiedBy>
  <cp:revision>44</cp:revision>
  <dcterms:created xsi:type="dcterms:W3CDTF">2014-01-28T17:20:55Z</dcterms:created>
  <dcterms:modified xsi:type="dcterms:W3CDTF">2014-01-28T21:52:50Z</dcterms:modified>
</cp:coreProperties>
</file>