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4629" autoAdjust="0"/>
  </p:normalViewPr>
  <p:slideViewPr>
    <p:cSldViewPr>
      <p:cViewPr varScale="1">
        <p:scale>
          <a:sx n="98" d="100"/>
          <a:sy n="98" d="100"/>
        </p:scale>
        <p:origin x="-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F7FED-7D73-4161-9FFC-8BE15D6B8EE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9EC4-E252-4674-83BE-DBF4C5C4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07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9EC4-E252-4674-83BE-DBF4C5C4968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86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9EC4-E252-4674-83BE-DBF4C5C496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FC5FB-63BB-4ABC-8CA2-EB7BF45B0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6FCCFF-A810-42AC-AEAD-640D9136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our-chance.com.ua/sites/default/files/content/geo/shri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271797" cy="320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File:Sri Lanka on the globe (Asia centered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07904" y="620688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000" dirty="0" smtClean="0"/>
              <a:t>Презентация по географии</a:t>
            </a:r>
            <a:br>
              <a:rPr lang="ru-RU" sz="2000" dirty="0" smtClean="0"/>
            </a:br>
            <a:r>
              <a:rPr lang="ru-RU" sz="2000" dirty="0" smtClean="0"/>
              <a:t> на тему: «Страны Азии. Шри-Ланка»</a:t>
            </a:r>
            <a:br>
              <a:rPr lang="ru-RU" sz="2000" dirty="0" smtClean="0"/>
            </a:br>
            <a:r>
              <a:rPr lang="ru-RU" sz="2000" dirty="0" smtClean="0"/>
              <a:t>              ученицы 10-Б класса</a:t>
            </a:r>
            <a:br>
              <a:rPr lang="ru-RU" sz="2000" dirty="0" smtClean="0"/>
            </a:br>
            <a:r>
              <a:rPr lang="ru-RU" sz="2000" dirty="0" smtClean="0"/>
              <a:t>КУ «ЛНВКСШУОПК – коллегиум №36»</a:t>
            </a:r>
            <a:br>
              <a:rPr lang="ru-RU" sz="2000" dirty="0" smtClean="0"/>
            </a:br>
            <a:r>
              <a:rPr lang="ru-RU" sz="2000" dirty="0" smtClean="0"/>
              <a:t>                   </a:t>
            </a:r>
            <a:r>
              <a:rPr lang="ru-RU" sz="2000" dirty="0" err="1" smtClean="0"/>
              <a:t>Опри</a:t>
            </a:r>
            <a:r>
              <a:rPr lang="ru-RU" sz="2000" dirty="0" smtClean="0"/>
              <a:t> Дианы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561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 IGDA/G. Dagli Orti     &amp;Scy;&amp;Tcy;&amp;Ocy;&amp;Lcy;&amp;Icy;&amp;TScy;&amp;Acy; &amp;SHcy;&amp;Rcy;&amp;Icy;-&amp;Lcy;&amp;Acy;&amp;Ncy;&amp;Kcy;&amp;Icy; – &amp;Kcy;&amp;Ocy;&amp;Lcy;&amp;Ocy;&amp;Mcy;&amp;Bcy;&amp;Ocy;   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600954" cy="2376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116632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Коломбо</a:t>
            </a:r>
            <a:endParaRPr lang="ru-RU" sz="2400" dirty="0"/>
          </a:p>
        </p:txBody>
      </p:sp>
      <p:pic>
        <p:nvPicPr>
          <p:cNvPr id="32772" name="Picture 4" descr="http://ekzoti-ka.ru/wp-content/uploads/2012/03/%D0%9F%D0%BE%D0%B1%D0%B5%D1%80%D0%B5%D0%B6%D1%8C%D0%B5_%D0%94%D0%B6%D0%B0%D1%84%D0%BD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384376" cy="26440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6136" y="116632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Джафне</a:t>
            </a:r>
            <a:endParaRPr lang="ru-RU" sz="2400" dirty="0"/>
          </a:p>
        </p:txBody>
      </p:sp>
      <p:pic>
        <p:nvPicPr>
          <p:cNvPr id="32774" name="Picture 6" descr="http://i1143.photobucket.com/albums/n636/vislanders/Sri-Lanka/Kandy/sl_kandy_20120118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807131" cy="25397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3212976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Канди</a:t>
            </a:r>
            <a:endParaRPr lang="ru-RU" sz="2400" dirty="0"/>
          </a:p>
        </p:txBody>
      </p:sp>
      <p:pic>
        <p:nvPicPr>
          <p:cNvPr id="32776" name="Picture 8" descr="http://www.strani.ru/wp-content/uploads/2012/06/%D0%A8%D1%80%D0%B8-%D0%9B%D0%B0%D0%BD%D0%BA%D0%B0.-%D0%93%D0%B0%D0%BB%D0%BB%D0%B5-%D0%9E331.jpg"/>
          <p:cNvPicPr>
            <a:picLocks noChangeAspect="1" noChangeArrowheads="1"/>
          </p:cNvPicPr>
          <p:nvPr/>
        </p:nvPicPr>
        <p:blipFill>
          <a:blip r:embed="rId5" cstate="print"/>
          <a:srcRect l="4027" t="4200" r="2356" b="17401"/>
          <a:stretch>
            <a:fillRect/>
          </a:stretch>
        </p:blipFill>
        <p:spPr bwMode="auto">
          <a:xfrm>
            <a:off x="4644008" y="3933056"/>
            <a:ext cx="4248472" cy="25582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84168" y="342900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Галле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66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chemeClr val="bg2">
                    <a:lumMod val="75000"/>
                  </a:schemeClr>
                </a:solidFill>
              </a:rPr>
              <a:t>Основные отрасли промышленности Шри-Ланки</a:t>
            </a:r>
            <a:endParaRPr lang="ru-RU" sz="2400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Добывающая </a:t>
            </a:r>
            <a:r>
              <a:rPr lang="ru-RU" sz="2000" dirty="0" smtClean="0"/>
              <a:t>промышленность Шри-Ланки </a:t>
            </a:r>
            <a:r>
              <a:rPr lang="ru-RU" sz="2000" dirty="0" smtClean="0"/>
              <a:t>(занимается </a:t>
            </a:r>
            <a:r>
              <a:rPr lang="ru-RU" sz="2000" dirty="0" smtClean="0"/>
              <a:t>разработкой графита (1-e место в мире), соли и драгоценных </a:t>
            </a:r>
            <a:r>
              <a:rPr lang="ru-RU" sz="2000" dirty="0" smtClean="0"/>
              <a:t>камней)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72816"/>
            <a:ext cx="374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Текстильная </a:t>
            </a:r>
            <a:r>
              <a:rPr lang="ru-RU" sz="2000" dirty="0" smtClean="0"/>
              <a:t>(63 % экспорта)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Швейная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56490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Имеются </a:t>
            </a:r>
            <a:r>
              <a:rPr lang="ru-RU" sz="2000" dirty="0" smtClean="0"/>
              <a:t>предприятия по переработке нефти и производству цемента, </a:t>
            </a:r>
            <a:r>
              <a:rPr lang="ru-RU" sz="2000" dirty="0" smtClean="0"/>
              <a:t>автосборке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28498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bg2">
                    <a:lumMod val="75000"/>
                  </a:schemeClr>
                </a:solidFill>
              </a:rPr>
              <a:t>Транспорт</a:t>
            </a:r>
            <a:endParaRPr lang="ru-RU" sz="2000" b="1" i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71703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Шри-Ланка </a:t>
            </a:r>
            <a:r>
              <a:rPr lang="ru-RU" dirty="0" smtClean="0"/>
              <a:t>располагает густой дорожной сетью, особенно во влажной зоне и Центральном массиве. Общая длина дорог, пригодных для движения автотранспорта, составляет 40,7 тыс. км, из них </a:t>
            </a:r>
            <a:r>
              <a:rPr lang="ru-RU" dirty="0" err="1" smtClean="0"/>
              <a:t>ок</a:t>
            </a:r>
            <a:r>
              <a:rPr lang="ru-RU" dirty="0" smtClean="0"/>
              <a:t>. 3/4 имеют твердое покрытие. Из-за нехватки средств в 1990-х годах масштабы ремонтных и строительных дорожных работ пришлось ограничить. Длина сети железных дорог 1982 км, но многие из них на северо-востоке бездействуют с середины 1980-х годов. Главный порт Коломбо, обладающий искусственной гаванью, обслуживает большую часть международных морских перевозок. Близ столицы, в </a:t>
            </a:r>
            <a:r>
              <a:rPr lang="ru-RU" dirty="0" err="1" smtClean="0"/>
              <a:t>Катунаяке</a:t>
            </a:r>
            <a:r>
              <a:rPr lang="ru-RU" dirty="0" smtClean="0"/>
              <a:t>, находится международный аэропорт.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325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bg2">
                    <a:lumMod val="75000"/>
                  </a:schemeClr>
                </a:solidFill>
              </a:rPr>
              <a:t>Сельское хозяйство</a:t>
            </a:r>
            <a:endParaRPr lang="ru-RU" sz="2400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Растениеводство </a:t>
            </a:r>
            <a:r>
              <a:rPr lang="ru-RU" dirty="0" smtClean="0"/>
              <a:t>- ведущая отрасль аграрного сектора страны. Следует выделить плантационное выращивание технических культур, предназначенных для экспорта - чая, каучука, продуктов кокосовой пальмы (копра и др.). </a:t>
            </a:r>
            <a:r>
              <a:rPr lang="ru-RU" dirty="0" smtClean="0"/>
              <a:t>Кроме </a:t>
            </a:r>
            <a:r>
              <a:rPr lang="ru-RU" dirty="0" smtClean="0"/>
              <a:t>того, население занимается рыболовством и жемчужным </a:t>
            </a:r>
            <a:r>
              <a:rPr lang="ru-RU" dirty="0" smtClean="0"/>
              <a:t>промыслом. Из</a:t>
            </a:r>
            <a:r>
              <a:rPr lang="ru-RU" dirty="0" smtClean="0"/>
              <a:t>  других  продовольственных  культур  выращивают  просо,  кукурузу,  бобовые,  батат,  маниок,  овощи,  пряности  (корица,  черный  перец,  кардамон),  из  технических  </a:t>
            </a:r>
            <a:r>
              <a:rPr lang="ru-RU" dirty="0" smtClean="0"/>
              <a:t>культур - волокнистые</a:t>
            </a:r>
            <a:r>
              <a:rPr lang="ru-RU" dirty="0" smtClean="0"/>
              <a:t>  и  масленичные,  из  плодовых – бананы,  ананасы.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502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Животноводство  развито  слабо, </a:t>
            </a:r>
            <a:r>
              <a:rPr lang="ru-RU" dirty="0" smtClean="0"/>
              <a:t>крупный</a:t>
            </a:r>
            <a:r>
              <a:rPr lang="ru-RU" dirty="0" smtClean="0"/>
              <a:t>  рогатый  скот  используется  более  часто  в  качестве </a:t>
            </a:r>
            <a:r>
              <a:rPr lang="ru-RU" dirty="0" smtClean="0"/>
              <a:t>тяговой</a:t>
            </a:r>
            <a:r>
              <a:rPr lang="ru-RU" dirty="0" smtClean="0"/>
              <a:t>  силы.  Для  подъема  этой </a:t>
            </a:r>
            <a:r>
              <a:rPr lang="ru-RU" dirty="0" smtClean="0"/>
              <a:t>отрасли</a:t>
            </a:r>
            <a:r>
              <a:rPr lang="ru-RU" dirty="0" smtClean="0"/>
              <a:t>  организуются  государственные  животноводческие  фермы,  изыскиваются  возможности  расширения  кормовой  базы.  </a:t>
            </a:r>
            <a:endParaRPr lang="ru-RU" dirty="0"/>
          </a:p>
        </p:txBody>
      </p:sp>
      <p:pic>
        <p:nvPicPr>
          <p:cNvPr id="33794" name="Picture 2" descr="http://balushevo.ru/sites/default/files/bz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4644008" cy="3096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 smtClean="0">
                <a:solidFill>
                  <a:schemeClr val="bg2">
                    <a:lumMod val="75000"/>
                  </a:schemeClr>
                </a:solidFill>
              </a:rPr>
              <a:t>Внешняя торговля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Экспортируется продукция плантационного хозяйства - чай (3-e место в мире), натуральный каучук (4-e место в мире), кобра, </a:t>
            </a:r>
            <a:r>
              <a:rPr lang="ru-RU" dirty="0" err="1" smtClean="0"/>
              <a:t>a</a:t>
            </a:r>
            <a:r>
              <a:rPr lang="ru-RU" dirty="0" smtClean="0"/>
              <a:t> также нефтепродукты, алмазы и другие драгоценные камни, одежда.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Импортирует </a:t>
            </a:r>
            <a:r>
              <a:rPr lang="ru-RU" dirty="0" smtClean="0"/>
              <a:t>Шри-Ланка промышленное оборудование и различные потребительские товары, нефть.</a:t>
            </a:r>
          </a:p>
          <a:p>
            <a:r>
              <a:rPr lang="ru-RU" dirty="0" smtClean="0"/>
              <a:t>Основные внешнеторговые партнеры: США, Великобритания, Япония, Индия, Сингапур.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3140968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>Туризм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0100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Страну ежегодно посещают до полумиллиона туристов. Их привлекают многочисленные памятники старины и возможности приморского отдыха.</a:t>
            </a:r>
            <a:endParaRPr lang="ru-RU" dirty="0"/>
          </a:p>
        </p:txBody>
      </p:sp>
      <p:pic>
        <p:nvPicPr>
          <p:cNvPr id="35842" name="Picture 2" descr="&amp;Fcy;&amp;acy;&amp;jcy;&amp;lcy;:Srilan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93096"/>
            <a:ext cx="1949644" cy="2393108"/>
          </a:xfrm>
          <a:prstGeom prst="rect">
            <a:avLst/>
          </a:prstGeom>
          <a:noFill/>
        </p:spPr>
      </p:pic>
      <p:pic>
        <p:nvPicPr>
          <p:cNvPr id="35844" name="Picture 4" descr="File:Sigir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8501228" cy="5716016"/>
          </a:xfrm>
        </p:spPr>
        <p:txBody>
          <a:bodyPr>
            <a:normAutofit fontScale="325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сегодняшний день остров является одним из </a:t>
            </a:r>
            <a:r>
              <a:rPr lang="ru-RU" sz="5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самых безопасных мест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для туристического посещения во всем мире. Отношение к туристам,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чуть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ли не благоговейное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Нельзя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входить на </a:t>
            </a:r>
            <a:r>
              <a:rPr lang="ru-RU" sz="5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территорию храма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шортах или короткой юбке, а также в одежде с открытыми плечами и спиной. При входе в храм нужно снимать обувь и головной убор, а так как с гигиеной в таких местах не все благополучно - запастись для этого несколькими комплектами одноразовых носков или продезинфицировать подошвы ног после посещения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Не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5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разрешения фотографировать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местных жителей и храмы, поворачиваться спиной к статуям Будды или позировать на их фоне, демонстрировать собеседнику подошвы ног или обуви, показывать куда-либо указательным пальцем или брать левой рукой. Многие животные (особенно - корова) являются священными и их нельзя "обижать" ни при каких условиях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Отдельная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проблема - </a:t>
            </a:r>
            <a:r>
              <a:rPr lang="ru-RU" sz="5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обезьяны.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Они здесь везде и очень навязчивы. Могут вырвать из рук пищу или какую-нибудь нужную мелочь, вплоть до фото- или видеокамеры. Искать их потом бесполезно. На территории монастырей обезьяны считаются неприкосновенными, поэтому попытка погнаться за такой воровкой может вызвать у местных жителей агрессию. Также обезьяны могут забраться в гостиничный номер и устроить там форменный погром, поэтому перед уходом следует плотно закрывать окна или специальные противомоскитные рамы с сеткой.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56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171062" cy="1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171062" cy="1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171062" cy="1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71062" cy="1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71800" y="33265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chemeClr val="bg2">
                    <a:lumMod val="75000"/>
                  </a:schemeClr>
                </a:solidFill>
              </a:rPr>
              <a:t>Интересные факты</a:t>
            </a:r>
            <a:endParaRPr lang="ru-RU" sz="2400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0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1221238093_1_large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356992"/>
            <a:ext cx="4355976" cy="3266982"/>
          </a:xfrm>
        </p:spPr>
      </p:pic>
      <p:pic>
        <p:nvPicPr>
          <p:cNvPr id="21" name="Рисунок 20" descr="IMG_8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692696"/>
            <a:ext cx="4427984" cy="2951989"/>
          </a:xfrm>
          <a:prstGeom prst="rect">
            <a:avLst/>
          </a:prstGeom>
        </p:spPr>
      </p:pic>
      <p:pic>
        <p:nvPicPr>
          <p:cNvPr id="22" name="Рисунок 21" descr="IMG_8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80728"/>
            <a:ext cx="3923928" cy="2615952"/>
          </a:xfrm>
          <a:prstGeom prst="rect">
            <a:avLst/>
          </a:prstGeom>
        </p:spPr>
      </p:pic>
      <p:pic>
        <p:nvPicPr>
          <p:cNvPr id="24" name="Рисунок 23" descr="IMG_87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501008"/>
            <a:ext cx="4788024" cy="31920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55776" y="188640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Спасибо за внимание!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40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Социалистическая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Демократическая Республика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Шри-Ланка </a:t>
            </a:r>
            <a:r>
              <a:rPr lang="ru-RU" i="1" dirty="0" smtClean="0"/>
              <a:t>- </a:t>
            </a:r>
            <a:r>
              <a:rPr lang="ru-RU" dirty="0" smtClean="0"/>
              <a:t>государство в Южной Азии, на одноимённом острове у юго-восточного побережья Индостана. Со времён португальского вторжения и до обретения независимости в европейских языках страна называлась </a:t>
            </a:r>
            <a:r>
              <a:rPr lang="ru-RU" dirty="0" smtClean="0"/>
              <a:t>Цейлон.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68960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Площадь </a:t>
            </a:r>
            <a:r>
              <a:rPr lang="ru-RU" dirty="0" smtClean="0"/>
              <a:t>– 65 610 </a:t>
            </a:r>
            <a:r>
              <a:rPr lang="uk-UA" dirty="0" smtClean="0"/>
              <a:t>км 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429000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Население </a:t>
            </a:r>
            <a:r>
              <a:rPr lang="ru-RU" dirty="0" smtClean="0"/>
              <a:t>- 18,5 млн.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84482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Официальная столица: </a:t>
            </a:r>
            <a:r>
              <a:rPr lang="ru-RU" dirty="0" err="1" smtClean="0"/>
              <a:t>Шри-Джаяварденепура-Котте</a:t>
            </a:r>
            <a:r>
              <a:rPr lang="ru-RU" dirty="0" smtClean="0"/>
              <a:t> (местопребывание парламента и верховного суда).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Фактическая </a:t>
            </a:r>
            <a:r>
              <a:rPr lang="ru-RU" dirty="0" smtClean="0"/>
              <a:t>столица: Коломбо (местопребывание правительства, резиденция президента)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3789040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308 чел./км²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378904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Плотность -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414908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Официальные языки – сингальский и </a:t>
            </a:r>
            <a:r>
              <a:rPr lang="ru-RU" dirty="0" err="1" smtClean="0"/>
              <a:t>тангильский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797152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религии - буддизм, индуизм, христианство, ислам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5517232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Валюта – </a:t>
            </a:r>
            <a:r>
              <a:rPr lang="ru-RU" dirty="0" err="1" smtClean="0"/>
              <a:t>ланкийская</a:t>
            </a:r>
            <a:r>
              <a:rPr lang="ru-RU" dirty="0" smtClean="0"/>
              <a:t> рупия</a:t>
            </a:r>
            <a:endParaRPr lang="ru-RU" dirty="0"/>
          </a:p>
        </p:txBody>
      </p:sp>
      <p:pic>
        <p:nvPicPr>
          <p:cNvPr id="10242" name="Picture 2" descr="http://alf-ua.com/uploads/touragent_country/content/0000/66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476250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8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Flag of Sri Lank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33843"/>
            <a:ext cx="3240360" cy="154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15816" y="116632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Флаг Шри-Ланки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548680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После приобретения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Шри-Ланкой </a:t>
            </a:r>
            <a:r>
              <a:rPr lang="ru-RU" sz="1600" dirty="0" smtClean="0"/>
              <a:t>независимости в 1948 году под названием Цейлон, был принят древний флаг королевства </a:t>
            </a:r>
            <a:r>
              <a:rPr lang="ru-RU" sz="1600" dirty="0" err="1" smtClean="0"/>
              <a:t>Канди</a:t>
            </a:r>
            <a:r>
              <a:rPr lang="ru-RU" sz="1600" dirty="0" smtClean="0"/>
              <a:t>, который представлял собой красное поле с золотым львом, зажавшим в лапе </a:t>
            </a:r>
            <a:r>
              <a:rPr lang="ru-RU" sz="1600" dirty="0" smtClean="0"/>
              <a:t>саблю. </a:t>
            </a:r>
            <a:r>
              <a:rPr lang="ru-RU" sz="1600" dirty="0" smtClean="0"/>
              <a:t>Лев олицетворяет прародителя цейлонцев.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34888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1951 году на флаг были добавлены зелёная и оранжевая полосы, символизирующие мусульманское и индуистское меньшинства соответственно, а красное поле представляет буддистское большинство. В 1972 году, когда страна была переименована в Шри-Ланку, четыре листка священного буддийского дерева фиговое были добавлены в углы красного поля. Листки символизируют любовь, сострадание, взаимопонимание и самообладание. Эта версия флага стала официальной в 1978 году.</a:t>
            </a:r>
            <a:endParaRPr lang="ru-RU" sz="1600" dirty="0"/>
          </a:p>
        </p:txBody>
      </p:sp>
      <p:pic>
        <p:nvPicPr>
          <p:cNvPr id="9220" name="Picture 4" descr="File:Emblem of Sri Lank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1656184" cy="235084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71800" y="4005064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Герб Шри-Ланки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44371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Герб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Шри-Ланки</a:t>
            </a:r>
            <a:r>
              <a:rPr lang="ru-RU" dirty="0" smtClean="0"/>
              <a:t> представляет золотого идущего с поднятой правой передней лапой льва (сингальский лев), держащего меч в своей правой передней лапе (тот же самый лев на флаге Шри-Ланки) в центре, и был принят в его настоящем виде в 1952 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62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Шри-Ланке</a:t>
            </a:r>
            <a:r>
              <a:rPr lang="ru-RU" sz="1600" dirty="0" smtClean="0"/>
              <a:t> законодательная </a:t>
            </a:r>
            <a:r>
              <a:rPr lang="ru-RU" sz="1600" dirty="0" smtClean="0"/>
              <a:t>власть принадлежит парламенту, члены которого избираются всенародным голосованием</a:t>
            </a:r>
            <a:r>
              <a:rPr lang="ru-RU" sz="1600" dirty="0" smtClean="0"/>
              <a:t>. Исполнительная власть </a:t>
            </a:r>
            <a:r>
              <a:rPr lang="ru-RU" sz="1600" dirty="0" smtClean="0"/>
              <a:t>находится в руках президента страны, который обладает правом смещения с постов премьер-министра и членов кабинета министров, а также правом роспуска парламента. Президент и парламент избирается на 5 лет. Право на голосование имеют лица достигшие 18 летнего возраста.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административном отношении страна разделена на 9 провинций, которые в свою очередь, подразделяются на 25 округов:</a:t>
            </a:r>
            <a:endParaRPr lang="ru-RU" dirty="0"/>
          </a:p>
        </p:txBody>
      </p:sp>
      <p:pic>
        <p:nvPicPr>
          <p:cNvPr id="25606" name="Picture 6" descr="http://upload.wikimedia.org/wikipedia/commons/thumb/d/de/Sri_Lanka_provinces_ru.svg/300px-Sri_Lanka_provinces_ru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2857500" cy="36004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3356992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21 ноября 2005 новоизбранный президент Шри-Ланки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Махинда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Раджапаксе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/>
              <a:t>принял присягу нового премьер-министра </a:t>
            </a:r>
            <a:r>
              <a:rPr lang="ru-RU" dirty="0" err="1" smtClean="0"/>
              <a:t>Ратнасири</a:t>
            </a:r>
            <a:r>
              <a:rPr lang="ru-RU" dirty="0" smtClean="0"/>
              <a:t> </a:t>
            </a:r>
            <a:r>
              <a:rPr lang="ru-RU" dirty="0" err="1" smtClean="0"/>
              <a:t>Викреманаяке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8" name="Picture 8" descr="http://www.gazprom.ru/f/posts/86/587226/cdm42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1825192" cy="273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Государство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Шри-Ланка</a:t>
            </a:r>
            <a:r>
              <a:rPr lang="ru-RU" dirty="0" smtClean="0"/>
              <a:t> размещается на острове в Индийском океане, расположенном южнее полуострова </a:t>
            </a:r>
            <a:r>
              <a:rPr lang="ru-RU" dirty="0" smtClean="0"/>
              <a:t>Индостан в </a:t>
            </a:r>
            <a:r>
              <a:rPr lang="ru-RU" dirty="0" smtClean="0"/>
              <a:t>800 км. от экватора. </a:t>
            </a:r>
            <a:r>
              <a:rPr lang="ru-RU" dirty="0" smtClean="0"/>
              <a:t>Протяженность </a:t>
            </a:r>
            <a:r>
              <a:rPr lang="ru-RU" dirty="0" smtClean="0"/>
              <a:t>с севера на юг 445 км, а с запада на восток 225 км. О</a:t>
            </a:r>
            <a:r>
              <a:rPr lang="ru-RU" dirty="0" smtClean="0"/>
              <a:t>мывается </a:t>
            </a:r>
            <a:r>
              <a:rPr lang="ru-RU" dirty="0" smtClean="0"/>
              <a:t>водами Индийского океана и Бенгальского залива. Отделён от Индостана Манарским заливом и </a:t>
            </a:r>
            <a:r>
              <a:rPr lang="ru-RU" dirty="0" err="1" smtClean="0"/>
              <a:t>Полкским</a:t>
            </a:r>
            <a:r>
              <a:rPr lang="ru-RU" dirty="0" smtClean="0"/>
              <a:t> проливом. Так называемый Адамов мост — отмель в </a:t>
            </a:r>
            <a:r>
              <a:rPr lang="ru-RU" dirty="0" err="1" smtClean="0"/>
              <a:t>Полкском</a:t>
            </a:r>
            <a:r>
              <a:rPr lang="ru-RU" dirty="0" smtClean="0"/>
              <a:t> проливе — когда-то полностью соединял Шри-Ланку с материком, но, по данным летописей, был разрушен землетрясением около 1481 г.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140968"/>
            <a:ext cx="87129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sz="1700" dirty="0" smtClean="0">
                <a:cs typeface="Times New Roman" pitchFamily="18" charset="0"/>
              </a:rPr>
              <a:t>Шри-Ланка </a:t>
            </a:r>
            <a:r>
              <a:rPr lang="ru-RU" sz="1700" dirty="0" smtClean="0">
                <a:cs typeface="Times New Roman" pitchFamily="18" charset="0"/>
              </a:rPr>
              <a:t>расположена в тропическом поясе и защищена мощным горным массивом от северных ветров.</a:t>
            </a:r>
          </a:p>
          <a:p>
            <a:pPr marL="45720" indent="0">
              <a:buNone/>
            </a:pPr>
            <a:r>
              <a:rPr lang="ru-RU" sz="1700" dirty="0" smtClean="0">
                <a:cs typeface="Times New Roman" pitchFamily="18" charset="0"/>
              </a:rPr>
              <a:t> </a:t>
            </a:r>
            <a:r>
              <a:rPr lang="ru-RU" sz="1700" dirty="0" smtClean="0">
                <a:cs typeface="Times New Roman" pitchFamily="18" charset="0"/>
              </a:rPr>
              <a:t>Климат </a:t>
            </a:r>
            <a:r>
              <a:rPr lang="ru-RU" sz="1700" dirty="0" smtClean="0">
                <a:cs typeface="Times New Roman" pitchFamily="18" charset="0"/>
              </a:rPr>
              <a:t>- муссонный, на юге и западе - экваториальный, на востоке и севере - субэкваториальный. </a:t>
            </a:r>
          </a:p>
          <a:p>
            <a:pPr marL="45720" indent="0">
              <a:buNone/>
            </a:pPr>
            <a:r>
              <a:rPr lang="ru-RU" sz="1700" dirty="0" smtClean="0">
                <a:cs typeface="Times New Roman" pitchFamily="18" charset="0"/>
              </a:rPr>
              <a:t> </a:t>
            </a:r>
            <a:r>
              <a:rPr lang="ru-RU" sz="1700" dirty="0" smtClean="0">
                <a:cs typeface="Times New Roman" pitchFamily="18" charset="0"/>
              </a:rPr>
              <a:t>Среднегодовая </a:t>
            </a:r>
            <a:r>
              <a:rPr lang="ru-RU" sz="1700" dirty="0" smtClean="0">
                <a:cs typeface="Times New Roman" pitchFamily="18" charset="0"/>
              </a:rPr>
              <a:t>температура воздуха в большинстве районов от +25 до +30 градусов С, за исключением горных областей, где она зимой опускается до +10 С. </a:t>
            </a:r>
          </a:p>
          <a:p>
            <a:pPr marL="45720" indent="0">
              <a:buNone/>
            </a:pPr>
            <a:r>
              <a:rPr lang="ru-RU" sz="1700" dirty="0" smtClean="0">
                <a:cs typeface="Times New Roman" pitchFamily="18" charset="0"/>
              </a:rPr>
              <a:t> </a:t>
            </a:r>
            <a:r>
              <a:rPr lang="ru-RU" sz="1700" dirty="0" smtClean="0">
                <a:cs typeface="Times New Roman" pitchFamily="18" charset="0"/>
              </a:rPr>
              <a:t>Средняя </a:t>
            </a:r>
            <a:r>
              <a:rPr lang="ru-RU" sz="1700" dirty="0" smtClean="0">
                <a:cs typeface="Times New Roman" pitchFamily="18" charset="0"/>
              </a:rPr>
              <a:t>температура воды в Индийском океане около страны </a:t>
            </a:r>
            <a:r>
              <a:rPr lang="en-US" sz="1700" dirty="0" smtClean="0">
                <a:cs typeface="Times New Roman" pitchFamily="18" charset="0"/>
              </a:rPr>
              <a:t>+</a:t>
            </a:r>
            <a:r>
              <a:rPr lang="ru-RU" sz="1700" dirty="0" smtClean="0">
                <a:cs typeface="Times New Roman" pitchFamily="18" charset="0"/>
              </a:rPr>
              <a:t>27 °C, она отличается от температуры воздуха всего на пару градусов.</a:t>
            </a:r>
          </a:p>
          <a:p>
            <a:pPr marL="45720" indent="0">
              <a:buNone/>
            </a:pPr>
            <a:r>
              <a:rPr lang="ru-RU" sz="1700" dirty="0" smtClean="0">
                <a:cs typeface="Times New Roman" pitchFamily="18" charset="0"/>
              </a:rPr>
              <a:t> </a:t>
            </a:r>
            <a:r>
              <a:rPr lang="ru-RU" sz="1700" dirty="0" smtClean="0">
                <a:cs typeface="Times New Roman" pitchFamily="18" charset="0"/>
              </a:rPr>
              <a:t>Высокая </a:t>
            </a:r>
            <a:r>
              <a:rPr lang="ru-RU" sz="1700" dirty="0" smtClean="0">
                <a:cs typeface="Times New Roman" pitchFamily="18" charset="0"/>
              </a:rPr>
              <a:t>влажность воздуха (75%).</a:t>
            </a:r>
          </a:p>
          <a:p>
            <a:pPr marL="45720" indent="0">
              <a:buNone/>
            </a:pPr>
            <a:r>
              <a:rPr lang="ru-RU" sz="1700" dirty="0" smtClean="0">
                <a:cs typeface="Times New Roman" pitchFamily="18" charset="0"/>
              </a:rPr>
              <a:t> </a:t>
            </a:r>
            <a:r>
              <a:rPr lang="ru-RU" sz="1700" dirty="0" smtClean="0">
                <a:cs typeface="Times New Roman" pitchFamily="18" charset="0"/>
              </a:rPr>
              <a:t>Смена </a:t>
            </a:r>
            <a:r>
              <a:rPr lang="ru-RU" sz="1700" dirty="0" smtClean="0">
                <a:cs typeface="Times New Roman" pitchFamily="18" charset="0"/>
              </a:rPr>
              <a:t>времен года на Шри-Ланке обусловлена не изменением температурных характеристик, а направлением  ветра и интенсивностью осадков. Муссоны - с мая по октябрь (юго-западный) и с октября по апрель (северный). Дождливое лето и сухая зима.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116632"/>
            <a:ext cx="421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>Физико-географическое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>положение</a:t>
            </a:r>
            <a:endParaRPr lang="ru-RU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78092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>Климат</a:t>
            </a:r>
            <a:endParaRPr lang="ru-RU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6632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>Рельеф</a:t>
            </a:r>
            <a:endParaRPr lang="ru-RU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50405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Основная часть острова занята равниной, высота которой редко превышает 100 м. над уровнем океана. </a:t>
            </a:r>
          </a:p>
          <a:p>
            <a:r>
              <a:rPr lang="ru-RU" sz="1700" dirty="0" smtClean="0"/>
              <a:t>В центре острова расположен Центральный горный массив. Средняя высота гор – 1000-2000 м над уровнем океана, но отдельные вершины поднимаются выше. Самая высокая точка острова - гора </a:t>
            </a:r>
            <a:r>
              <a:rPr lang="ru-RU" sz="1700" dirty="0" err="1" smtClean="0"/>
              <a:t>Пидуруталагала</a:t>
            </a:r>
            <a:r>
              <a:rPr lang="ru-RU" sz="1700" dirty="0" smtClean="0"/>
              <a:t> имеет высоту 2524 м., затем </a:t>
            </a:r>
            <a:r>
              <a:rPr lang="ru-RU" sz="1700" dirty="0" err="1" smtClean="0"/>
              <a:t>Киригалпотта</a:t>
            </a:r>
            <a:r>
              <a:rPr lang="ru-RU" sz="1700" dirty="0" smtClean="0"/>
              <a:t> - 2395 м., </a:t>
            </a:r>
            <a:r>
              <a:rPr lang="ru-RU" sz="1700" dirty="0" err="1" smtClean="0"/>
              <a:t>Тотополаканда</a:t>
            </a:r>
            <a:r>
              <a:rPr lang="ru-RU" sz="1700" dirty="0" smtClean="0"/>
              <a:t> - 2357 м. Однако наиболее известен величественный Адамов пик (</a:t>
            </a:r>
            <a:r>
              <a:rPr lang="ru-RU" sz="1700" dirty="0" err="1" smtClean="0"/>
              <a:t>Шри</a:t>
            </a:r>
            <a:r>
              <a:rPr lang="ru-RU" sz="1700" dirty="0" smtClean="0"/>
              <a:t> </a:t>
            </a:r>
            <a:r>
              <a:rPr lang="ru-RU" sz="1700" dirty="0" err="1" smtClean="0"/>
              <a:t>Пада</a:t>
            </a:r>
            <a:r>
              <a:rPr lang="ru-RU" sz="1700" dirty="0" smtClean="0"/>
              <a:t>) - 2243 м. </a:t>
            </a:r>
            <a:endParaRPr lang="ru-RU" sz="1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78904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>Реки</a:t>
            </a:r>
            <a:endParaRPr lang="ru-RU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149566"/>
            <a:ext cx="79928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С </a:t>
            </a:r>
            <a:r>
              <a:rPr lang="ru-RU" sz="1700" dirty="0" smtClean="0"/>
              <a:t>перечисленных гор </a:t>
            </a:r>
            <a:r>
              <a:rPr lang="ru-RU" sz="1700" dirty="0" smtClean="0"/>
              <a:t>текут многие реки Шри-Ланки. Самая крупная река </a:t>
            </a:r>
            <a:r>
              <a:rPr lang="ru-RU" sz="1700" dirty="0" err="1" smtClean="0"/>
              <a:t>Махавели</a:t>
            </a:r>
            <a:r>
              <a:rPr lang="ru-RU" sz="1700" dirty="0" smtClean="0"/>
              <a:t> Ганга (335 км.) берет свое начало около Пика Адама и впадает в Индийский океан на востоке Шри-Ланки около </a:t>
            </a:r>
            <a:r>
              <a:rPr lang="ru-RU" sz="1700" dirty="0" err="1" smtClean="0"/>
              <a:t>Тринкомали</a:t>
            </a:r>
            <a:r>
              <a:rPr lang="ru-RU" sz="1700" dirty="0" smtClean="0"/>
              <a:t>. Другие реки </a:t>
            </a:r>
            <a:r>
              <a:rPr lang="ru-RU" sz="1700" dirty="0" err="1" smtClean="0"/>
              <a:t>Малвануна</a:t>
            </a:r>
            <a:r>
              <a:rPr lang="ru-RU" sz="1700" dirty="0" smtClean="0"/>
              <a:t> </a:t>
            </a:r>
            <a:r>
              <a:rPr lang="ru-RU" sz="1700" dirty="0" err="1" smtClean="0"/>
              <a:t>Оя</a:t>
            </a:r>
            <a:r>
              <a:rPr lang="ru-RU" sz="1700" dirty="0" smtClean="0"/>
              <a:t> - 164 км, </a:t>
            </a:r>
            <a:r>
              <a:rPr lang="ru-RU" sz="1700" dirty="0" err="1" smtClean="0"/>
              <a:t>Келани</a:t>
            </a:r>
            <a:r>
              <a:rPr lang="ru-RU" sz="1700" dirty="0" smtClean="0"/>
              <a:t> Ганга - 145 км. Единственная река не берущая начало в горах, Кала </a:t>
            </a:r>
            <a:r>
              <a:rPr lang="ru-RU" sz="1700" dirty="0" err="1" smtClean="0"/>
              <a:t>Оя</a:t>
            </a:r>
            <a:r>
              <a:rPr lang="ru-RU" sz="1700" dirty="0" smtClean="0"/>
              <a:t> - 148 км, вытекает из древнего гигантского резервуара </a:t>
            </a:r>
            <a:r>
              <a:rPr lang="ru-RU" sz="1700" dirty="0" err="1" smtClean="0"/>
              <a:t>Калавева</a:t>
            </a:r>
            <a:r>
              <a:rPr lang="ru-RU" sz="1700" dirty="0" smtClean="0"/>
              <a:t>, </a:t>
            </a:r>
            <a:r>
              <a:rPr lang="ru-RU" sz="1700" dirty="0" err="1" smtClean="0"/>
              <a:t>постоенного</a:t>
            </a:r>
            <a:r>
              <a:rPr lang="ru-RU" sz="1700" dirty="0" smtClean="0"/>
              <a:t> в 5-м веке нашей эры. Многие реки судоходны. Там где горы и реки, имеются и водопады. 212 метровый </a:t>
            </a:r>
            <a:r>
              <a:rPr lang="ru-RU" sz="1700" dirty="0" err="1" smtClean="0"/>
              <a:t>Косланда</a:t>
            </a:r>
            <a:r>
              <a:rPr lang="ru-RU" sz="1700" dirty="0" smtClean="0"/>
              <a:t> </a:t>
            </a:r>
            <a:r>
              <a:rPr lang="ru-RU" sz="1700" dirty="0" err="1" smtClean="0"/>
              <a:t>Брайда</a:t>
            </a:r>
            <a:r>
              <a:rPr lang="ru-RU" sz="1700" dirty="0" smtClean="0"/>
              <a:t> </a:t>
            </a:r>
            <a:r>
              <a:rPr lang="ru-RU" sz="1700" dirty="0" err="1" smtClean="0"/>
              <a:t>Вейл</a:t>
            </a:r>
            <a:r>
              <a:rPr lang="ru-RU" sz="1700" dirty="0" smtClean="0"/>
              <a:t>, "Фата невесты" - один из самых высоких с единой струей водопадов в мире. Водопад </a:t>
            </a:r>
            <a:r>
              <a:rPr lang="ru-RU" sz="1700" dirty="0" err="1" smtClean="0"/>
              <a:t>Бамбараканда</a:t>
            </a:r>
            <a:r>
              <a:rPr lang="ru-RU" sz="1700" dirty="0" smtClean="0"/>
              <a:t> </a:t>
            </a:r>
            <a:r>
              <a:rPr lang="ru-RU" sz="1700" dirty="0" smtClean="0"/>
              <a:t>- 241 м. самый высокий каскад на острове.</a:t>
            </a:r>
            <a:endParaRPr lang="ru-RU" sz="1700" dirty="0"/>
          </a:p>
        </p:txBody>
      </p:sp>
      <p:pic>
        <p:nvPicPr>
          <p:cNvPr id="27650" name="Picture 2" descr="http://gto.com.ua/sites/default/files/styles/large/public/field/image/Laxapana_Falls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227851" cy="24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12160" y="3212976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Водопад </a:t>
            </a:r>
            <a:r>
              <a:rPr lang="ru-RU" sz="1600" i="1" dirty="0" err="1" smtClean="0"/>
              <a:t>Бамбараканда</a:t>
            </a:r>
            <a:r>
              <a:rPr lang="ru-RU" sz="1600" i="1" dirty="0" smtClean="0"/>
              <a:t> </a:t>
            </a:r>
            <a:endParaRPr lang="ru-RU" sz="16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244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 smtClean="0">
                <a:solidFill>
                  <a:schemeClr val="bg2">
                    <a:lumMod val="75000"/>
                  </a:schemeClr>
                </a:solidFill>
              </a:rPr>
              <a:t>Полезные ископаемые</a:t>
            </a:r>
            <a:endParaRPr lang="ru-RU" sz="1600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Основные полезные ископаемые острова: графит, апатит, каолиновые и другие глины, известняк, полевые шпаты, кварцевый песок, драгоценные и полудрагоценные камни (сапфир, рубин, аквамарин, топаз, лунный камень, хризоберилл и др.).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     </a:t>
            </a:r>
            <a:endParaRPr lang="ru-RU" b="1" i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dirty="0" smtClean="0"/>
              <a:t>Во влажной зоне как на низменностях, так и в горах распространены красно-желтые почвы. Как и многие другие типы почв во влажных тропиках, они </a:t>
            </a:r>
            <a:r>
              <a:rPr lang="ru-RU" sz="1600" dirty="0" err="1" smtClean="0"/>
              <a:t>малоплодородны</a:t>
            </a:r>
            <a:r>
              <a:rPr lang="ru-RU" sz="1600" dirty="0" smtClean="0"/>
              <a:t>. Обширные низменности центрально-северной и юго-восточной частей сухой зоны заняты наиболее продуктивными в тропиках красно-бурыми почвами, но они плохо удерживают влагу и с трудом поддаются обработке.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solidFill>
                  <a:schemeClr val="bg2">
                    <a:lumMod val="75000"/>
                  </a:schemeClr>
                </a:solidFill>
              </a:rPr>
              <a:t>Почвы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06896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chemeClr val="bg2">
                    <a:lumMod val="75000"/>
                  </a:schemeClr>
                </a:solidFill>
              </a:rPr>
              <a:t>Растительный </a:t>
            </a:r>
            <a:r>
              <a:rPr lang="ru-RU" sz="1600" b="1" i="1" u="sng" dirty="0" smtClean="0">
                <a:solidFill>
                  <a:schemeClr val="bg2">
                    <a:lumMod val="75000"/>
                  </a:schemeClr>
                </a:solidFill>
              </a:rPr>
              <a:t>мир</a:t>
            </a:r>
            <a:br>
              <a:rPr lang="ru-RU" sz="1600" b="1" i="1" u="sng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1600" b="1" i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56992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Естественная растительность низменностей влажной зоны и прилегающих гор в значительной степени сведена хозяйственной деятельностью человека. Эти области некогда были покрыты густыми влажными тропическими лесами, которые выше по склонам сменялись горными вечнозелеными лесами. На низменностях сухой зоны леса понесли ущерб в результате деятельности человека, но местами они еще сохранились в виде смешанных вечнозеленых сообществ ксерофитного типа. Засушливые возвышенности в провинции Ува отчасти заняты вторичными </a:t>
            </a:r>
            <a:r>
              <a:rPr lang="ru-RU" sz="1600" dirty="0" err="1" smtClean="0"/>
              <a:t>злаковниками</a:t>
            </a:r>
            <a:r>
              <a:rPr lang="ru-RU" sz="1600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157192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chemeClr val="bg2">
                    <a:lumMod val="75000"/>
                  </a:schemeClr>
                </a:solidFill>
              </a:rPr>
              <a:t>Животный мир</a:t>
            </a:r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b="1" i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51723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Фауна Шри-Ланки богата и включает ряд своеобразных видов. Численность крупных животных, особенно слонов, медведей и леопардов, неуклонно сокращается в связи с расширением сельскохозяйственных площадей и сведением лесов. В стране представлены многие виды змей, крокодилов и ящериц.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Gcy;&amp;iecy;&amp;ocy;&amp;gcy;&amp;rcy;&amp;acy;&amp;fcy;&amp;icy;&amp;yacy; &amp;SHcy;&amp;rcy;&amp;icy;-&amp;Lcy;&amp;acy;&amp;n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246144" cy="24761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14 </a:t>
            </a:r>
            <a:r>
              <a:rPr lang="ru-RU" dirty="0" smtClean="0"/>
              <a:t>% территории острова занимают национальные парки, заповедники и резервации. Наиболее крупные из них - Национальный Парк Яла (309 км. от Коломбо), Национальный Парк </a:t>
            </a:r>
            <a:r>
              <a:rPr lang="ru-RU" dirty="0" err="1" smtClean="0"/>
              <a:t>Удавалаве</a:t>
            </a:r>
            <a:r>
              <a:rPr lang="ru-RU" dirty="0" smtClean="0"/>
              <a:t> (170 км. от Коломбо), Национальный Парк </a:t>
            </a:r>
            <a:r>
              <a:rPr lang="ru-RU" dirty="0" err="1" smtClean="0"/>
              <a:t>Васгамува</a:t>
            </a:r>
            <a:r>
              <a:rPr lang="ru-RU" dirty="0" smtClean="0"/>
              <a:t> (200 км. от Коломбо), Национальный Парк </a:t>
            </a:r>
            <a:r>
              <a:rPr lang="ru-RU" dirty="0" err="1" smtClean="0"/>
              <a:t>Вилпату</a:t>
            </a:r>
            <a:r>
              <a:rPr lang="ru-RU" dirty="0" smtClean="0"/>
              <a:t> (176 км. от Коломбо) и Национальный Парк </a:t>
            </a:r>
            <a:r>
              <a:rPr lang="ru-RU" dirty="0" err="1" smtClean="0"/>
              <a:t>Бундала</a:t>
            </a:r>
            <a:r>
              <a:rPr lang="ru-RU" dirty="0" smtClean="0"/>
              <a:t> (260 км. от Коломбо). </a:t>
            </a:r>
            <a:endParaRPr lang="ru-RU" dirty="0"/>
          </a:p>
        </p:txBody>
      </p:sp>
      <p:pic>
        <p:nvPicPr>
          <p:cNvPr id="4" name="Picture 2" descr="C:\Users\Пользователь\Desktop\Шри-ланка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16832"/>
            <a:ext cx="4344275" cy="242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Шри-ланка\map_srilan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933056"/>
            <a:ext cx="1864577" cy="251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File:Elefants-la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77072"/>
            <a:ext cx="3011488" cy="2258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Vcy;&amp;ocy;&amp;zcy;&amp;rcy;&amp;acy;&amp;scy;&amp;tcy;&amp;ncy;&amp;ocy;-&amp;pcy;&amp;ocy;&amp;lcy;&amp;ocy;&amp;vcy;&amp;acy;&amp;yacy; &amp;pcy;&amp;icy;&amp;rcy;&amp;acy;&amp;mcy;&amp;icy;&amp;dcy;&amp;acy; &amp;ncy;&amp;acy;&amp;scy;&amp;iecy;&amp;lcy;&amp;iecy;&amp;ncy;&amp;icy;&amp;yacy; &amp;SHcy;&amp;rcy;&amp;icy;-&amp;Lcy;&amp;acy;&amp;ncy;&amp;kcy;&amp;icy;. 19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86" y="2348880"/>
            <a:ext cx="3900862" cy="30914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88640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chemeClr val="bg2">
                    <a:lumMod val="75000"/>
                  </a:schemeClr>
                </a:solidFill>
              </a:rPr>
              <a:t>Население</a:t>
            </a:r>
            <a:endParaRPr lang="ru-RU" sz="2400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этническому составу Шри-Ланка многонациональная страна. Общая численность населения составляет 18,5 млн. </a:t>
            </a:r>
            <a:r>
              <a:rPr lang="ru-RU" dirty="0" smtClean="0"/>
              <a:t>человек. </a:t>
            </a:r>
            <a:r>
              <a:rPr lang="ru-RU" dirty="0" smtClean="0"/>
              <a:t>Средняя продолжительность жизни мужчин 70 лет, женщин 74 года. Соотношение мужского и женского населения 50 на 50.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916832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Национальный состав: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74 </a:t>
            </a:r>
            <a:r>
              <a:rPr lang="ru-RU" dirty="0" smtClean="0"/>
              <a:t>% </a:t>
            </a:r>
            <a:r>
              <a:rPr lang="ru-RU" dirty="0" err="1" smtClean="0"/>
              <a:t>сингалы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18 </a:t>
            </a:r>
            <a:r>
              <a:rPr lang="ru-RU" dirty="0" smtClean="0"/>
              <a:t>% </a:t>
            </a:r>
            <a:r>
              <a:rPr lang="ru-RU" dirty="0" smtClean="0"/>
              <a:t>тамилы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852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7,5 </a:t>
            </a:r>
            <a:r>
              <a:rPr lang="ru-RU" dirty="0" smtClean="0"/>
              <a:t>% мусульмане и </a:t>
            </a:r>
            <a:r>
              <a:rPr lang="ru-RU" dirty="0" err="1" smtClean="0"/>
              <a:t>бургеры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14096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0,5 </a:t>
            </a:r>
            <a:r>
              <a:rPr lang="ru-RU" dirty="0" smtClean="0"/>
              <a:t>% приходится на другие национальности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1916832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Половозрастная структура населения: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861048"/>
            <a:ext cx="482453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Более всего урбанизирован густонаселенный юго-запад. Столицей и главным торгово-деловым центром Шри-Ланки является ее крупнейший город </a:t>
            </a:r>
            <a:r>
              <a:rPr lang="ru-RU" sz="1700" dirty="0" smtClean="0"/>
              <a:t>Коломбо. </a:t>
            </a:r>
            <a:r>
              <a:rPr lang="ru-RU" sz="1700" dirty="0" smtClean="0"/>
              <a:t>В административном центре Северной провинции </a:t>
            </a:r>
            <a:r>
              <a:rPr lang="ru-RU" sz="1600" dirty="0" err="1" smtClean="0"/>
              <a:t>Джафне</a:t>
            </a:r>
            <a:r>
              <a:rPr lang="ru-RU" sz="1700" dirty="0" smtClean="0"/>
              <a:t> </a:t>
            </a:r>
            <a:r>
              <a:rPr lang="ru-RU" sz="1700" dirty="0" smtClean="0"/>
              <a:t>в мирное время насчитывалось 129 тыс. жителей. </a:t>
            </a:r>
            <a:endParaRPr lang="ru-RU" sz="17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733256"/>
            <a:ext cx="871296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В пределах Центрального массива выделяется город </a:t>
            </a:r>
            <a:r>
              <a:rPr lang="ru-RU" sz="1700" dirty="0" err="1" smtClean="0"/>
              <a:t>Канди</a:t>
            </a:r>
            <a:r>
              <a:rPr lang="ru-RU" sz="1700" dirty="0" smtClean="0"/>
              <a:t> (</a:t>
            </a:r>
            <a:r>
              <a:rPr lang="ru-RU" sz="1700" dirty="0" err="1" smtClean="0"/>
              <a:t>ок</a:t>
            </a:r>
            <a:r>
              <a:rPr lang="ru-RU" sz="1700" dirty="0" smtClean="0"/>
              <a:t>. 104 тыс. жителей), бывшая столица последнего сингальского государства. Галле (84 тыс. жителей) – административный центр Южной провинции и небольшой порт.</a:t>
            </a:r>
            <a:endParaRPr lang="ru-RU" sz="17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1662</Words>
  <Application>Microsoft Office PowerPoint</Application>
  <PresentationFormat>Экран (4:3)</PresentationFormat>
  <Paragraphs>84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241</cp:revision>
  <dcterms:created xsi:type="dcterms:W3CDTF">2012-08-03T11:39:46Z</dcterms:created>
  <dcterms:modified xsi:type="dcterms:W3CDTF">2014-02-17T18:55:17Z</dcterms:modified>
</cp:coreProperties>
</file>