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62" r:id="rId5"/>
    <p:sldId id="259" r:id="rId6"/>
    <p:sldId id="263" r:id="rId7"/>
    <p:sldId id="260" r:id="rId8"/>
    <p:sldId id="261" r:id="rId9"/>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1056"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20" name="Нижний колонтитул 19"/>
          <p:cNvSpPr>
            <a:spLocks noGrp="1"/>
          </p:cNvSpPr>
          <p:nvPr>
            <p:ph type="ftr" sz="quarter" idx="11"/>
          </p:nvPr>
        </p:nvSpPr>
        <p:spPr/>
        <p:txBody>
          <a:bodyPr/>
          <a:lstStyle>
            <a:extLst/>
          </a:lstStyle>
          <a:p>
            <a:endParaRPr lang="uk-UA"/>
          </a:p>
        </p:txBody>
      </p:sp>
      <p:sp>
        <p:nvSpPr>
          <p:cNvPr id="10" name="Номер слайда 9"/>
          <p:cNvSpPr>
            <a:spLocks noGrp="1"/>
          </p:cNvSpPr>
          <p:nvPr>
            <p:ph type="sldNum" sz="quarter" idx="12"/>
          </p:nvPr>
        </p:nvSpPr>
        <p:spPr/>
        <p:txBody>
          <a:bodyPr/>
          <a:lstStyle>
            <a:extLst/>
          </a:lstStyle>
          <a:p>
            <a:fld id="{1FEFDFC5-F117-404D-817F-9FF9964023C7}" type="slidenum">
              <a:rPr lang="uk-UA" smtClean="0"/>
              <a:t>‹#›</a:t>
            </a:fld>
            <a:endParaRPr lang="uk-UA"/>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1FEFDFC5-F117-404D-817F-9FF9964023C7}" type="slidenum">
              <a:rPr lang="uk-UA" smtClean="0"/>
              <a:t>‹#›</a:t>
            </a:fld>
            <a:endParaRPr lang="uk-UA"/>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1FEFDFC5-F117-404D-817F-9FF9964023C7}" type="slidenum">
              <a:rPr lang="uk-UA" smtClean="0"/>
              <a:t>‹#›</a:t>
            </a:fld>
            <a:endParaRPr lang="uk-UA"/>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1FEFDFC5-F117-404D-817F-9FF9964023C7}"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25890519-76C0-4181-B8DE-7C4CB9AAB6B5}" type="datetimeFigureOut">
              <a:rPr lang="uk-UA" smtClean="0"/>
              <a:t>04.06.2014</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1FEFDFC5-F117-404D-817F-9FF9964023C7}" type="slidenum">
              <a:rPr lang="uk-UA" smtClean="0"/>
              <a:t>‹#›</a:t>
            </a:fld>
            <a:endParaRPr lang="uk-UA"/>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5890519-76C0-4181-B8DE-7C4CB9AAB6B5}" type="datetimeFigureOut">
              <a:rPr lang="uk-UA" smtClean="0"/>
              <a:t>04.06.2014</a:t>
            </a:fld>
            <a:endParaRPr lang="uk-UA"/>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uk-UA"/>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FEFDFC5-F117-404D-817F-9FF9964023C7}" type="slidenum">
              <a:rPr lang="uk-UA" smtClean="0"/>
              <a:t>‹#›</a:t>
            </a:fld>
            <a:endParaRPr lang="uk-UA"/>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 Id="rId4" Type="http://schemas.openxmlformats.org/officeDocument/2006/relationships/image" Target="../media/image9.jpg"/></Relationships>
</file>

<file path=ppt/slides/_rels/slide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259632" y="1772816"/>
            <a:ext cx="7406640" cy="1472184"/>
          </a:xfrm>
        </p:spPr>
        <p:txBody>
          <a:bodyPr>
            <a:noAutofit/>
          </a:bodyPr>
          <a:lstStyle/>
          <a:p>
            <a:r>
              <a:rPr lang="uk-UA" sz="5400" dirty="0" smtClean="0"/>
              <a:t>Міграційні процеси в Україні та світі</a:t>
            </a:r>
            <a:endParaRPr lang="uk-UA" sz="54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3648" y="3645024"/>
            <a:ext cx="3835400" cy="2876550"/>
          </a:xfrm>
          <a:prstGeom prst="rect">
            <a:avLst/>
          </a:prstGeom>
        </p:spPr>
      </p:pic>
      <p:sp>
        <p:nvSpPr>
          <p:cNvPr id="5" name="Подзаголовок 4"/>
          <p:cNvSpPr>
            <a:spLocks noGrp="1"/>
          </p:cNvSpPr>
          <p:nvPr>
            <p:ph type="subTitle" idx="1"/>
          </p:nvPr>
        </p:nvSpPr>
        <p:spPr/>
        <p:txBody>
          <a:bodyPr/>
          <a:lstStyle/>
          <a:p>
            <a:endParaRPr lang="uk-UA"/>
          </a:p>
        </p:txBody>
      </p:sp>
    </p:spTree>
    <p:extLst>
      <p:ext uri="{BB962C8B-B14F-4D97-AF65-F5344CB8AC3E}">
        <p14:creationId xmlns:p14="http://schemas.microsoft.com/office/powerpoint/2010/main" val="22718744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42540"/>
            <a:ext cx="7884368" cy="1015663"/>
          </a:xfrm>
          <a:prstGeom prst="rect">
            <a:avLst/>
          </a:prstGeom>
        </p:spPr>
        <p:txBody>
          <a:bodyPr wrap="square">
            <a:spAutoFit/>
          </a:bodyPr>
          <a:lstStyle/>
          <a:p>
            <a:r>
              <a:rPr lang="ru-RU" sz="2000" b="1" dirty="0" err="1" smtClean="0"/>
              <a:t>Міграція</a:t>
            </a:r>
            <a:r>
              <a:rPr lang="ru-RU" sz="2000" b="1" dirty="0" smtClean="0"/>
              <a:t> </a:t>
            </a:r>
            <a:r>
              <a:rPr lang="ru-RU" sz="2000" b="1" dirty="0" err="1" smtClean="0"/>
              <a:t>населення</a:t>
            </a:r>
            <a:r>
              <a:rPr lang="ru-RU" sz="2000" b="1" dirty="0" smtClean="0"/>
              <a:t>  </a:t>
            </a:r>
            <a:r>
              <a:rPr lang="ru-RU" sz="2000" dirty="0" smtClean="0"/>
              <a:t>— </a:t>
            </a:r>
            <a:r>
              <a:rPr lang="ru-RU" sz="2000" dirty="0" err="1" smtClean="0"/>
              <a:t>переміщення</a:t>
            </a:r>
            <a:r>
              <a:rPr lang="ru-RU" sz="2000" dirty="0" smtClean="0"/>
              <a:t> людей через </a:t>
            </a:r>
            <a:r>
              <a:rPr lang="ru-RU" sz="2000" dirty="0" err="1" smtClean="0"/>
              <a:t>кордони</a:t>
            </a:r>
            <a:r>
              <a:rPr lang="ru-RU" sz="2000" dirty="0" smtClean="0"/>
              <a:t> тих </a:t>
            </a:r>
            <a:r>
              <a:rPr lang="ru-RU" sz="2000" dirty="0" err="1" smtClean="0"/>
              <a:t>чи</a:t>
            </a:r>
            <a:r>
              <a:rPr lang="ru-RU" sz="2000" dirty="0" smtClean="0"/>
              <a:t> </a:t>
            </a:r>
            <a:r>
              <a:rPr lang="ru-RU" sz="2000" dirty="0" err="1" smtClean="0"/>
              <a:t>інших</a:t>
            </a:r>
            <a:r>
              <a:rPr lang="ru-RU" sz="2000" dirty="0" smtClean="0"/>
              <a:t> </a:t>
            </a:r>
            <a:r>
              <a:rPr lang="ru-RU" sz="2000" dirty="0" err="1" smtClean="0"/>
              <a:t>територій</a:t>
            </a:r>
            <a:r>
              <a:rPr lang="ru-RU" sz="2000" dirty="0" smtClean="0"/>
              <a:t> </a:t>
            </a:r>
            <a:r>
              <a:rPr lang="ru-RU" sz="2000" dirty="0" err="1" smtClean="0"/>
              <a:t>зі</a:t>
            </a:r>
            <a:r>
              <a:rPr lang="ru-RU" sz="2000" dirty="0" smtClean="0"/>
              <a:t> </a:t>
            </a:r>
            <a:r>
              <a:rPr lang="ru-RU" sz="2000" dirty="0" err="1" smtClean="0"/>
              <a:t>зміною</a:t>
            </a:r>
            <a:r>
              <a:rPr lang="ru-RU" sz="2000" dirty="0" smtClean="0"/>
              <a:t> </a:t>
            </a:r>
            <a:r>
              <a:rPr lang="ru-RU" sz="2000" dirty="0" err="1" smtClean="0"/>
              <a:t>місця</a:t>
            </a:r>
            <a:r>
              <a:rPr lang="ru-RU" sz="2000" dirty="0" smtClean="0"/>
              <a:t> </a:t>
            </a:r>
            <a:r>
              <a:rPr lang="ru-RU" sz="2000" dirty="0" err="1" smtClean="0"/>
              <a:t>проживання</a:t>
            </a:r>
            <a:r>
              <a:rPr lang="ru-RU" sz="2000" dirty="0" smtClean="0"/>
              <a:t> </a:t>
            </a:r>
            <a:r>
              <a:rPr lang="ru-RU" sz="2000" dirty="0" err="1" smtClean="0"/>
              <a:t>назавжди</a:t>
            </a:r>
            <a:r>
              <a:rPr lang="ru-RU" sz="2000" dirty="0" smtClean="0"/>
              <a:t> </a:t>
            </a:r>
            <a:r>
              <a:rPr lang="ru-RU" sz="2000" dirty="0" err="1" smtClean="0"/>
              <a:t>або</a:t>
            </a:r>
            <a:r>
              <a:rPr lang="ru-RU" sz="2000" dirty="0" smtClean="0"/>
              <a:t> на </a:t>
            </a:r>
            <a:r>
              <a:rPr lang="ru-RU" sz="2000" dirty="0" err="1" smtClean="0"/>
              <a:t>більш-менш</a:t>
            </a:r>
            <a:r>
              <a:rPr lang="ru-RU" sz="2000" dirty="0" smtClean="0"/>
              <a:t> </a:t>
            </a:r>
            <a:r>
              <a:rPr lang="ru-RU" sz="2000" dirty="0" err="1" smtClean="0"/>
              <a:t>тривалий</a:t>
            </a:r>
            <a:r>
              <a:rPr lang="ru-RU" sz="2000" dirty="0" smtClean="0"/>
              <a:t> час.</a:t>
            </a:r>
            <a:endParaRPr lang="uk-UA" sz="2000" dirty="0"/>
          </a:p>
        </p:txBody>
      </p:sp>
      <p:sp>
        <p:nvSpPr>
          <p:cNvPr id="3" name="Прямоугольник 2"/>
          <p:cNvSpPr/>
          <p:nvPr/>
        </p:nvSpPr>
        <p:spPr>
          <a:xfrm>
            <a:off x="1001078" y="1052736"/>
            <a:ext cx="5443130" cy="5262979"/>
          </a:xfrm>
          <a:prstGeom prst="rect">
            <a:avLst/>
          </a:prstGeom>
        </p:spPr>
        <p:txBody>
          <a:bodyPr wrap="square">
            <a:spAutoFit/>
          </a:bodyPr>
          <a:lstStyle/>
          <a:p>
            <a:r>
              <a:rPr lang="uk-UA" sz="2400" dirty="0" smtClean="0"/>
              <a:t>У сучасних умовах домінуючою тенденцією у міжнародних відносинах є глобалізація, одним із проявів якої є міжнародна міграція робочої сили. Все більшого поширення набуває переміщення людських ресурсів, зумовлене соціально-економічними, військовими, етнічними і релігійними чинниками. Істотне зростання масштабів міжнародної міграції, залучення до неї значних обсягів трудових ресурсів робить актуальною необхідність дослідження міжнародних міграційних процесів робочої сили.</a:t>
            </a:r>
            <a:endParaRPr lang="uk-UA" sz="2400"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44208" y="1052736"/>
            <a:ext cx="2483768" cy="5527750"/>
          </a:xfrm>
          <a:prstGeom prst="rect">
            <a:avLst/>
          </a:prstGeom>
        </p:spPr>
      </p:pic>
    </p:spTree>
    <p:extLst>
      <p:ext uri="{BB962C8B-B14F-4D97-AF65-F5344CB8AC3E}">
        <p14:creationId xmlns:p14="http://schemas.microsoft.com/office/powerpoint/2010/main" val="3118140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70873" y="21892"/>
            <a:ext cx="8208912" cy="2677656"/>
          </a:xfrm>
          <a:prstGeom prst="rect">
            <a:avLst/>
          </a:prstGeom>
        </p:spPr>
        <p:txBody>
          <a:bodyPr wrap="square">
            <a:spAutoFit/>
          </a:bodyPr>
          <a:lstStyle/>
          <a:p>
            <a:r>
              <a:rPr lang="uk-UA" sz="2400" dirty="0" smtClean="0"/>
              <a:t>Україна є однією з найбільших країн-донорів робочої сили в Європі. Зовнішня трудова міграція стала об’єктивною реальністю сьогодення. Про це свідчить великий потік робочої сили закордон. За даними проекту Держкомстату України “Обстеження трудової міграції в Україні”, з початку 2005 р. до 1 червня 2008 р. за кордоном працювали 1,5 млн. мешканців України . </a:t>
            </a:r>
            <a:endParaRPr lang="uk-UA" sz="24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2849909"/>
            <a:ext cx="4294765" cy="2662754"/>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96136" y="4172158"/>
            <a:ext cx="3049910" cy="2612586"/>
          </a:xfrm>
          <a:prstGeom prst="rect">
            <a:avLst/>
          </a:prstGeom>
        </p:spPr>
      </p:pic>
    </p:spTree>
    <p:extLst>
      <p:ext uri="{BB962C8B-B14F-4D97-AF65-F5344CB8AC3E}">
        <p14:creationId xmlns:p14="http://schemas.microsoft.com/office/powerpoint/2010/main" val="41068194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05945" y="2348880"/>
            <a:ext cx="8031757" cy="3416320"/>
          </a:xfrm>
          <a:prstGeom prst="rect">
            <a:avLst/>
          </a:prstGeom>
        </p:spPr>
        <p:txBody>
          <a:bodyPr wrap="square">
            <a:spAutoFit/>
          </a:bodyPr>
          <a:lstStyle/>
          <a:p>
            <a:pPr lvl="0"/>
            <a:r>
              <a:rPr lang="uk-UA" sz="2400" dirty="0">
                <a:solidFill>
                  <a:prstClr val="black"/>
                </a:solidFill>
              </a:rPr>
              <a:t>Скорочення попиту на робочу силу в Україні штовхає наших громадян на пошуки роботи за її межами. Також серед чинників масової еміграції українського населення можна виділити наступні: велика різниця умов життя і рівня заробітної плати в Україні та країнах Заходу; відсутність перспектив професійного зростання для багатьох талановитих українців; економічна нестабільність у країні; відсутність безпеки громадян, невпевненість у майбутньому.</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52120" y="254939"/>
            <a:ext cx="2443200" cy="1628800"/>
          </a:xfrm>
          <a:prstGeom prst="rect">
            <a:avLst/>
          </a:prstGeom>
        </p:spPr>
      </p:pic>
    </p:spTree>
    <p:extLst>
      <p:ext uri="{BB962C8B-B14F-4D97-AF65-F5344CB8AC3E}">
        <p14:creationId xmlns:p14="http://schemas.microsoft.com/office/powerpoint/2010/main" val="11118911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43608" y="52029"/>
            <a:ext cx="5310336" cy="4893647"/>
          </a:xfrm>
          <a:prstGeom prst="rect">
            <a:avLst/>
          </a:prstGeom>
        </p:spPr>
        <p:txBody>
          <a:bodyPr wrap="square">
            <a:spAutoFit/>
          </a:bodyPr>
          <a:lstStyle/>
          <a:p>
            <a:r>
              <a:rPr lang="uk-UA" sz="2400" dirty="0" smtClean="0"/>
              <a:t>Трудова міграція має як негативні, так і позитивні риси. Серед позитивних рис зазвичай називають зменшення напруги на місцевому ринку праці та підвищення добробуту домогосподарств мігрантів. Зовнішня трудова міграція здійснює сприятливий вплив на розвиток ринку праці в Україні. За умови неможливості зайнятості за кордоном рівень безробіття в Україні у І половині 2008 р. був би в 1,5 рази більшим від фактично зафіксованого. </a:t>
            </a:r>
            <a:endParaRPr lang="uk-UA" sz="24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53944" y="260648"/>
            <a:ext cx="2618320" cy="2060848"/>
          </a:xfrm>
          <a:prstGeom prst="rect">
            <a:avLst/>
          </a:prstGeom>
        </p:spPr>
      </p:pic>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9992" y="4941168"/>
            <a:ext cx="2701801" cy="1628800"/>
          </a:xfrm>
          <a:prstGeom prst="rect">
            <a:avLst/>
          </a:prstGeom>
        </p:spPr>
      </p:pic>
      <p:pic>
        <p:nvPicPr>
          <p:cNvPr id="5" name="Рисунок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32264" y="2492896"/>
            <a:ext cx="2540000" cy="2247900"/>
          </a:xfrm>
          <a:prstGeom prst="rect">
            <a:avLst/>
          </a:prstGeom>
        </p:spPr>
      </p:pic>
    </p:spTree>
    <p:extLst>
      <p:ext uri="{BB962C8B-B14F-4D97-AF65-F5344CB8AC3E}">
        <p14:creationId xmlns:p14="http://schemas.microsoft.com/office/powerpoint/2010/main" val="2105135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15616" y="260648"/>
            <a:ext cx="4572000" cy="4893647"/>
          </a:xfrm>
          <a:prstGeom prst="rect">
            <a:avLst/>
          </a:prstGeom>
        </p:spPr>
        <p:txBody>
          <a:bodyPr>
            <a:spAutoFit/>
          </a:bodyPr>
          <a:lstStyle/>
          <a:p>
            <a:r>
              <a:rPr lang="ru-RU" sz="2400" dirty="0" smtClean="0"/>
              <a:t>За </a:t>
            </a:r>
            <a:r>
              <a:rPr lang="ru-RU" sz="2400" dirty="0" err="1" smtClean="0"/>
              <a:t>даними</a:t>
            </a:r>
            <a:r>
              <a:rPr lang="ru-RU" sz="2400" dirty="0" smtClean="0"/>
              <a:t> </a:t>
            </a:r>
            <a:r>
              <a:rPr lang="ru-RU" sz="2400" dirty="0" err="1" smtClean="0"/>
              <a:t>обстеження</a:t>
            </a:r>
            <a:r>
              <a:rPr lang="ru-RU" sz="2400" dirty="0" smtClean="0"/>
              <a:t> </a:t>
            </a:r>
            <a:r>
              <a:rPr lang="ru-RU" sz="2400" dirty="0" err="1" smtClean="0"/>
              <a:t>Держкомстату</a:t>
            </a:r>
            <a:r>
              <a:rPr lang="ru-RU" sz="2400" dirty="0" smtClean="0"/>
              <a:t>, у </a:t>
            </a:r>
            <a:r>
              <a:rPr lang="ru-RU" sz="2400" dirty="0" err="1" smtClean="0"/>
              <a:t>середньому</a:t>
            </a:r>
            <a:r>
              <a:rPr lang="ru-RU" sz="2400" dirty="0" smtClean="0"/>
              <a:t> </a:t>
            </a:r>
            <a:r>
              <a:rPr lang="ru-RU" sz="2400" dirty="0" err="1" smtClean="0"/>
              <a:t>трудовий</a:t>
            </a:r>
            <a:r>
              <a:rPr lang="ru-RU" sz="2400" dirty="0" smtClean="0"/>
              <a:t> </a:t>
            </a:r>
            <a:r>
              <a:rPr lang="ru-RU" sz="2400" dirty="0" err="1" smtClean="0"/>
              <a:t>мігрант</a:t>
            </a:r>
            <a:r>
              <a:rPr lang="ru-RU" sz="2400" dirty="0" smtClean="0"/>
              <a:t> </a:t>
            </a:r>
            <a:r>
              <a:rPr lang="ru-RU" sz="2400" dirty="0" err="1" smtClean="0"/>
              <a:t>заробляв</a:t>
            </a:r>
            <a:r>
              <a:rPr lang="ru-RU" sz="2400" dirty="0" smtClean="0"/>
              <a:t> у 2007 </a:t>
            </a:r>
            <a:r>
              <a:rPr lang="ru-RU" sz="2400" dirty="0" err="1" smtClean="0"/>
              <a:t>році</a:t>
            </a:r>
            <a:r>
              <a:rPr lang="ru-RU" sz="2400" dirty="0" smtClean="0"/>
              <a:t> 817 </a:t>
            </a:r>
            <a:r>
              <a:rPr lang="ru-RU" sz="2400" dirty="0" err="1" smtClean="0"/>
              <a:t>доларів</a:t>
            </a:r>
            <a:r>
              <a:rPr lang="ru-RU" sz="2400" dirty="0" smtClean="0"/>
              <a:t> США на </a:t>
            </a:r>
            <a:r>
              <a:rPr lang="ru-RU" sz="2400" dirty="0" err="1" smtClean="0"/>
              <a:t>місяць</a:t>
            </a:r>
            <a:r>
              <a:rPr lang="ru-RU" sz="2400" dirty="0" smtClean="0"/>
              <a:t>, </a:t>
            </a:r>
            <a:r>
              <a:rPr lang="ru-RU" sz="2400" dirty="0" err="1" smtClean="0"/>
              <a:t>що</a:t>
            </a:r>
            <a:r>
              <a:rPr lang="ru-RU" sz="2400" dirty="0" smtClean="0"/>
              <a:t> </a:t>
            </a:r>
            <a:r>
              <a:rPr lang="ru-RU" sz="2400" dirty="0" err="1" smtClean="0"/>
              <a:t>майже</a:t>
            </a:r>
            <a:r>
              <a:rPr lang="ru-RU" sz="2400" dirty="0" smtClean="0"/>
              <a:t> </a:t>
            </a:r>
            <a:r>
              <a:rPr lang="ru-RU" sz="2400" dirty="0" err="1" smtClean="0"/>
              <a:t>втричі</a:t>
            </a:r>
            <a:r>
              <a:rPr lang="ru-RU" sz="2400" dirty="0" smtClean="0"/>
              <a:t> </a:t>
            </a:r>
            <a:r>
              <a:rPr lang="ru-RU" sz="2400" dirty="0" err="1" smtClean="0"/>
              <a:t>вище</a:t>
            </a:r>
            <a:r>
              <a:rPr lang="ru-RU" sz="2400" dirty="0" smtClean="0"/>
              <a:t> </a:t>
            </a:r>
            <a:r>
              <a:rPr lang="ru-RU" sz="2400" dirty="0" err="1" smtClean="0"/>
              <a:t>від</a:t>
            </a:r>
            <a:r>
              <a:rPr lang="ru-RU" sz="2400" dirty="0" smtClean="0"/>
              <a:t> </a:t>
            </a:r>
            <a:r>
              <a:rPr lang="ru-RU" sz="2400" dirty="0" err="1" smtClean="0"/>
              <a:t>середньомісячної</a:t>
            </a:r>
            <a:r>
              <a:rPr lang="ru-RU" sz="2400" dirty="0" smtClean="0"/>
              <a:t> </a:t>
            </a:r>
            <a:r>
              <a:rPr lang="ru-RU" sz="2400" dirty="0" err="1" smtClean="0"/>
              <a:t>заробітної</a:t>
            </a:r>
            <a:r>
              <a:rPr lang="ru-RU" sz="2400" dirty="0" smtClean="0"/>
              <a:t> плати в </a:t>
            </a:r>
            <a:r>
              <a:rPr lang="ru-RU" sz="2400" dirty="0" err="1" smtClean="0"/>
              <a:t>Україні</a:t>
            </a:r>
            <a:r>
              <a:rPr lang="ru-RU" sz="2400" dirty="0" smtClean="0"/>
              <a:t>. </a:t>
            </a:r>
            <a:r>
              <a:rPr lang="ru-RU" sz="2400" dirty="0" err="1" smtClean="0"/>
              <a:t>Значна</a:t>
            </a:r>
            <a:r>
              <a:rPr lang="ru-RU" sz="2400" dirty="0" smtClean="0"/>
              <a:t> </a:t>
            </a:r>
            <a:r>
              <a:rPr lang="ru-RU" sz="2400" dirty="0" err="1" smtClean="0"/>
              <a:t>частина</a:t>
            </a:r>
            <a:r>
              <a:rPr lang="ru-RU" sz="2400" dirty="0" smtClean="0"/>
              <a:t> </a:t>
            </a:r>
            <a:r>
              <a:rPr lang="ru-RU" sz="2400" dirty="0" err="1" smtClean="0"/>
              <a:t>цих</a:t>
            </a:r>
            <a:r>
              <a:rPr lang="ru-RU" sz="2400" dirty="0" smtClean="0"/>
              <a:t> </a:t>
            </a:r>
            <a:r>
              <a:rPr lang="ru-RU" sz="2400" dirty="0" err="1" smtClean="0"/>
              <a:t>коштів</a:t>
            </a:r>
            <a:r>
              <a:rPr lang="ru-RU" sz="2400" dirty="0" smtClean="0"/>
              <a:t> </a:t>
            </a:r>
            <a:r>
              <a:rPr lang="ru-RU" sz="2400" dirty="0" err="1" smtClean="0"/>
              <a:t>потрапляє</a:t>
            </a:r>
            <a:r>
              <a:rPr lang="ru-RU" sz="2400" dirty="0" smtClean="0"/>
              <a:t> на </a:t>
            </a:r>
            <a:r>
              <a:rPr lang="ru-RU" sz="2400" dirty="0" err="1" smtClean="0"/>
              <a:t>батьківщину</a:t>
            </a:r>
            <a:r>
              <a:rPr lang="ru-RU" sz="2400" dirty="0" smtClean="0"/>
              <a:t> </a:t>
            </a:r>
            <a:r>
              <a:rPr lang="ru-RU" sz="2400" dirty="0" err="1" smtClean="0"/>
              <a:t>неформальними</a:t>
            </a:r>
            <a:r>
              <a:rPr lang="ru-RU" sz="2400" dirty="0" smtClean="0"/>
              <a:t> каналами – </a:t>
            </a:r>
            <a:r>
              <a:rPr lang="ru-RU" sz="2400" dirty="0" err="1" smtClean="0"/>
              <a:t>передаються</a:t>
            </a:r>
            <a:r>
              <a:rPr lang="ru-RU" sz="2400" dirty="0" smtClean="0"/>
              <a:t> через </a:t>
            </a:r>
            <a:r>
              <a:rPr lang="ru-RU" sz="2400" dirty="0" err="1" smtClean="0"/>
              <a:t>знайомих</a:t>
            </a:r>
            <a:r>
              <a:rPr lang="ru-RU" sz="2400" dirty="0" smtClean="0"/>
              <a:t>, </a:t>
            </a:r>
            <a:r>
              <a:rPr lang="ru-RU" sz="2400" dirty="0" err="1" smtClean="0"/>
              <a:t>водіїв</a:t>
            </a:r>
            <a:r>
              <a:rPr lang="ru-RU" sz="2400" dirty="0" smtClean="0"/>
              <a:t> </a:t>
            </a:r>
            <a:r>
              <a:rPr lang="ru-RU" sz="2400" dirty="0" err="1" smtClean="0"/>
              <a:t>транспортних</a:t>
            </a:r>
            <a:r>
              <a:rPr lang="ru-RU" sz="2400" dirty="0" smtClean="0"/>
              <a:t> </a:t>
            </a:r>
            <a:r>
              <a:rPr lang="ru-RU" sz="2400" dirty="0" err="1" smtClean="0"/>
              <a:t>засобів</a:t>
            </a:r>
            <a:r>
              <a:rPr lang="ru-RU" sz="2400" dirty="0" smtClean="0"/>
              <a:t> </a:t>
            </a:r>
            <a:r>
              <a:rPr lang="ru-RU" sz="2400" dirty="0" err="1" smtClean="0"/>
              <a:t>або</a:t>
            </a:r>
            <a:r>
              <a:rPr lang="ru-RU" sz="2400" dirty="0" smtClean="0"/>
              <a:t> </a:t>
            </a:r>
            <a:r>
              <a:rPr lang="ru-RU" sz="2400" dirty="0" err="1" smtClean="0"/>
              <a:t>привозяться</a:t>
            </a:r>
            <a:r>
              <a:rPr lang="ru-RU" sz="2400" dirty="0" smtClean="0"/>
              <a:t> </a:t>
            </a:r>
            <a:r>
              <a:rPr lang="ru-RU" sz="2400" dirty="0" err="1" smtClean="0"/>
              <a:t>власноручно</a:t>
            </a:r>
            <a:r>
              <a:rPr lang="ru-RU" sz="2400" dirty="0" smtClean="0"/>
              <a:t>.</a:t>
            </a:r>
            <a:endParaRPr lang="ru-RU" sz="2400"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5648" y="3140968"/>
            <a:ext cx="2985472" cy="2926080"/>
          </a:xfrm>
          <a:prstGeom prst="rect">
            <a:avLst/>
          </a:prstGeom>
        </p:spPr>
      </p:pic>
    </p:spTree>
    <p:extLst>
      <p:ext uri="{BB962C8B-B14F-4D97-AF65-F5344CB8AC3E}">
        <p14:creationId xmlns:p14="http://schemas.microsoft.com/office/powerpoint/2010/main" val="27344435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13252" y="1519452"/>
            <a:ext cx="8100392" cy="5262979"/>
          </a:xfrm>
          <a:prstGeom prst="rect">
            <a:avLst/>
          </a:prstGeom>
        </p:spPr>
        <p:txBody>
          <a:bodyPr wrap="square">
            <a:spAutoFit/>
          </a:bodyPr>
          <a:lstStyle/>
          <a:p>
            <a:r>
              <a:rPr lang="uk-UA" sz="2400" dirty="0" smtClean="0"/>
              <a:t>Заробітки мігрантів мають велике, інколи вирішальне значення для добробуту їхніх домогосподарств. Крім того, тривале перебування у розвинених країнах сприяє формуванню ринкової свідомості, засвоєнню цінностей і норм цивілізованого суспільства. Водночас гострою залишається проблема захисту трудових мігрантів від сваволі роботодавців та посередників, реальною є загроза опинитися в нелюдських умовах існування та праці чи потрапити в тенета торговців людьми. Трудові мігранти переважно займаються роботами, що мало сприяють підвищенню їх кваліфікації, набуттю навичок, потрібних для майбутньої продуктивної діяльності на батьківщині. Тривала відсутність також може призводити до послаблення сімейних зв’язків.</a:t>
            </a:r>
            <a:endParaRPr lang="uk-UA" sz="2400" dirty="0"/>
          </a:p>
        </p:txBody>
      </p:sp>
      <p:pic>
        <p:nvPicPr>
          <p:cNvPr id="3" name="Рисунок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7548" y="0"/>
            <a:ext cx="1780276" cy="1484784"/>
          </a:xfrm>
          <a:prstGeom prst="rect">
            <a:avLst/>
          </a:prstGeom>
        </p:spPr>
      </p:pic>
    </p:spTree>
    <p:extLst>
      <p:ext uri="{BB962C8B-B14F-4D97-AF65-F5344CB8AC3E}">
        <p14:creationId xmlns:p14="http://schemas.microsoft.com/office/powerpoint/2010/main" val="1888140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59632" y="264309"/>
            <a:ext cx="6246440" cy="4401205"/>
          </a:xfrm>
          <a:prstGeom prst="rect">
            <a:avLst/>
          </a:prstGeom>
        </p:spPr>
        <p:txBody>
          <a:bodyPr wrap="square">
            <a:spAutoFit/>
          </a:bodyPr>
          <a:lstStyle/>
          <a:p>
            <a:r>
              <a:rPr lang="uk-UA" sz="2000" dirty="0" smtClean="0"/>
              <a:t>Таким чином, аналіз існуючих тенденцій міграції робочої сили дає підстави стверджувати, що за </a:t>
            </a:r>
            <a:r>
              <a:rPr lang="uk-UA" sz="2000" dirty="0" err="1" smtClean="0"/>
              <a:t>склавшихсь</a:t>
            </a:r>
            <a:r>
              <a:rPr lang="uk-UA" sz="2000" dirty="0" smtClean="0"/>
              <a:t>  обставин для економіки країни  трудова міграція є позитивним фактором, що зменшує напругу на внутрішньому ринку праці, знижує показники безробіття. Однак міграційний потік українців закордон занадто великий, що негативно впливає на демографічну ситуацію. Отже виникає необхідність формування виваженої державної політики щодо регулювання трудових міграцій. Тільки створення необхідних соціально-економічних й правових умов життя населення надасть можливість повернути міграційні потоки в цивілізоване русло та змусить їх працювати на розвиток вітчизняної економіки.</a:t>
            </a:r>
            <a:endParaRPr lang="uk-UA" sz="2000"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2240" y="4226768"/>
            <a:ext cx="2411760" cy="2411760"/>
          </a:xfrm>
          <a:prstGeom prst="rect">
            <a:avLst/>
          </a:prstGeom>
        </p:spPr>
      </p:pic>
    </p:spTree>
    <p:extLst>
      <p:ext uri="{BB962C8B-B14F-4D97-AF65-F5344CB8AC3E}">
        <p14:creationId xmlns:p14="http://schemas.microsoft.com/office/powerpoint/2010/main" val="11026095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TotalTime>
  <Words>520</Words>
  <Application>Microsoft Office PowerPoint</Application>
  <PresentationFormat>Экран (4:3)</PresentationFormat>
  <Paragraphs>9</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Солнцестояние</vt:lpstr>
      <vt:lpstr>Міграційні процеси в Україні та світі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Міграційні процеси в Україні та світі</dc:title>
  <dc:creator>PC-Komp</dc:creator>
  <cp:lastModifiedBy>PC-Komp</cp:lastModifiedBy>
  <cp:revision>6</cp:revision>
  <dcterms:created xsi:type="dcterms:W3CDTF">2014-05-14T17:13:12Z</dcterms:created>
  <dcterms:modified xsi:type="dcterms:W3CDTF">2014-06-04T14:48:27Z</dcterms:modified>
</cp:coreProperties>
</file>