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wav" ContentType="audio/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media/image23.jpg" ContentType="image/pn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9" r:id="rId3"/>
    <p:sldId id="258" r:id="rId4"/>
    <p:sldId id="260" r:id="rId5"/>
    <p:sldId id="270" r:id="rId6"/>
    <p:sldId id="261" r:id="rId7"/>
    <p:sldId id="262" r:id="rId8"/>
    <p:sldId id="263" r:id="rId9"/>
    <p:sldId id="264" r:id="rId10"/>
    <p:sldId id="266" r:id="rId11"/>
    <p:sldId id="265" r:id="rId12"/>
    <p:sldId id="267" r:id="rId13"/>
    <p:sldId id="285" r:id="rId14"/>
    <p:sldId id="268" r:id="rId15"/>
    <p:sldId id="269" r:id="rId16"/>
    <p:sldId id="271" r:id="rId17"/>
    <p:sldId id="274" r:id="rId18"/>
    <p:sldId id="273" r:id="rId19"/>
    <p:sldId id="275" r:id="rId20"/>
    <p:sldId id="276" r:id="rId21"/>
    <p:sldId id="277" r:id="rId22"/>
    <p:sldId id="278" r:id="rId23"/>
    <p:sldId id="279" r:id="rId24"/>
    <p:sldId id="280" r:id="rId25"/>
    <p:sldId id="281" r:id="rId26"/>
    <p:sldId id="283" r:id="rId27"/>
    <p:sldId id="286" r:id="rId28"/>
    <p:sldId id="282" r:id="rId29"/>
    <p:sldId id="284" r:id="rId30"/>
    <p:sldId id="287" r:id="rId31"/>
    <p:sldId id="288" r:id="rId32"/>
    <p:sldId id="289" r:id="rId33"/>
    <p:sldId id="290" r:id="rId34"/>
    <p:sldId id="291" r:id="rId35"/>
    <p:sldId id="292" r:id="rId36"/>
    <p:sldId id="293" r:id="rId37"/>
    <p:sldId id="294" r:id="rId38"/>
    <p:sldId id="295" r:id="rId39"/>
    <p:sldId id="296" r:id="rId40"/>
    <p:sldId id="297" r:id="rId41"/>
    <p:sldId id="298" r:id="rId42"/>
    <p:sldId id="299" r:id="rId43"/>
    <p:sldId id="300" r:id="rId44"/>
    <p:sldId id="301" r:id="rId45"/>
    <p:sldId id="302" r:id="rId46"/>
    <p:sldId id="303" r:id="rId47"/>
    <p:sldId id="304" r:id="rId48"/>
    <p:sldId id="305" r:id="rId49"/>
    <p:sldId id="306" r:id="rId50"/>
    <p:sldId id="307" r:id="rId51"/>
    <p:sldId id="308" r:id="rId52"/>
    <p:sldId id="309" r:id="rId53"/>
    <p:sldId id="310" r:id="rId54"/>
    <p:sldId id="311" r:id="rId55"/>
    <p:sldId id="312" r:id="rId56"/>
  </p:sldIdLst>
  <p:sldSz cx="9144000" cy="6858000" type="screen4x3"/>
  <p:notesSz cx="6858000" cy="9144000"/>
  <p:defaultTextStyle>
    <a:defPPr>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9A010"/>
    <a:srgbClr val="99FF99"/>
    <a:srgbClr val="FFFFCC"/>
    <a:srgbClr val="FFFF99"/>
    <a:srgbClr val="FFCC66"/>
    <a:srgbClr val="9966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11" d="100"/>
          <a:sy n="111" d="100"/>
        </p:scale>
        <p:origin x="-1614" y="-7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uk-UA"/>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uk-UA"/>
          </a:p>
        </p:txBody>
      </p:sp>
      <p:sp>
        <p:nvSpPr>
          <p:cNvPr id="4" name="Дата 3"/>
          <p:cNvSpPr>
            <a:spLocks noGrp="1"/>
          </p:cNvSpPr>
          <p:nvPr>
            <p:ph type="dt" sz="half" idx="10"/>
          </p:nvPr>
        </p:nvSpPr>
        <p:spPr/>
        <p:txBody>
          <a:bodyPr/>
          <a:lstStyle/>
          <a:p>
            <a:fld id="{6C6EA366-A8E3-4534-BB09-BD6A8A53CAC0}" type="datetimeFigureOut">
              <a:rPr lang="uk-UA" smtClean="0"/>
              <a:t>08.12.2013</a:t>
            </a:fld>
            <a:endParaRPr lang="uk-UA"/>
          </a:p>
        </p:txBody>
      </p:sp>
      <p:sp>
        <p:nvSpPr>
          <p:cNvPr id="5" name="Нижний колонтитул 4"/>
          <p:cNvSpPr>
            <a:spLocks noGrp="1"/>
          </p:cNvSpPr>
          <p:nvPr>
            <p:ph type="ftr" sz="quarter" idx="11"/>
          </p:nvPr>
        </p:nvSpPr>
        <p:spPr/>
        <p:txBody>
          <a:bodyPr/>
          <a:lstStyle/>
          <a:p>
            <a:endParaRPr lang="uk-UA"/>
          </a:p>
        </p:txBody>
      </p:sp>
      <p:sp>
        <p:nvSpPr>
          <p:cNvPr id="6" name="Номер слайда 5"/>
          <p:cNvSpPr>
            <a:spLocks noGrp="1"/>
          </p:cNvSpPr>
          <p:nvPr>
            <p:ph type="sldNum" sz="quarter" idx="12"/>
          </p:nvPr>
        </p:nvSpPr>
        <p:spPr/>
        <p:txBody>
          <a:bodyPr/>
          <a:lstStyle/>
          <a:p>
            <a:fld id="{C14C2EE2-E01F-46A5-9465-A236C5B60921}" type="slidenum">
              <a:rPr lang="uk-UA" smtClean="0"/>
              <a:t>‹#›</a:t>
            </a:fld>
            <a:endParaRPr lang="uk-UA"/>
          </a:p>
        </p:txBody>
      </p:sp>
    </p:spTree>
    <p:extLst>
      <p:ext uri="{BB962C8B-B14F-4D97-AF65-F5344CB8AC3E}">
        <p14:creationId xmlns:p14="http://schemas.microsoft.com/office/powerpoint/2010/main" val="1973999993"/>
      </p:ext>
    </p:extLst>
  </p:cSld>
  <p:clrMapOvr>
    <a:masterClrMapping/>
  </p:clrMapOvr>
  <mc:AlternateContent xmlns:mc="http://schemas.openxmlformats.org/markup-compatibility/2006" xmlns:p14="http://schemas.microsoft.com/office/powerpoint/2010/main">
    <mc:Choice Requires="p14">
      <p:transition spd="slow" p14:dur="5250" advClick="0" advTm="5000"/>
    </mc:Choice>
    <mc:Fallback xmlns="">
      <p:transition spd="slow" advClick="0" advTm="5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uk-UA"/>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Дата 3"/>
          <p:cNvSpPr>
            <a:spLocks noGrp="1"/>
          </p:cNvSpPr>
          <p:nvPr>
            <p:ph type="dt" sz="half" idx="10"/>
          </p:nvPr>
        </p:nvSpPr>
        <p:spPr/>
        <p:txBody>
          <a:bodyPr/>
          <a:lstStyle/>
          <a:p>
            <a:fld id="{6C6EA366-A8E3-4534-BB09-BD6A8A53CAC0}" type="datetimeFigureOut">
              <a:rPr lang="uk-UA" smtClean="0"/>
              <a:t>08.12.2013</a:t>
            </a:fld>
            <a:endParaRPr lang="uk-UA"/>
          </a:p>
        </p:txBody>
      </p:sp>
      <p:sp>
        <p:nvSpPr>
          <p:cNvPr id="5" name="Нижний колонтитул 4"/>
          <p:cNvSpPr>
            <a:spLocks noGrp="1"/>
          </p:cNvSpPr>
          <p:nvPr>
            <p:ph type="ftr" sz="quarter" idx="11"/>
          </p:nvPr>
        </p:nvSpPr>
        <p:spPr/>
        <p:txBody>
          <a:bodyPr/>
          <a:lstStyle/>
          <a:p>
            <a:endParaRPr lang="uk-UA"/>
          </a:p>
        </p:txBody>
      </p:sp>
      <p:sp>
        <p:nvSpPr>
          <p:cNvPr id="6" name="Номер слайда 5"/>
          <p:cNvSpPr>
            <a:spLocks noGrp="1"/>
          </p:cNvSpPr>
          <p:nvPr>
            <p:ph type="sldNum" sz="quarter" idx="12"/>
          </p:nvPr>
        </p:nvSpPr>
        <p:spPr/>
        <p:txBody>
          <a:bodyPr/>
          <a:lstStyle/>
          <a:p>
            <a:fld id="{C14C2EE2-E01F-46A5-9465-A236C5B60921}" type="slidenum">
              <a:rPr lang="uk-UA" smtClean="0"/>
              <a:t>‹#›</a:t>
            </a:fld>
            <a:endParaRPr lang="uk-UA"/>
          </a:p>
        </p:txBody>
      </p:sp>
    </p:spTree>
    <p:extLst>
      <p:ext uri="{BB962C8B-B14F-4D97-AF65-F5344CB8AC3E}">
        <p14:creationId xmlns:p14="http://schemas.microsoft.com/office/powerpoint/2010/main" val="3792387195"/>
      </p:ext>
    </p:extLst>
  </p:cSld>
  <p:clrMapOvr>
    <a:masterClrMapping/>
  </p:clrMapOvr>
  <mc:AlternateContent xmlns:mc="http://schemas.openxmlformats.org/markup-compatibility/2006" xmlns:p14="http://schemas.microsoft.com/office/powerpoint/2010/main">
    <mc:Choice Requires="p14">
      <p:transition spd="slow" p14:dur="5250" advClick="0" advTm="5000"/>
    </mc:Choice>
    <mc:Fallback xmlns="">
      <p:transition spd="slow" advClick="0" advTm="5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uk-UA"/>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Дата 3"/>
          <p:cNvSpPr>
            <a:spLocks noGrp="1"/>
          </p:cNvSpPr>
          <p:nvPr>
            <p:ph type="dt" sz="half" idx="10"/>
          </p:nvPr>
        </p:nvSpPr>
        <p:spPr/>
        <p:txBody>
          <a:bodyPr/>
          <a:lstStyle/>
          <a:p>
            <a:fld id="{6C6EA366-A8E3-4534-BB09-BD6A8A53CAC0}" type="datetimeFigureOut">
              <a:rPr lang="uk-UA" smtClean="0"/>
              <a:t>08.12.2013</a:t>
            </a:fld>
            <a:endParaRPr lang="uk-UA"/>
          </a:p>
        </p:txBody>
      </p:sp>
      <p:sp>
        <p:nvSpPr>
          <p:cNvPr id="5" name="Нижний колонтитул 4"/>
          <p:cNvSpPr>
            <a:spLocks noGrp="1"/>
          </p:cNvSpPr>
          <p:nvPr>
            <p:ph type="ftr" sz="quarter" idx="11"/>
          </p:nvPr>
        </p:nvSpPr>
        <p:spPr/>
        <p:txBody>
          <a:bodyPr/>
          <a:lstStyle/>
          <a:p>
            <a:endParaRPr lang="uk-UA"/>
          </a:p>
        </p:txBody>
      </p:sp>
      <p:sp>
        <p:nvSpPr>
          <p:cNvPr id="6" name="Номер слайда 5"/>
          <p:cNvSpPr>
            <a:spLocks noGrp="1"/>
          </p:cNvSpPr>
          <p:nvPr>
            <p:ph type="sldNum" sz="quarter" idx="12"/>
          </p:nvPr>
        </p:nvSpPr>
        <p:spPr/>
        <p:txBody>
          <a:bodyPr/>
          <a:lstStyle/>
          <a:p>
            <a:fld id="{C14C2EE2-E01F-46A5-9465-A236C5B60921}" type="slidenum">
              <a:rPr lang="uk-UA" smtClean="0"/>
              <a:t>‹#›</a:t>
            </a:fld>
            <a:endParaRPr lang="uk-UA"/>
          </a:p>
        </p:txBody>
      </p:sp>
    </p:spTree>
    <p:extLst>
      <p:ext uri="{BB962C8B-B14F-4D97-AF65-F5344CB8AC3E}">
        <p14:creationId xmlns:p14="http://schemas.microsoft.com/office/powerpoint/2010/main" val="267295613"/>
      </p:ext>
    </p:extLst>
  </p:cSld>
  <p:clrMapOvr>
    <a:masterClrMapping/>
  </p:clrMapOvr>
  <mc:AlternateContent xmlns:mc="http://schemas.openxmlformats.org/markup-compatibility/2006" xmlns:p14="http://schemas.microsoft.com/office/powerpoint/2010/main">
    <mc:Choice Requires="p14">
      <p:transition spd="slow" p14:dur="5250" advClick="0" advTm="5000"/>
    </mc:Choice>
    <mc:Fallback xmlns="">
      <p:transition spd="slow" advClick="0" advTm="5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uk-UA"/>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Дата 3"/>
          <p:cNvSpPr>
            <a:spLocks noGrp="1"/>
          </p:cNvSpPr>
          <p:nvPr>
            <p:ph type="dt" sz="half" idx="10"/>
          </p:nvPr>
        </p:nvSpPr>
        <p:spPr/>
        <p:txBody>
          <a:bodyPr/>
          <a:lstStyle/>
          <a:p>
            <a:fld id="{6C6EA366-A8E3-4534-BB09-BD6A8A53CAC0}" type="datetimeFigureOut">
              <a:rPr lang="uk-UA" smtClean="0"/>
              <a:t>08.12.2013</a:t>
            </a:fld>
            <a:endParaRPr lang="uk-UA"/>
          </a:p>
        </p:txBody>
      </p:sp>
      <p:sp>
        <p:nvSpPr>
          <p:cNvPr id="5" name="Нижний колонтитул 4"/>
          <p:cNvSpPr>
            <a:spLocks noGrp="1"/>
          </p:cNvSpPr>
          <p:nvPr>
            <p:ph type="ftr" sz="quarter" idx="11"/>
          </p:nvPr>
        </p:nvSpPr>
        <p:spPr/>
        <p:txBody>
          <a:bodyPr/>
          <a:lstStyle/>
          <a:p>
            <a:endParaRPr lang="uk-UA"/>
          </a:p>
        </p:txBody>
      </p:sp>
      <p:sp>
        <p:nvSpPr>
          <p:cNvPr id="6" name="Номер слайда 5"/>
          <p:cNvSpPr>
            <a:spLocks noGrp="1"/>
          </p:cNvSpPr>
          <p:nvPr>
            <p:ph type="sldNum" sz="quarter" idx="12"/>
          </p:nvPr>
        </p:nvSpPr>
        <p:spPr/>
        <p:txBody>
          <a:bodyPr/>
          <a:lstStyle/>
          <a:p>
            <a:fld id="{C14C2EE2-E01F-46A5-9465-A236C5B60921}" type="slidenum">
              <a:rPr lang="uk-UA" smtClean="0"/>
              <a:t>‹#›</a:t>
            </a:fld>
            <a:endParaRPr lang="uk-UA"/>
          </a:p>
        </p:txBody>
      </p:sp>
    </p:spTree>
    <p:extLst>
      <p:ext uri="{BB962C8B-B14F-4D97-AF65-F5344CB8AC3E}">
        <p14:creationId xmlns:p14="http://schemas.microsoft.com/office/powerpoint/2010/main" val="3946729761"/>
      </p:ext>
    </p:extLst>
  </p:cSld>
  <p:clrMapOvr>
    <a:masterClrMapping/>
  </p:clrMapOvr>
  <mc:AlternateContent xmlns:mc="http://schemas.openxmlformats.org/markup-compatibility/2006" xmlns:p14="http://schemas.microsoft.com/office/powerpoint/2010/main">
    <mc:Choice Requires="p14">
      <p:transition spd="slow" p14:dur="5250" advClick="0" advTm="5000"/>
    </mc:Choice>
    <mc:Fallback xmlns="">
      <p:transition spd="slow" advClick="0" advTm="5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uk-UA"/>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6C6EA366-A8E3-4534-BB09-BD6A8A53CAC0}" type="datetimeFigureOut">
              <a:rPr lang="uk-UA" smtClean="0"/>
              <a:t>08.12.2013</a:t>
            </a:fld>
            <a:endParaRPr lang="uk-UA"/>
          </a:p>
        </p:txBody>
      </p:sp>
      <p:sp>
        <p:nvSpPr>
          <p:cNvPr id="5" name="Нижний колонтитул 4"/>
          <p:cNvSpPr>
            <a:spLocks noGrp="1"/>
          </p:cNvSpPr>
          <p:nvPr>
            <p:ph type="ftr" sz="quarter" idx="11"/>
          </p:nvPr>
        </p:nvSpPr>
        <p:spPr/>
        <p:txBody>
          <a:bodyPr/>
          <a:lstStyle/>
          <a:p>
            <a:endParaRPr lang="uk-UA"/>
          </a:p>
        </p:txBody>
      </p:sp>
      <p:sp>
        <p:nvSpPr>
          <p:cNvPr id="6" name="Номер слайда 5"/>
          <p:cNvSpPr>
            <a:spLocks noGrp="1"/>
          </p:cNvSpPr>
          <p:nvPr>
            <p:ph type="sldNum" sz="quarter" idx="12"/>
          </p:nvPr>
        </p:nvSpPr>
        <p:spPr/>
        <p:txBody>
          <a:bodyPr/>
          <a:lstStyle/>
          <a:p>
            <a:fld id="{C14C2EE2-E01F-46A5-9465-A236C5B60921}" type="slidenum">
              <a:rPr lang="uk-UA" smtClean="0"/>
              <a:t>‹#›</a:t>
            </a:fld>
            <a:endParaRPr lang="uk-UA"/>
          </a:p>
        </p:txBody>
      </p:sp>
    </p:spTree>
    <p:extLst>
      <p:ext uri="{BB962C8B-B14F-4D97-AF65-F5344CB8AC3E}">
        <p14:creationId xmlns:p14="http://schemas.microsoft.com/office/powerpoint/2010/main" val="1352860384"/>
      </p:ext>
    </p:extLst>
  </p:cSld>
  <p:clrMapOvr>
    <a:masterClrMapping/>
  </p:clrMapOvr>
  <mc:AlternateContent xmlns:mc="http://schemas.openxmlformats.org/markup-compatibility/2006" xmlns:p14="http://schemas.microsoft.com/office/powerpoint/2010/main">
    <mc:Choice Requires="p14">
      <p:transition spd="slow" p14:dur="5250" advClick="0" advTm="5000"/>
    </mc:Choice>
    <mc:Fallback xmlns="">
      <p:transition spd="slow" advClick="0" advTm="5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uk-UA"/>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5" name="Дата 4"/>
          <p:cNvSpPr>
            <a:spLocks noGrp="1"/>
          </p:cNvSpPr>
          <p:nvPr>
            <p:ph type="dt" sz="half" idx="10"/>
          </p:nvPr>
        </p:nvSpPr>
        <p:spPr/>
        <p:txBody>
          <a:bodyPr/>
          <a:lstStyle/>
          <a:p>
            <a:fld id="{6C6EA366-A8E3-4534-BB09-BD6A8A53CAC0}" type="datetimeFigureOut">
              <a:rPr lang="uk-UA" smtClean="0"/>
              <a:t>08.12.2013</a:t>
            </a:fld>
            <a:endParaRPr lang="uk-UA"/>
          </a:p>
        </p:txBody>
      </p:sp>
      <p:sp>
        <p:nvSpPr>
          <p:cNvPr id="6" name="Нижний колонтитул 5"/>
          <p:cNvSpPr>
            <a:spLocks noGrp="1"/>
          </p:cNvSpPr>
          <p:nvPr>
            <p:ph type="ftr" sz="quarter" idx="11"/>
          </p:nvPr>
        </p:nvSpPr>
        <p:spPr/>
        <p:txBody>
          <a:bodyPr/>
          <a:lstStyle/>
          <a:p>
            <a:endParaRPr lang="uk-UA"/>
          </a:p>
        </p:txBody>
      </p:sp>
      <p:sp>
        <p:nvSpPr>
          <p:cNvPr id="7" name="Номер слайда 6"/>
          <p:cNvSpPr>
            <a:spLocks noGrp="1"/>
          </p:cNvSpPr>
          <p:nvPr>
            <p:ph type="sldNum" sz="quarter" idx="12"/>
          </p:nvPr>
        </p:nvSpPr>
        <p:spPr/>
        <p:txBody>
          <a:bodyPr/>
          <a:lstStyle/>
          <a:p>
            <a:fld id="{C14C2EE2-E01F-46A5-9465-A236C5B60921}" type="slidenum">
              <a:rPr lang="uk-UA" smtClean="0"/>
              <a:t>‹#›</a:t>
            </a:fld>
            <a:endParaRPr lang="uk-UA"/>
          </a:p>
        </p:txBody>
      </p:sp>
    </p:spTree>
    <p:extLst>
      <p:ext uri="{BB962C8B-B14F-4D97-AF65-F5344CB8AC3E}">
        <p14:creationId xmlns:p14="http://schemas.microsoft.com/office/powerpoint/2010/main" val="1002477469"/>
      </p:ext>
    </p:extLst>
  </p:cSld>
  <p:clrMapOvr>
    <a:masterClrMapping/>
  </p:clrMapOvr>
  <mc:AlternateContent xmlns:mc="http://schemas.openxmlformats.org/markup-compatibility/2006" xmlns:p14="http://schemas.microsoft.com/office/powerpoint/2010/main">
    <mc:Choice Requires="p14">
      <p:transition spd="slow" p14:dur="5250" advClick="0" advTm="5000"/>
    </mc:Choice>
    <mc:Fallback xmlns="">
      <p:transition spd="slow" advClick="0" advTm="5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uk-UA"/>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7" name="Дата 6"/>
          <p:cNvSpPr>
            <a:spLocks noGrp="1"/>
          </p:cNvSpPr>
          <p:nvPr>
            <p:ph type="dt" sz="half" idx="10"/>
          </p:nvPr>
        </p:nvSpPr>
        <p:spPr/>
        <p:txBody>
          <a:bodyPr/>
          <a:lstStyle/>
          <a:p>
            <a:fld id="{6C6EA366-A8E3-4534-BB09-BD6A8A53CAC0}" type="datetimeFigureOut">
              <a:rPr lang="uk-UA" smtClean="0"/>
              <a:t>08.12.2013</a:t>
            </a:fld>
            <a:endParaRPr lang="uk-UA"/>
          </a:p>
        </p:txBody>
      </p:sp>
      <p:sp>
        <p:nvSpPr>
          <p:cNvPr id="8" name="Нижний колонтитул 7"/>
          <p:cNvSpPr>
            <a:spLocks noGrp="1"/>
          </p:cNvSpPr>
          <p:nvPr>
            <p:ph type="ftr" sz="quarter" idx="11"/>
          </p:nvPr>
        </p:nvSpPr>
        <p:spPr/>
        <p:txBody>
          <a:bodyPr/>
          <a:lstStyle/>
          <a:p>
            <a:endParaRPr lang="uk-UA"/>
          </a:p>
        </p:txBody>
      </p:sp>
      <p:sp>
        <p:nvSpPr>
          <p:cNvPr id="9" name="Номер слайда 8"/>
          <p:cNvSpPr>
            <a:spLocks noGrp="1"/>
          </p:cNvSpPr>
          <p:nvPr>
            <p:ph type="sldNum" sz="quarter" idx="12"/>
          </p:nvPr>
        </p:nvSpPr>
        <p:spPr/>
        <p:txBody>
          <a:bodyPr/>
          <a:lstStyle/>
          <a:p>
            <a:fld id="{C14C2EE2-E01F-46A5-9465-A236C5B60921}" type="slidenum">
              <a:rPr lang="uk-UA" smtClean="0"/>
              <a:t>‹#›</a:t>
            </a:fld>
            <a:endParaRPr lang="uk-UA"/>
          </a:p>
        </p:txBody>
      </p:sp>
    </p:spTree>
    <p:extLst>
      <p:ext uri="{BB962C8B-B14F-4D97-AF65-F5344CB8AC3E}">
        <p14:creationId xmlns:p14="http://schemas.microsoft.com/office/powerpoint/2010/main" val="729222603"/>
      </p:ext>
    </p:extLst>
  </p:cSld>
  <p:clrMapOvr>
    <a:masterClrMapping/>
  </p:clrMapOvr>
  <mc:AlternateContent xmlns:mc="http://schemas.openxmlformats.org/markup-compatibility/2006" xmlns:p14="http://schemas.microsoft.com/office/powerpoint/2010/main">
    <mc:Choice Requires="p14">
      <p:transition spd="slow" p14:dur="5250" advClick="0" advTm="5000"/>
    </mc:Choice>
    <mc:Fallback xmlns="">
      <p:transition spd="slow" advClick="0" advTm="5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uk-UA"/>
          </a:p>
        </p:txBody>
      </p:sp>
      <p:sp>
        <p:nvSpPr>
          <p:cNvPr id="3" name="Дата 2"/>
          <p:cNvSpPr>
            <a:spLocks noGrp="1"/>
          </p:cNvSpPr>
          <p:nvPr>
            <p:ph type="dt" sz="half" idx="10"/>
          </p:nvPr>
        </p:nvSpPr>
        <p:spPr/>
        <p:txBody>
          <a:bodyPr/>
          <a:lstStyle/>
          <a:p>
            <a:fld id="{6C6EA366-A8E3-4534-BB09-BD6A8A53CAC0}" type="datetimeFigureOut">
              <a:rPr lang="uk-UA" smtClean="0"/>
              <a:t>08.12.2013</a:t>
            </a:fld>
            <a:endParaRPr lang="uk-UA"/>
          </a:p>
        </p:txBody>
      </p:sp>
      <p:sp>
        <p:nvSpPr>
          <p:cNvPr id="4" name="Нижний колонтитул 3"/>
          <p:cNvSpPr>
            <a:spLocks noGrp="1"/>
          </p:cNvSpPr>
          <p:nvPr>
            <p:ph type="ftr" sz="quarter" idx="11"/>
          </p:nvPr>
        </p:nvSpPr>
        <p:spPr/>
        <p:txBody>
          <a:bodyPr/>
          <a:lstStyle/>
          <a:p>
            <a:endParaRPr lang="uk-UA"/>
          </a:p>
        </p:txBody>
      </p:sp>
      <p:sp>
        <p:nvSpPr>
          <p:cNvPr id="5" name="Номер слайда 4"/>
          <p:cNvSpPr>
            <a:spLocks noGrp="1"/>
          </p:cNvSpPr>
          <p:nvPr>
            <p:ph type="sldNum" sz="quarter" idx="12"/>
          </p:nvPr>
        </p:nvSpPr>
        <p:spPr/>
        <p:txBody>
          <a:bodyPr/>
          <a:lstStyle/>
          <a:p>
            <a:fld id="{C14C2EE2-E01F-46A5-9465-A236C5B60921}" type="slidenum">
              <a:rPr lang="uk-UA" smtClean="0"/>
              <a:t>‹#›</a:t>
            </a:fld>
            <a:endParaRPr lang="uk-UA"/>
          </a:p>
        </p:txBody>
      </p:sp>
    </p:spTree>
    <p:extLst>
      <p:ext uri="{BB962C8B-B14F-4D97-AF65-F5344CB8AC3E}">
        <p14:creationId xmlns:p14="http://schemas.microsoft.com/office/powerpoint/2010/main" val="654877284"/>
      </p:ext>
    </p:extLst>
  </p:cSld>
  <p:clrMapOvr>
    <a:masterClrMapping/>
  </p:clrMapOvr>
  <mc:AlternateContent xmlns:mc="http://schemas.openxmlformats.org/markup-compatibility/2006" xmlns:p14="http://schemas.microsoft.com/office/powerpoint/2010/main">
    <mc:Choice Requires="p14">
      <p:transition spd="slow" p14:dur="5250" advClick="0" advTm="5000"/>
    </mc:Choice>
    <mc:Fallback xmlns="">
      <p:transition spd="slow" advClick="0" advTm="5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6C6EA366-A8E3-4534-BB09-BD6A8A53CAC0}" type="datetimeFigureOut">
              <a:rPr lang="uk-UA" smtClean="0"/>
              <a:t>08.12.2013</a:t>
            </a:fld>
            <a:endParaRPr lang="uk-UA"/>
          </a:p>
        </p:txBody>
      </p:sp>
      <p:sp>
        <p:nvSpPr>
          <p:cNvPr id="3" name="Нижний колонтитул 2"/>
          <p:cNvSpPr>
            <a:spLocks noGrp="1"/>
          </p:cNvSpPr>
          <p:nvPr>
            <p:ph type="ftr" sz="quarter" idx="11"/>
          </p:nvPr>
        </p:nvSpPr>
        <p:spPr/>
        <p:txBody>
          <a:bodyPr/>
          <a:lstStyle/>
          <a:p>
            <a:endParaRPr lang="uk-UA"/>
          </a:p>
        </p:txBody>
      </p:sp>
      <p:sp>
        <p:nvSpPr>
          <p:cNvPr id="4" name="Номер слайда 3"/>
          <p:cNvSpPr>
            <a:spLocks noGrp="1"/>
          </p:cNvSpPr>
          <p:nvPr>
            <p:ph type="sldNum" sz="quarter" idx="12"/>
          </p:nvPr>
        </p:nvSpPr>
        <p:spPr/>
        <p:txBody>
          <a:bodyPr/>
          <a:lstStyle/>
          <a:p>
            <a:fld id="{C14C2EE2-E01F-46A5-9465-A236C5B60921}" type="slidenum">
              <a:rPr lang="uk-UA" smtClean="0"/>
              <a:t>‹#›</a:t>
            </a:fld>
            <a:endParaRPr lang="uk-UA"/>
          </a:p>
        </p:txBody>
      </p:sp>
    </p:spTree>
    <p:extLst>
      <p:ext uri="{BB962C8B-B14F-4D97-AF65-F5344CB8AC3E}">
        <p14:creationId xmlns:p14="http://schemas.microsoft.com/office/powerpoint/2010/main" val="2959056948"/>
      </p:ext>
    </p:extLst>
  </p:cSld>
  <p:clrMapOvr>
    <a:masterClrMapping/>
  </p:clrMapOvr>
  <mc:AlternateContent xmlns:mc="http://schemas.openxmlformats.org/markup-compatibility/2006" xmlns:p14="http://schemas.microsoft.com/office/powerpoint/2010/main">
    <mc:Choice Requires="p14">
      <p:transition spd="slow" p14:dur="5250" advClick="0" advTm="5000"/>
    </mc:Choice>
    <mc:Fallback xmlns="">
      <p:transition spd="slow" advClick="0" advTm="5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uk-UA"/>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6C6EA366-A8E3-4534-BB09-BD6A8A53CAC0}" type="datetimeFigureOut">
              <a:rPr lang="uk-UA" smtClean="0"/>
              <a:t>08.12.2013</a:t>
            </a:fld>
            <a:endParaRPr lang="uk-UA"/>
          </a:p>
        </p:txBody>
      </p:sp>
      <p:sp>
        <p:nvSpPr>
          <p:cNvPr id="6" name="Нижний колонтитул 5"/>
          <p:cNvSpPr>
            <a:spLocks noGrp="1"/>
          </p:cNvSpPr>
          <p:nvPr>
            <p:ph type="ftr" sz="quarter" idx="11"/>
          </p:nvPr>
        </p:nvSpPr>
        <p:spPr/>
        <p:txBody>
          <a:bodyPr/>
          <a:lstStyle/>
          <a:p>
            <a:endParaRPr lang="uk-UA"/>
          </a:p>
        </p:txBody>
      </p:sp>
      <p:sp>
        <p:nvSpPr>
          <p:cNvPr id="7" name="Номер слайда 6"/>
          <p:cNvSpPr>
            <a:spLocks noGrp="1"/>
          </p:cNvSpPr>
          <p:nvPr>
            <p:ph type="sldNum" sz="quarter" idx="12"/>
          </p:nvPr>
        </p:nvSpPr>
        <p:spPr/>
        <p:txBody>
          <a:bodyPr/>
          <a:lstStyle/>
          <a:p>
            <a:fld id="{C14C2EE2-E01F-46A5-9465-A236C5B60921}" type="slidenum">
              <a:rPr lang="uk-UA" smtClean="0"/>
              <a:t>‹#›</a:t>
            </a:fld>
            <a:endParaRPr lang="uk-UA"/>
          </a:p>
        </p:txBody>
      </p:sp>
    </p:spTree>
    <p:extLst>
      <p:ext uri="{BB962C8B-B14F-4D97-AF65-F5344CB8AC3E}">
        <p14:creationId xmlns:p14="http://schemas.microsoft.com/office/powerpoint/2010/main" val="1895508233"/>
      </p:ext>
    </p:extLst>
  </p:cSld>
  <p:clrMapOvr>
    <a:masterClrMapping/>
  </p:clrMapOvr>
  <mc:AlternateContent xmlns:mc="http://schemas.openxmlformats.org/markup-compatibility/2006" xmlns:p14="http://schemas.microsoft.com/office/powerpoint/2010/main">
    <mc:Choice Requires="p14">
      <p:transition spd="slow" p14:dur="5250" advClick="0" advTm="5000"/>
    </mc:Choice>
    <mc:Fallback xmlns="">
      <p:transition spd="slow" advClick="0" advTm="5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uk-UA"/>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uk-UA"/>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6C6EA366-A8E3-4534-BB09-BD6A8A53CAC0}" type="datetimeFigureOut">
              <a:rPr lang="uk-UA" smtClean="0"/>
              <a:t>08.12.2013</a:t>
            </a:fld>
            <a:endParaRPr lang="uk-UA"/>
          </a:p>
        </p:txBody>
      </p:sp>
      <p:sp>
        <p:nvSpPr>
          <p:cNvPr id="6" name="Нижний колонтитул 5"/>
          <p:cNvSpPr>
            <a:spLocks noGrp="1"/>
          </p:cNvSpPr>
          <p:nvPr>
            <p:ph type="ftr" sz="quarter" idx="11"/>
          </p:nvPr>
        </p:nvSpPr>
        <p:spPr/>
        <p:txBody>
          <a:bodyPr/>
          <a:lstStyle/>
          <a:p>
            <a:endParaRPr lang="uk-UA"/>
          </a:p>
        </p:txBody>
      </p:sp>
      <p:sp>
        <p:nvSpPr>
          <p:cNvPr id="7" name="Номер слайда 6"/>
          <p:cNvSpPr>
            <a:spLocks noGrp="1"/>
          </p:cNvSpPr>
          <p:nvPr>
            <p:ph type="sldNum" sz="quarter" idx="12"/>
          </p:nvPr>
        </p:nvSpPr>
        <p:spPr/>
        <p:txBody>
          <a:bodyPr/>
          <a:lstStyle/>
          <a:p>
            <a:fld id="{C14C2EE2-E01F-46A5-9465-A236C5B60921}" type="slidenum">
              <a:rPr lang="uk-UA" smtClean="0"/>
              <a:t>‹#›</a:t>
            </a:fld>
            <a:endParaRPr lang="uk-UA"/>
          </a:p>
        </p:txBody>
      </p:sp>
    </p:spTree>
    <p:extLst>
      <p:ext uri="{BB962C8B-B14F-4D97-AF65-F5344CB8AC3E}">
        <p14:creationId xmlns:p14="http://schemas.microsoft.com/office/powerpoint/2010/main" val="2623894227"/>
      </p:ext>
    </p:extLst>
  </p:cSld>
  <p:clrMapOvr>
    <a:masterClrMapping/>
  </p:clrMapOvr>
  <mc:AlternateContent xmlns:mc="http://schemas.openxmlformats.org/markup-compatibility/2006" xmlns:p14="http://schemas.microsoft.com/office/powerpoint/2010/main">
    <mc:Choice Requires="p14">
      <p:transition spd="slow" p14:dur="5250" advClick="0" advTm="5000"/>
    </mc:Choice>
    <mc:Fallback xmlns="">
      <p:transition spd="slow" advClick="0" advTm="5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uk-UA"/>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6EA366-A8E3-4534-BB09-BD6A8A53CAC0}" type="datetimeFigureOut">
              <a:rPr lang="uk-UA" smtClean="0"/>
              <a:t>08.12.2013</a:t>
            </a:fld>
            <a:endParaRPr lang="uk-UA"/>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uk-UA"/>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4C2EE2-E01F-46A5-9465-A236C5B60921}" type="slidenum">
              <a:rPr lang="uk-UA" smtClean="0"/>
              <a:t>‹#›</a:t>
            </a:fld>
            <a:endParaRPr lang="uk-UA"/>
          </a:p>
        </p:txBody>
      </p:sp>
    </p:spTree>
    <p:extLst>
      <p:ext uri="{BB962C8B-B14F-4D97-AF65-F5344CB8AC3E}">
        <p14:creationId xmlns:p14="http://schemas.microsoft.com/office/powerpoint/2010/main" val="18539856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5250" advClick="0" advTm="5000"/>
    </mc:Choice>
    <mc:Fallback xmlns="">
      <p:transition spd="slow" advClick="0" advTm="5000"/>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audio" Target="../media/audio1.wav"/><Relationship Id="rId1" Type="http://schemas.openxmlformats.org/officeDocument/2006/relationships/slideLayout" Target="../slideLayouts/slideLayout6.xml"/><Relationship Id="rId4" Type="http://schemas.openxmlformats.org/officeDocument/2006/relationships/audio" Target="../media/audio1.wav"/></Relationships>
</file>

<file path=ppt/slides/_rels/slide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g"/><Relationship Id="rId1" Type="http://schemas.openxmlformats.org/officeDocument/2006/relationships/slideLayout" Target="../slideLayouts/slideLayout6.xml"/><Relationship Id="rId4" Type="http://schemas.openxmlformats.org/officeDocument/2006/relationships/image" Target="../media/image36.jpg"/></Relationships>
</file>

<file path=ppt/slides/_rels/slide34.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0528" y="-171400"/>
            <a:ext cx="9468544" cy="7029400"/>
          </a:xfrm>
          <a:prstGeom prst="rect">
            <a:avLst/>
          </a:prstGeom>
        </p:spPr>
      </p:pic>
      <p:sp>
        <p:nvSpPr>
          <p:cNvPr id="2" name="Заголовок 1"/>
          <p:cNvSpPr>
            <a:spLocks noGrp="1"/>
          </p:cNvSpPr>
          <p:nvPr>
            <p:ph type="title"/>
          </p:nvPr>
        </p:nvSpPr>
        <p:spPr>
          <a:xfrm>
            <a:off x="683568" y="2771800"/>
            <a:ext cx="8229600" cy="1143000"/>
          </a:xfrm>
        </p:spPr>
        <p:txBody>
          <a:bodyPr/>
          <a:lstStyle/>
          <a:p>
            <a:r>
              <a:rPr lang="uk-UA" dirty="0" smtClean="0">
                <a:solidFill>
                  <a:schemeClr val="tx1">
                    <a:lumMod val="95000"/>
                    <a:lumOff val="5000"/>
                  </a:schemeClr>
                </a:solidFill>
              </a:rPr>
              <a:t>ВИЗНАЧНІ ПАМ’ЯТКИ ІТАЛІЇ</a:t>
            </a:r>
            <a:endParaRPr lang="uk-UA" dirty="0">
              <a:solidFill>
                <a:schemeClr val="tx1">
                  <a:lumMod val="95000"/>
                  <a:lumOff val="5000"/>
                </a:schemeClr>
              </a:solidFill>
            </a:endParaRPr>
          </a:p>
        </p:txBody>
      </p:sp>
    </p:spTree>
    <p:extLst>
      <p:ext uri="{BB962C8B-B14F-4D97-AF65-F5344CB8AC3E}">
        <p14:creationId xmlns:p14="http://schemas.microsoft.com/office/powerpoint/2010/main" val="1272508527"/>
      </p:ext>
    </p:extLst>
  </p:cSld>
  <p:clrMapOvr>
    <a:masterClrMapping/>
  </p:clrMapOvr>
  <mc:AlternateContent xmlns:mc="http://schemas.openxmlformats.org/markup-compatibility/2006" xmlns:p14="http://schemas.microsoft.com/office/powerpoint/2010/main">
    <mc:Choice Requires="p14">
      <p:transition spd="slow" p14:dur="1500" advClick="0" advTm="5000">
        <p:split orient="vert"/>
        <p:sndAc>
          <p:stSnd loop="1">
            <p:snd r:embed="rId2" name="67b7c73c7cb6.wav"/>
          </p:stSnd>
        </p:sndAc>
      </p:transition>
    </mc:Choice>
    <mc:Fallback xmlns="">
      <p:transition spd="slow" advClick="0" advTm="5000">
        <p:split orient="vert"/>
        <p:sndAc>
          <p:stSnd loop="1">
            <p:snd r:embed="rId4" name="67b7c73c7cb6.wav"/>
          </p:stSnd>
        </p:sndAc>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528" y="476672"/>
            <a:ext cx="8662131" cy="5764254"/>
          </a:xfrm>
          <a:prstGeom prst="rect">
            <a:avLst/>
          </a:prstGeom>
        </p:spPr>
      </p:pic>
    </p:spTree>
    <p:extLst>
      <p:ext uri="{BB962C8B-B14F-4D97-AF65-F5344CB8AC3E}">
        <p14:creationId xmlns:p14="http://schemas.microsoft.com/office/powerpoint/2010/main" val="488917634"/>
      </p:ext>
    </p:extLst>
  </p:cSld>
  <p:clrMapOvr>
    <a:masterClrMapping/>
  </p:clrMapOvr>
  <mc:AlternateContent xmlns:mc="http://schemas.openxmlformats.org/markup-compatibility/2006" xmlns:p14="http://schemas.microsoft.com/office/powerpoint/2010/main">
    <mc:Choice Requires="p14">
      <p:transition spd="slow" p14:dur="1600" advClick="0" advTm="5000">
        <p14:gallery dir="l"/>
      </p:transition>
    </mc:Choice>
    <mc:Fallback xmlns="">
      <p:transition spd="slow" advClick="0" advTm="5000">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48387"/>
          </a:xfrm>
          <a:prstGeom prst="rect">
            <a:avLst/>
          </a:prstGeom>
        </p:spPr>
      </p:pic>
    </p:spTree>
    <p:extLst>
      <p:ext uri="{BB962C8B-B14F-4D97-AF65-F5344CB8AC3E}">
        <p14:creationId xmlns:p14="http://schemas.microsoft.com/office/powerpoint/2010/main" val="915668725"/>
      </p:ext>
    </p:extLst>
  </p:cSld>
  <p:clrMapOvr>
    <a:masterClrMapping/>
  </p:clrMapOvr>
  <mc:AlternateContent xmlns:mc="http://schemas.openxmlformats.org/markup-compatibility/2006" xmlns:p14="http://schemas.microsoft.com/office/powerpoint/2010/main">
    <mc:Choice Requires="p14">
      <p:transition spd="slow" p14:dur="1600" advClick="0" advTm="5000">
        <p:blinds dir="vert"/>
      </p:transition>
    </mc:Choice>
    <mc:Fallback xmlns="">
      <p:transition spd="slow" advClick="0" advTm="5000">
        <p:blinds dir="vert"/>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dirty="0">
                <a:solidFill>
                  <a:schemeClr val="tx2">
                    <a:lumMod val="50000"/>
                  </a:schemeClr>
                </a:solidFill>
              </a:rPr>
              <a:t>Р</a:t>
            </a:r>
            <a:r>
              <a:rPr lang="uk-UA" dirty="0" smtClean="0">
                <a:solidFill>
                  <a:schemeClr val="tx2">
                    <a:lumMod val="50000"/>
                  </a:schemeClr>
                </a:solidFill>
              </a:rPr>
              <a:t>имський Пантеон</a:t>
            </a:r>
            <a:endParaRPr lang="uk-UA" dirty="0">
              <a:solidFill>
                <a:schemeClr val="tx2">
                  <a:lumMod val="50000"/>
                </a:schemeClr>
              </a:solidFill>
            </a:endParaRPr>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1640" y="1412776"/>
            <a:ext cx="6840760" cy="4999017"/>
          </a:xfrm>
          <a:prstGeom prst="rect">
            <a:avLst/>
          </a:prstGeom>
        </p:spPr>
      </p:pic>
    </p:spTree>
    <p:extLst>
      <p:ext uri="{BB962C8B-B14F-4D97-AF65-F5344CB8AC3E}">
        <p14:creationId xmlns:p14="http://schemas.microsoft.com/office/powerpoint/2010/main" val="3014739685"/>
      </p:ext>
    </p:extLst>
  </p:cSld>
  <p:clrMapOvr>
    <a:masterClrMapping/>
  </p:clrMapOvr>
  <mc:AlternateContent xmlns:mc="http://schemas.openxmlformats.org/markup-compatibility/2006" xmlns:p14="http://schemas.microsoft.com/office/powerpoint/2010/main">
    <mc:Choice Requires="p14">
      <p:transition spd="slow" p14:dur="2000" advClick="0" advTm="5000">
        <p14:prism isContent="1"/>
      </p:transition>
    </mc:Choice>
    <mc:Fallback xmlns="">
      <p:transition spd="slow" advClick="0" advTm="5000">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410314475"/>
      </p:ext>
    </p:extLst>
  </p:cSld>
  <p:clrMapOvr>
    <a:masterClrMapping/>
  </p:clrMapOvr>
  <mc:AlternateContent xmlns:mc="http://schemas.openxmlformats.org/markup-compatibility/2006" xmlns:p14="http://schemas.microsoft.com/office/powerpoint/2010/main">
    <mc:Choice Requires="p14">
      <p:transition spd="slow" p14:dur="800" advClick="0" advTm="5000">
        <p:circle/>
      </p:transition>
    </mc:Choice>
    <mc:Fallback xmlns="">
      <p:transition spd="slow" advClick="0" advTm="5000">
        <p:circl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01" y="-32630"/>
            <a:ext cx="9136999" cy="6890630"/>
          </a:xfrm>
          <a:prstGeom prst="rect">
            <a:avLst/>
          </a:prstGeom>
        </p:spPr>
      </p:pic>
    </p:spTree>
    <p:extLst>
      <p:ext uri="{BB962C8B-B14F-4D97-AF65-F5344CB8AC3E}">
        <p14:creationId xmlns:p14="http://schemas.microsoft.com/office/powerpoint/2010/main" val="1740027998"/>
      </p:ext>
    </p:extLst>
  </p:cSld>
  <p:clrMapOvr>
    <a:masterClrMapping/>
  </p:clrMapOvr>
  <mc:AlternateContent xmlns:mc="http://schemas.openxmlformats.org/markup-compatibility/2006" xmlns:p14="http://schemas.microsoft.com/office/powerpoint/2010/main">
    <mc:Choice Requires="p14">
      <p:transition spd="slow" p14:dur="1600" advClick="0" advTm="5000">
        <p14:prism isInverted="1"/>
      </p:transition>
    </mc:Choice>
    <mc:Fallback xmlns="">
      <p:transition spd="slow" advClick="0" advTm="5000">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820675596"/>
      </p:ext>
    </p:extLst>
  </p:cSld>
  <p:clrMapOvr>
    <a:masterClrMapping/>
  </p:clrMapOvr>
  <mc:AlternateContent xmlns:mc="http://schemas.openxmlformats.org/markup-compatibility/2006" xmlns:p14="http://schemas.microsoft.com/office/powerpoint/2010/main">
    <mc:Choice Requires="p14">
      <p:transition spd="slow" p14:dur="800" advClick="0" advTm="5000">
        <p:circle/>
      </p:transition>
    </mc:Choice>
    <mc:Fallback xmlns="">
      <p:transition spd="slow" advClick="0" advTm="5000">
        <p:circl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4233" y="476672"/>
            <a:ext cx="9144000" cy="1296144"/>
          </a:xfrm>
        </p:spPr>
        <p:txBody>
          <a:bodyPr>
            <a:noAutofit/>
          </a:bodyPr>
          <a:lstStyle/>
          <a:p>
            <a:pPr algn="l"/>
            <a:r>
              <a:rPr lang="uk-UA" sz="1200" b="1" dirty="0" smtClean="0"/>
              <a:t>На місці старого дерев'яного мосту, що перетинав річку Арно ще з римських часів, у 1345 році за проектом архітектора </a:t>
            </a:r>
            <a:r>
              <a:rPr lang="uk-UA" sz="1200" b="1" dirty="0" err="1" smtClean="0"/>
              <a:t>Нері</a:t>
            </a:r>
            <a:r>
              <a:rPr lang="uk-UA" sz="1200" b="1" dirty="0" smtClean="0"/>
              <a:t> </a:t>
            </a:r>
            <a:r>
              <a:rPr lang="uk-UA" sz="1200" b="1" dirty="0" err="1" smtClean="0"/>
              <a:t>ді</a:t>
            </a:r>
            <a:r>
              <a:rPr lang="uk-UA" sz="1200" b="1" dirty="0" smtClean="0"/>
              <a:t> </a:t>
            </a:r>
            <a:r>
              <a:rPr lang="uk-UA" sz="1200" b="1" dirty="0" err="1" smtClean="0"/>
              <a:t>Фьораванті</a:t>
            </a:r>
            <a:r>
              <a:rPr lang="uk-UA" sz="1200" b="1" dirty="0" smtClean="0"/>
              <a:t> (італ. </a:t>
            </a:r>
            <a:r>
              <a:rPr lang="en-US" sz="1200" b="1" dirty="0" err="1" smtClean="0"/>
              <a:t>Neri</a:t>
            </a:r>
            <a:r>
              <a:rPr lang="en-US" sz="1200" b="1" dirty="0" smtClean="0"/>
              <a:t> di </a:t>
            </a:r>
            <a:r>
              <a:rPr lang="en-US" sz="1200" b="1" dirty="0" err="1" smtClean="0"/>
              <a:t>Fioravante</a:t>
            </a:r>
            <a:r>
              <a:rPr lang="en-US" sz="1200" b="1" dirty="0" smtClean="0"/>
              <a:t>) </a:t>
            </a:r>
            <a:r>
              <a:rPr lang="uk-UA" sz="1200" b="1" dirty="0" smtClean="0"/>
              <a:t>було побудовано кам'яний міст з трьох арок (співвідношення висоти до ширини 1:6). Відмітною рисою мосту стали будинки, що тісняться по обидві його сторони.</a:t>
            </a:r>
            <a:br>
              <a:rPr lang="uk-UA" sz="1200" b="1" dirty="0" smtClean="0"/>
            </a:br>
            <a:r>
              <a:rPr lang="uk-UA" sz="1200" b="1" dirty="0" smtClean="0"/>
              <a:t>Спочатку всі будівлі на мосту були однаковими, але з часом у результаті неконтрольованих перебудов, почали значно відрізнятись. Справа в </a:t>
            </a:r>
            <a:r>
              <a:rPr lang="uk-UA" sz="1200" b="1" dirty="0" err="1" smtClean="0"/>
              <a:t>в</a:t>
            </a:r>
            <a:r>
              <a:rPr lang="uk-UA" sz="1200" b="1" dirty="0" smtClean="0"/>
              <a:t> тому, що у </a:t>
            </a:r>
            <a:r>
              <a:rPr lang="en-US" sz="1200" b="1" dirty="0" smtClean="0"/>
              <a:t>XV </a:t>
            </a:r>
            <a:r>
              <a:rPr lang="uk-UA" sz="1200" b="1" dirty="0" smtClean="0"/>
              <a:t>столітті </a:t>
            </a:r>
            <a:r>
              <a:rPr lang="uk-UA" sz="1200" b="1" dirty="0" err="1" smtClean="0"/>
              <a:t>Понте</a:t>
            </a:r>
            <a:r>
              <a:rPr lang="uk-UA" sz="1200" b="1" dirty="0" smtClean="0"/>
              <a:t> </a:t>
            </a:r>
            <a:r>
              <a:rPr lang="uk-UA" sz="1200" b="1" dirty="0" err="1" smtClean="0"/>
              <a:t>Веккьо</a:t>
            </a:r>
            <a:r>
              <a:rPr lang="uk-UA" sz="1200" b="1" dirty="0" smtClean="0"/>
              <a:t> став місцем розташування численних м'ясних лавок. Сюди, подалі від знатних особняків і адміністративних палаців, було перенесено торгівлю парною телятиною і курячими мізками, від чого Старий міст став найбільш "пахучим" місцем Флоренції. Відходи від м'ясної справи викидали в Арно, щоб річка відносила їх за межі міста. Оскільки м'ясників в місті було багато, Старий міст почав вимушено розширюватись: торговці прилаштовували свої крамниці так, що вони вже випирали на кілька метрів за межі мосту і висіли практично над водою. Таким цей міст є і зараз, тільки лавки тепер інші - з дорогими і дуже дорогими розкішними ювелірними прикрасами[1]. За указом </a:t>
            </a:r>
            <a:r>
              <a:rPr lang="uk-UA" sz="1200" b="1" dirty="0" err="1" smtClean="0"/>
              <a:t>Козімо</a:t>
            </a:r>
            <a:r>
              <a:rPr lang="uk-UA" sz="1200" b="1" dirty="0" smtClean="0"/>
              <a:t> </a:t>
            </a:r>
            <a:r>
              <a:rPr lang="en-US" sz="1200" b="1" dirty="0" smtClean="0"/>
              <a:t>I </a:t>
            </a:r>
            <a:r>
              <a:rPr lang="uk-UA" sz="1200" b="1" dirty="0" err="1" smtClean="0"/>
              <a:t>Медічі</a:t>
            </a:r>
            <a:r>
              <a:rPr lang="uk-UA" sz="1200" b="1" dirty="0" smtClean="0"/>
              <a:t> лавки мосту почали перетворюватись на ювелірні з 1593 року, через що міст почали також називати "Золотим мостом". У 1565 році над мостом був збудований коридор, який зберігся до цих пір.</a:t>
            </a:r>
            <a:endParaRPr lang="uk-UA" sz="1200" b="1" dirty="0"/>
          </a:p>
        </p:txBody>
      </p:sp>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7664" y="2132856"/>
            <a:ext cx="6408712" cy="4577651"/>
          </a:xfrm>
          <a:prstGeom prst="rect">
            <a:avLst/>
          </a:prstGeom>
        </p:spPr>
      </p:pic>
    </p:spTree>
    <p:extLst>
      <p:ext uri="{BB962C8B-B14F-4D97-AF65-F5344CB8AC3E}">
        <p14:creationId xmlns:p14="http://schemas.microsoft.com/office/powerpoint/2010/main" val="3266655428"/>
      </p:ext>
    </p:extLst>
  </p:cSld>
  <p:clrMapOvr>
    <a:masterClrMapping/>
  </p:clrMapOvr>
  <mc:AlternateContent xmlns:mc="http://schemas.openxmlformats.org/markup-compatibility/2006" xmlns:p14="http://schemas.microsoft.com/office/powerpoint/2010/main">
    <mc:Choice Requires="p14">
      <p:transition spd="slow" p14:dur="1400" advClick="0" advTm="5000">
        <p14:doors dir="vert"/>
      </p:transition>
    </mc:Choice>
    <mc:Fallback xmlns="">
      <p:transition spd="slow" advClick="0" advTm="5000">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78" y="0"/>
            <a:ext cx="9146478" cy="6856141"/>
          </a:xfrm>
          <a:prstGeom prst="rect">
            <a:avLst/>
          </a:prstGeom>
        </p:spPr>
      </p:pic>
    </p:spTree>
    <p:extLst>
      <p:ext uri="{BB962C8B-B14F-4D97-AF65-F5344CB8AC3E}">
        <p14:creationId xmlns:p14="http://schemas.microsoft.com/office/powerpoint/2010/main" val="1755408956"/>
      </p:ext>
    </p:extLst>
  </p:cSld>
  <p:clrMapOvr>
    <a:masterClrMapping/>
  </p:clrMapOvr>
  <mc:AlternateContent xmlns:mc="http://schemas.openxmlformats.org/markup-compatibility/2006" xmlns:p14="http://schemas.microsoft.com/office/powerpoint/2010/main">
    <mc:Choice Requires="p14">
      <p:transition spd="slow" p14:dur="2000" advClick="0" advTm="5000">
        <p14:ferris dir="l"/>
      </p:transition>
    </mc:Choice>
    <mc:Fallback xmlns="">
      <p:transition spd="slow" advClick="0" advTm="5000">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16632"/>
            <a:ext cx="9144000" cy="1484784"/>
          </a:xfrm>
        </p:spPr>
        <p:txBody>
          <a:bodyPr>
            <a:noAutofit/>
          </a:bodyPr>
          <a:lstStyle/>
          <a:p>
            <a:pPr algn="l"/>
            <a:r>
              <a:rPr lang="uk-UA" sz="1400" dirty="0" smtClean="0"/>
              <a:t>У центрі прольотів мосту послідовний ряд будівель переривається і переходить у відкритий майданчик, з якого можна милуватися річкою та іншими мостами Флоренції. На мосту знаходиться також погруддя Бенвенуто Челліні, до якого традиційно приковують «замки кохання».</a:t>
            </a:r>
            <a:br>
              <a:rPr lang="uk-UA" sz="1400" dirty="0" smtClean="0"/>
            </a:br>
            <a:r>
              <a:rPr lang="uk-UA" sz="1400" dirty="0" smtClean="0"/>
              <a:t>Під час відступу німецько-фашистських військ в 1944 році, коли інші мости Флоренції були зруйновані фашистами, Старий міст став єдиним, який не постраждав. Це стало можливим завдяки втручанню представника Німеччини у Флоренції Герхарда Вольфа, який після війни став почесним громадянином Флоренції. Тим не менше, фашистами були сильно пошкоджені точки доступу до мосту, які сьогодні виглядають дещо безглуздо через поспішну реконструкцію, що мала місце на початку п'ятдесятих років.</a:t>
            </a:r>
            <a:endParaRPr lang="uk-UA" sz="1400" dirty="0"/>
          </a:p>
        </p:txBody>
      </p:sp>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5616" y="1844824"/>
            <a:ext cx="7143764" cy="4755068"/>
          </a:xfrm>
          <a:prstGeom prst="rect">
            <a:avLst/>
          </a:prstGeom>
        </p:spPr>
      </p:pic>
    </p:spTree>
    <p:extLst>
      <p:ext uri="{BB962C8B-B14F-4D97-AF65-F5344CB8AC3E}">
        <p14:creationId xmlns:p14="http://schemas.microsoft.com/office/powerpoint/2010/main" val="3631114230"/>
      </p:ext>
    </p:extLst>
  </p:cSld>
  <p:clrMapOvr>
    <a:masterClrMapping/>
  </p:clrMapOvr>
  <mc:AlternateContent xmlns:mc="http://schemas.openxmlformats.org/markup-compatibility/2006" xmlns:p14="http://schemas.microsoft.com/office/powerpoint/2010/main">
    <mc:Choice Requires="p14">
      <p:transition spd="slow" p14:dur="1300" advClick="0" advTm="5000">
        <p14:pan dir="u"/>
      </p:transition>
    </mc:Choice>
    <mc:Fallback xmlns="">
      <p:transition spd="slow" advClick="0" advTm="5000">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552" y="0"/>
            <a:ext cx="8229600" cy="1143000"/>
          </a:xfrm>
        </p:spPr>
        <p:txBody>
          <a:bodyPr/>
          <a:lstStyle/>
          <a:p>
            <a:r>
              <a:rPr lang="uk-UA" dirty="0"/>
              <a:t>П</a:t>
            </a:r>
            <a:r>
              <a:rPr lang="uk-UA" dirty="0" smtClean="0"/>
              <a:t>ам'ятник Данте у Флоренції</a:t>
            </a:r>
            <a:endParaRPr lang="uk-UA" dirty="0"/>
          </a:p>
        </p:txBody>
      </p:sp>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74931" y="908721"/>
            <a:ext cx="4485301" cy="5976664"/>
          </a:xfrm>
          <a:prstGeom prst="rect">
            <a:avLst/>
          </a:prstGeom>
        </p:spPr>
      </p:pic>
    </p:spTree>
    <p:extLst>
      <p:ext uri="{BB962C8B-B14F-4D97-AF65-F5344CB8AC3E}">
        <p14:creationId xmlns:p14="http://schemas.microsoft.com/office/powerpoint/2010/main" val="540467372"/>
      </p:ext>
    </p:extLst>
  </p:cSld>
  <p:clrMapOvr>
    <a:masterClrMapping/>
  </p:clrMapOvr>
  <mc:AlternateContent xmlns:mc="http://schemas.openxmlformats.org/markup-compatibility/2006" xmlns:p14="http://schemas.microsoft.com/office/powerpoint/2010/main">
    <mc:Choice Requires="p14">
      <p:transition spd="slow" p14:dur="1200" advClick="0" advTm="5000">
        <p:dissolve/>
      </p:transition>
    </mc:Choice>
    <mc:Fallback xmlns="">
      <p:transition spd="slow" advClick="0" advTm="5000">
        <p:dissolv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8987" y="116632"/>
            <a:ext cx="9289032" cy="1484784"/>
          </a:xfrm>
        </p:spPr>
        <p:txBody>
          <a:bodyPr>
            <a:noAutofit/>
          </a:bodyPr>
          <a:lstStyle/>
          <a:p>
            <a:pPr algn="l"/>
            <a:r>
              <a:rPr lang="uk-UA" sz="1600" dirty="0" smtClean="0"/>
              <a:t>Авторитетний американський журнал про подорожі «</a:t>
            </a:r>
            <a:r>
              <a:rPr lang="en-US" sz="1600" dirty="0" err="1" smtClean="0"/>
              <a:t>Conde</a:t>
            </a:r>
            <a:r>
              <a:rPr lang="en-US" sz="1600" dirty="0" smtClean="0"/>
              <a:t> Nast Traveler» </a:t>
            </a:r>
            <a:r>
              <a:rPr lang="uk-UA" sz="1600" dirty="0" smtClean="0"/>
              <a:t>у 2011 році назвав Італію найкращою країною для туризму. Це щорічно підтверджує величезна кількість туристів, які обирають для свого відпочинку саме цю країну. Ще б пак! Кожне місто Італії неповторне. Величний у своїх стародавніх руїнах Рим, священний Ватикан, поховане під попелом античне місто Помпеї, галасливий портовий Неаполь, одухотворена Флоренція, діловий і модний Мілан... Скільки б разів ви не побували в цій романтичній країні, величезна кількість визначних пам'яток Італії все ще залишиться непізнаною. Країна найвищих культурних та історичних цінностей завжди знайде чим здивувати. </a:t>
            </a:r>
            <a:endParaRPr lang="uk-UA" sz="1600" dirty="0"/>
          </a:p>
        </p:txBody>
      </p:sp>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9592" y="1759123"/>
            <a:ext cx="7395120" cy="4967055"/>
          </a:xfrm>
          <a:prstGeom prst="rect">
            <a:avLst/>
          </a:prstGeom>
        </p:spPr>
      </p:pic>
    </p:spTree>
    <p:extLst>
      <p:ext uri="{BB962C8B-B14F-4D97-AF65-F5344CB8AC3E}">
        <p14:creationId xmlns:p14="http://schemas.microsoft.com/office/powerpoint/2010/main" val="3194642739"/>
      </p:ext>
    </p:extLst>
  </p:cSld>
  <p:clrMapOvr>
    <a:masterClrMapping/>
  </p:clrMapOvr>
  <mc:AlternateContent xmlns:mc="http://schemas.openxmlformats.org/markup-compatibility/2006" xmlns:p14="http://schemas.microsoft.com/office/powerpoint/2010/main">
    <mc:Choice Requires="p14">
      <p:transition spd="slow" p14:dur="800" advClick="0" advTm="5000">
        <p:circle/>
      </p:transition>
    </mc:Choice>
    <mc:Fallback xmlns="">
      <p:transition spd="slow" advClick="0" advTm="5000">
        <p:circl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9144000" cy="1484784"/>
          </a:xfrm>
        </p:spPr>
        <p:txBody>
          <a:bodyPr>
            <a:noAutofit/>
          </a:bodyPr>
          <a:lstStyle/>
          <a:p>
            <a:pPr algn="l"/>
            <a:r>
              <a:rPr lang="uk-UA" sz="1600" dirty="0"/>
              <a:t>Однією з найдивовижніших визначних пам'яток Італії є місто-музей Флоренція. Її вулички настільки вузькі та заплутані, що, блукаючи ними, можна несподівано натрапити на будинок Данте Аліг'єрі або випадково опинитися на березі річки Арно, через яку перекинуто незвичайний міст </a:t>
            </a:r>
            <a:r>
              <a:rPr lang="uk-UA" sz="1600" dirty="0" err="1"/>
              <a:t>Понте</a:t>
            </a:r>
            <a:r>
              <a:rPr lang="uk-UA" sz="1600" dirty="0"/>
              <a:t> </a:t>
            </a:r>
            <a:r>
              <a:rPr lang="uk-UA" sz="1600" dirty="0" err="1"/>
              <a:t>Веккьо</a:t>
            </a:r>
            <a:r>
              <a:rPr lang="uk-UA" sz="1600" dirty="0"/>
              <a:t>. Будинки на мосту забудовані по обидва його боки. Грандіозну велич Ренесансу можна побачити на прикладі собору </a:t>
            </a:r>
            <a:r>
              <a:rPr lang="uk-UA" sz="1600" dirty="0" err="1"/>
              <a:t>Доум</a:t>
            </a:r>
            <a:r>
              <a:rPr lang="uk-UA" sz="1600" dirty="0"/>
              <a:t>, облицьованого зеленим і рожевим мармуром. Під його величезним куполом могло сховатися все населення Флоренції. </a:t>
            </a:r>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37" y="1484784"/>
            <a:ext cx="9144000" cy="5373216"/>
          </a:xfrm>
          <a:prstGeom prst="rect">
            <a:avLst/>
          </a:prstGeom>
        </p:spPr>
      </p:pic>
    </p:spTree>
    <p:extLst>
      <p:ext uri="{BB962C8B-B14F-4D97-AF65-F5344CB8AC3E}">
        <p14:creationId xmlns:p14="http://schemas.microsoft.com/office/powerpoint/2010/main" val="3447119499"/>
      </p:ext>
    </p:extLst>
  </p:cSld>
  <p:clrMapOvr>
    <a:masterClrMapping/>
  </p:clrMapOvr>
  <mc:AlternateContent xmlns:mc="http://schemas.openxmlformats.org/markup-compatibility/2006" xmlns:p14="http://schemas.microsoft.com/office/powerpoint/2010/main">
    <mc:Choice Requires="p14">
      <p:transition spd="slow" p14:dur="2500" advClick="0" advTm="5000">
        <p:checker/>
      </p:transition>
    </mc:Choice>
    <mc:Fallback xmlns="">
      <p:transition spd="slow" advClick="0" advTm="5000">
        <p:checker/>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20364" y="116632"/>
            <a:ext cx="8444123" cy="1215008"/>
          </a:xfrm>
        </p:spPr>
        <p:txBody>
          <a:bodyPr/>
          <a:lstStyle/>
          <a:p>
            <a:r>
              <a:rPr lang="uk-UA" dirty="0"/>
              <a:t>Б</a:t>
            </a:r>
            <a:r>
              <a:rPr lang="uk-UA" dirty="0" smtClean="0"/>
              <a:t>удинок Данте Аліг'єрі </a:t>
            </a:r>
            <a:endParaRPr lang="uk-UA" dirty="0"/>
          </a:p>
        </p:txBody>
      </p:sp>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31329" y="1124744"/>
            <a:ext cx="3744416" cy="5636755"/>
          </a:xfrm>
          <a:prstGeom prst="rect">
            <a:avLst/>
          </a:prstGeom>
        </p:spPr>
      </p:pic>
    </p:spTree>
    <p:extLst>
      <p:ext uri="{BB962C8B-B14F-4D97-AF65-F5344CB8AC3E}">
        <p14:creationId xmlns:p14="http://schemas.microsoft.com/office/powerpoint/2010/main" val="337574814"/>
      </p:ext>
    </p:extLst>
  </p:cSld>
  <p:clrMapOvr>
    <a:masterClrMapping/>
  </p:clrMapOvr>
  <mc:AlternateContent xmlns:mc="http://schemas.openxmlformats.org/markup-compatibility/2006" xmlns:p14="http://schemas.microsoft.com/office/powerpoint/2010/main">
    <mc:Choice Requires="p14">
      <p:transition spd="slow" p14:dur="1400" advClick="0" advTm="5000">
        <p14:ripple/>
      </p:transition>
    </mc:Choice>
    <mc:Fallback xmlns="">
      <p:transition spd="slow" advClick="0" advTm="5000">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0">
              <a:srgbClr val="FFEFD1"/>
            </a:gs>
            <a:gs pos="64999">
              <a:srgbClr val="F0EBD5"/>
            </a:gs>
            <a:gs pos="100000">
              <a:srgbClr val="D1C39F"/>
            </a:gs>
          </a:gsLst>
          <a:lin ang="5400000" scaled="0"/>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dirty="0" smtClean="0"/>
              <a:t>Собор </a:t>
            </a:r>
            <a:r>
              <a:rPr lang="uk-UA" dirty="0" err="1" smtClean="0"/>
              <a:t>Доум</a:t>
            </a:r>
            <a:endParaRPr lang="uk-UA" dirty="0"/>
          </a:p>
        </p:txBody>
      </p:sp>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63888" y="1988840"/>
            <a:ext cx="5185599" cy="3891963"/>
          </a:xfrm>
          <a:prstGeom prst="rect">
            <a:avLst/>
          </a:prstGeom>
        </p:spPr>
      </p:pic>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520" y="1921809"/>
            <a:ext cx="2952750" cy="3810000"/>
          </a:xfrm>
          <a:prstGeom prst="rect">
            <a:avLst/>
          </a:prstGeom>
        </p:spPr>
      </p:pic>
    </p:spTree>
    <p:extLst>
      <p:ext uri="{BB962C8B-B14F-4D97-AF65-F5344CB8AC3E}">
        <p14:creationId xmlns:p14="http://schemas.microsoft.com/office/powerpoint/2010/main" val="3723432423"/>
      </p:ext>
    </p:extLst>
  </p:cSld>
  <p:clrMapOvr>
    <a:masterClrMapping/>
  </p:clrMapOvr>
  <mc:AlternateContent xmlns:mc="http://schemas.openxmlformats.org/markup-compatibility/2006" xmlns:p14="http://schemas.microsoft.com/office/powerpoint/2010/main">
    <mc:Choice Requires="p14">
      <p:transition spd="slow" p14:dur="5250" advClick="0" advTm="5000"/>
    </mc:Choice>
    <mc:Fallback xmlns="">
      <p:transition spd="slow" advClick="0" advTm="5000"/>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0">
              <a:srgbClr val="5E9EFF"/>
            </a:gs>
            <a:gs pos="13000">
              <a:srgbClr val="85C2FF"/>
            </a:gs>
            <a:gs pos="70000">
              <a:srgbClr val="C4D6EB"/>
            </a:gs>
            <a:gs pos="100000">
              <a:srgbClr val="FFEBFA"/>
            </a:gs>
          </a:gsLst>
          <a:lin ang="5400000" scaled="0"/>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16632"/>
            <a:ext cx="9144000" cy="1556792"/>
          </a:xfrm>
        </p:spPr>
        <p:txBody>
          <a:bodyPr>
            <a:noAutofit/>
          </a:bodyPr>
          <a:lstStyle/>
          <a:p>
            <a:pPr algn="l"/>
            <a:r>
              <a:rPr lang="uk-UA" sz="1600" dirty="0"/>
              <a:t>Яким же суперечливим після побаченого вам здасться Неаполь, розташований біля підніжжя діючого вулкана Везувій. Як і в будь-якому портовому місті, багатство і бідність тут легко уживаються на одній вулиці. На березі Неаполітанської затоки рибалки торгують свіжим уловом, на натягнутих між домами мотузках сушиться білизна... Місто славиться мальовничою природою, історичним та художнім надбанням. Із багатьох цікавих визначних пам'яток Італії в Неаполі знаходиться Новий Замок, Королівський Палац, капела Св. </a:t>
            </a:r>
            <a:r>
              <a:rPr lang="uk-UA" sz="1600" dirty="0" err="1"/>
              <a:t>Януарія</a:t>
            </a:r>
            <a:r>
              <a:rPr lang="uk-UA" sz="1600" dirty="0"/>
              <a:t> тощо. </a:t>
            </a:r>
            <a:r>
              <a:rPr lang="uk-UA" sz="1600" dirty="0" smtClean="0"/>
              <a:t/>
            </a:r>
            <a:br>
              <a:rPr lang="uk-UA" sz="1600" dirty="0" smtClean="0"/>
            </a:br>
            <a:endParaRPr lang="uk-UA" sz="1600" dirty="0"/>
          </a:p>
        </p:txBody>
      </p:sp>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75656" y="1772816"/>
            <a:ext cx="6821810" cy="4536504"/>
          </a:xfrm>
          <a:prstGeom prst="rect">
            <a:avLst/>
          </a:prstGeom>
        </p:spPr>
      </p:pic>
    </p:spTree>
    <p:extLst>
      <p:ext uri="{BB962C8B-B14F-4D97-AF65-F5344CB8AC3E}">
        <p14:creationId xmlns:p14="http://schemas.microsoft.com/office/powerpoint/2010/main" val="3554996433"/>
      </p:ext>
    </p:extLst>
  </p:cSld>
  <p:clrMapOvr>
    <a:masterClrMapping/>
  </p:clrMapOvr>
  <mc:AlternateContent xmlns:mc="http://schemas.openxmlformats.org/markup-compatibility/2006" xmlns:p14="http://schemas.microsoft.com/office/powerpoint/2010/main">
    <mc:Choice Requires="p14">
      <p:transition spd="slow" p14:dur="1200" advClick="0" advTm="5000">
        <p14:flip dir="r"/>
      </p:transition>
    </mc:Choice>
    <mc:Fallback xmlns="">
      <p:transition spd="slow" advClick="0" advTm="5000">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dirty="0"/>
              <a:t>В</a:t>
            </a:r>
            <a:r>
              <a:rPr lang="uk-UA" dirty="0" smtClean="0"/>
              <a:t>улкан Везувій</a:t>
            </a:r>
            <a:endParaRPr lang="uk-UA" dirty="0"/>
          </a:p>
        </p:txBody>
      </p:sp>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3608" y="1394774"/>
            <a:ext cx="7056784" cy="5292588"/>
          </a:xfrm>
          <a:prstGeom prst="rect">
            <a:avLst/>
          </a:prstGeom>
        </p:spPr>
      </p:pic>
    </p:spTree>
    <p:extLst>
      <p:ext uri="{BB962C8B-B14F-4D97-AF65-F5344CB8AC3E}">
        <p14:creationId xmlns:p14="http://schemas.microsoft.com/office/powerpoint/2010/main" val="1610402362"/>
      </p:ext>
    </p:extLst>
  </p:cSld>
  <p:clrMapOvr>
    <a:masterClrMapping/>
  </p:clrMapOvr>
  <mc:AlternateContent xmlns:mc="http://schemas.openxmlformats.org/markup-compatibility/2006" xmlns:p14="http://schemas.microsoft.com/office/powerpoint/2010/main">
    <mc:Choice Requires="p14">
      <p:transition spd="slow" p14:dur="1500" advClick="0" advTm="5000">
        <p:split orient="vert"/>
      </p:transition>
    </mc:Choice>
    <mc:Fallback xmlns="">
      <p:transition spd="slow" advClick="0" advTm="5000">
        <p:split orient="vert"/>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42999"/>
            <a:ext cx="9109284" cy="5303560"/>
          </a:xfrm>
          <a:prstGeom prst="rect">
            <a:avLst/>
          </a:prstGeom>
        </p:spPr>
      </p:pic>
    </p:spTree>
    <p:extLst>
      <p:ext uri="{BB962C8B-B14F-4D97-AF65-F5344CB8AC3E}">
        <p14:creationId xmlns:p14="http://schemas.microsoft.com/office/powerpoint/2010/main" val="2295573066"/>
      </p:ext>
    </p:extLst>
  </p:cSld>
  <p:clrMapOvr>
    <a:masterClrMapping/>
  </p:clrMapOvr>
  <mc:AlternateContent xmlns:mc="http://schemas.openxmlformats.org/markup-compatibility/2006" xmlns:p14="http://schemas.microsoft.com/office/powerpoint/2010/main">
    <mc:Choice Requires="p14">
      <p:transition spd="slow" p14:dur="3400" advClick="0" advTm="5000">
        <p14:reveal/>
      </p:transition>
    </mc:Choice>
    <mc:Fallback xmlns="">
      <p:transition spd="slow" advClick="0" advTm="5000">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0">
              <a:srgbClr val="5E9EFF"/>
            </a:gs>
            <a:gs pos="13000">
              <a:srgbClr val="85C2FF"/>
            </a:gs>
            <a:gs pos="70000">
              <a:srgbClr val="C4D6EB"/>
            </a:gs>
            <a:gs pos="100000">
              <a:srgbClr val="FFEBFA"/>
            </a:gs>
          </a:gsLst>
          <a:lin ang="5400000" scaled="0"/>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9108504" cy="1412776"/>
          </a:xfrm>
        </p:spPr>
        <p:txBody>
          <a:bodyPr>
            <a:normAutofit/>
          </a:bodyPr>
          <a:lstStyle/>
          <a:p>
            <a:pPr algn="l"/>
            <a:r>
              <a:rPr lang="uk-UA" sz="1600" dirty="0" smtClean="0"/>
              <a:t>На схід від Неаполя розташовані Помпеї — антична визначна пам'ятка Італії із трагічною долею. Поховане під попелом під час виверження Везувію в 79 р. н. е., місто випадково знайшли лише в </a:t>
            </a:r>
            <a:r>
              <a:rPr lang="en-US" sz="1600" dirty="0" smtClean="0"/>
              <a:t>XVI </a:t>
            </a:r>
            <a:r>
              <a:rPr lang="uk-UA" sz="1600" dirty="0" smtClean="0"/>
              <a:t>столітті. Незважаючи на те, що сьогодні розчищено лише четверту частину міста, ті вулиці та будинки з повним облаштуванням, які збереглися, та рештки загиблих місцевих жителів можуть повно відобразити жахливу картину останнього дня Помпеї. </a:t>
            </a:r>
            <a:endParaRPr lang="uk-UA" sz="1600" dirty="0"/>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12776"/>
            <a:ext cx="9144000" cy="5445224"/>
          </a:xfrm>
          <a:prstGeom prst="rect">
            <a:avLst/>
          </a:prstGeom>
        </p:spPr>
      </p:pic>
    </p:spTree>
    <p:extLst>
      <p:ext uri="{BB962C8B-B14F-4D97-AF65-F5344CB8AC3E}">
        <p14:creationId xmlns:p14="http://schemas.microsoft.com/office/powerpoint/2010/main" val="2391726457"/>
      </p:ext>
    </p:extLst>
  </p:cSld>
  <p:clrMapOvr>
    <a:masterClrMapping/>
  </p:clrMapOvr>
  <mc:AlternateContent xmlns:mc="http://schemas.openxmlformats.org/markup-compatibility/2006" xmlns:p14="http://schemas.microsoft.com/office/powerpoint/2010/main">
    <mc:Choice Requires="p14">
      <p:transition spd="slow" p14:dur="900" advClick="0" advTm="5000">
        <p14:warp dir="in"/>
      </p:transition>
    </mc:Choice>
    <mc:Fallback xmlns="">
      <p:transition spd="slow" advClick="0" advTm="5000">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533" y="0"/>
            <a:ext cx="9126420" cy="6858000"/>
          </a:xfrm>
          <a:prstGeom prst="rect">
            <a:avLst/>
          </a:prstGeom>
        </p:spPr>
      </p:pic>
    </p:spTree>
    <p:extLst>
      <p:ext uri="{BB962C8B-B14F-4D97-AF65-F5344CB8AC3E}">
        <p14:creationId xmlns:p14="http://schemas.microsoft.com/office/powerpoint/2010/main" val="3665462986"/>
      </p:ext>
    </p:extLst>
  </p:cSld>
  <p:clrMapOvr>
    <a:masterClrMapping/>
  </p:clrMapOvr>
  <p:transition spd="slow" advClick="0" advTm="5000">
    <p:wip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3999" cy="6858000"/>
          </a:xfrm>
          <a:prstGeom prst="rect">
            <a:avLst/>
          </a:prstGeom>
        </p:spPr>
      </p:pic>
      <p:sp>
        <p:nvSpPr>
          <p:cNvPr id="2" name="Заголовок 1"/>
          <p:cNvSpPr>
            <a:spLocks noGrp="1"/>
          </p:cNvSpPr>
          <p:nvPr>
            <p:ph type="title"/>
          </p:nvPr>
        </p:nvSpPr>
        <p:spPr>
          <a:xfrm>
            <a:off x="-1908720" y="0"/>
            <a:ext cx="8229600" cy="1143000"/>
          </a:xfrm>
        </p:spPr>
        <p:txBody>
          <a:bodyPr/>
          <a:lstStyle/>
          <a:p>
            <a:r>
              <a:rPr lang="uk-UA" dirty="0"/>
              <a:t>К</a:t>
            </a:r>
            <a:r>
              <a:rPr lang="uk-UA" dirty="0" smtClean="0"/>
              <a:t>апела Св. </a:t>
            </a:r>
            <a:r>
              <a:rPr lang="uk-UA" dirty="0" err="1" smtClean="0"/>
              <a:t>Януарія</a:t>
            </a:r>
            <a:endParaRPr lang="uk-UA" dirty="0"/>
          </a:p>
        </p:txBody>
      </p:sp>
    </p:spTree>
    <p:extLst>
      <p:ext uri="{BB962C8B-B14F-4D97-AF65-F5344CB8AC3E}">
        <p14:creationId xmlns:p14="http://schemas.microsoft.com/office/powerpoint/2010/main" val="1645955060"/>
      </p:ext>
    </p:extLst>
  </p:cSld>
  <p:clrMapOvr>
    <a:masterClrMapping/>
  </p:clrMapOvr>
  <mc:AlternateContent xmlns:mc="http://schemas.openxmlformats.org/markup-compatibility/2006" xmlns:p14="http://schemas.microsoft.com/office/powerpoint/2010/main">
    <mc:Choice Requires="p14">
      <p:transition spd="slow" p14:dur="1500" advClick="0" advTm="5000">
        <p:split orient="vert"/>
      </p:transition>
    </mc:Choice>
    <mc:Fallback xmlns="">
      <p:transition spd="slow" advClick="0" advTm="5000">
        <p:split orient="vert"/>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650955585"/>
      </p:ext>
    </p:extLst>
  </p:cSld>
  <p:clrMapOvr>
    <a:masterClrMapping/>
  </p:clrMapOvr>
  <mc:AlternateContent xmlns:mc="http://schemas.openxmlformats.org/markup-compatibility/2006" xmlns:p14="http://schemas.microsoft.com/office/powerpoint/2010/main">
    <mc:Choice Requires="p14">
      <p:transition spd="slow" p14:dur="2500" advClick="0" advTm="5000">
        <p:checker/>
      </p:transition>
    </mc:Choice>
    <mc:Fallback xmlns="">
      <p:transition spd="slow" advClick="0" advTm="5000">
        <p:checker/>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7784" y="1219077"/>
            <a:ext cx="4211116" cy="5611312"/>
          </a:xfrm>
          <a:prstGeom prst="rect">
            <a:avLst/>
          </a:prstGeom>
        </p:spPr>
      </p:pic>
      <p:sp>
        <p:nvSpPr>
          <p:cNvPr id="4" name="Прямоугольник 3"/>
          <p:cNvSpPr/>
          <p:nvPr/>
        </p:nvSpPr>
        <p:spPr>
          <a:xfrm>
            <a:off x="107504" y="18748"/>
            <a:ext cx="9036496" cy="1200329"/>
          </a:xfrm>
          <a:prstGeom prst="rect">
            <a:avLst/>
          </a:prstGeom>
        </p:spPr>
        <p:txBody>
          <a:bodyPr wrap="square">
            <a:spAutoFit/>
          </a:bodyPr>
          <a:lstStyle/>
          <a:p>
            <a:r>
              <a:rPr lang="uk-UA" dirty="0"/>
              <a:t>Перше, що ви, звичайно ж, захочете побачити в Італії — це римський Колізей — найвідоміша арена смерті. Мало хто знає, що за часів Середньовіччя ця антична визначна пам'ятка Італії могла зникнути з лиця землі. Амфітеатр, де давньоримські імператори проводили бої гладіаторів та битви із тваринами, почали розбирати на будматеріали. </a:t>
            </a:r>
          </a:p>
        </p:txBody>
      </p:sp>
    </p:spTree>
    <p:extLst>
      <p:ext uri="{BB962C8B-B14F-4D97-AF65-F5344CB8AC3E}">
        <p14:creationId xmlns:p14="http://schemas.microsoft.com/office/powerpoint/2010/main" val="882603951"/>
      </p:ext>
    </p:extLst>
  </p:cSld>
  <p:clrMapOvr>
    <a:masterClrMapping/>
  </p:clrMapOvr>
  <mc:AlternateContent xmlns:mc="http://schemas.openxmlformats.org/markup-compatibility/2006" xmlns:p14="http://schemas.microsoft.com/office/powerpoint/2010/main">
    <mc:Choice Requires="p14">
      <p:transition spd="slow" advClick="0" advTm="5000">
        <p14:flash/>
      </p:transition>
    </mc:Choice>
    <mc:Fallback xmlns="">
      <p:transition spd="slow" advClick="0" advTm="5000">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Заголовок 1"/>
          <p:cNvSpPr>
            <a:spLocks noGrp="1"/>
          </p:cNvSpPr>
          <p:nvPr>
            <p:ph type="title"/>
          </p:nvPr>
        </p:nvSpPr>
        <p:spPr/>
        <p:txBody>
          <a:bodyPr/>
          <a:lstStyle/>
          <a:p>
            <a:r>
              <a:rPr lang="uk-UA" dirty="0" smtClean="0"/>
              <a:t>Новий Замок</a:t>
            </a:r>
            <a:endParaRPr lang="uk-UA" dirty="0"/>
          </a:p>
        </p:txBody>
      </p:sp>
    </p:spTree>
    <p:extLst>
      <p:ext uri="{BB962C8B-B14F-4D97-AF65-F5344CB8AC3E}">
        <p14:creationId xmlns:p14="http://schemas.microsoft.com/office/powerpoint/2010/main" val="3638245687"/>
      </p:ext>
    </p:extLst>
  </p:cSld>
  <p:clrMapOvr>
    <a:masterClrMapping/>
  </p:clrMapOvr>
  <mc:AlternateContent xmlns:mc="http://schemas.openxmlformats.org/markup-compatibility/2006" xmlns:p14="http://schemas.microsoft.com/office/powerpoint/2010/main">
    <mc:Choice Requires="p14">
      <p:transition spd="slow" p14:dur="1100" advClick="0" advTm="5000">
        <p14:switch dir="r"/>
      </p:transition>
    </mc:Choice>
    <mc:Fallback xmlns="">
      <p:transition spd="slow" advClick="0" advTm="5000">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583" y="0"/>
            <a:ext cx="9180512" cy="6858000"/>
          </a:xfrm>
          <a:prstGeom prst="rect">
            <a:avLst/>
          </a:prstGeom>
        </p:spPr>
      </p:pic>
      <p:sp>
        <p:nvSpPr>
          <p:cNvPr id="2" name="Заголовок 1"/>
          <p:cNvSpPr>
            <a:spLocks noGrp="1"/>
          </p:cNvSpPr>
          <p:nvPr>
            <p:ph type="title"/>
          </p:nvPr>
        </p:nvSpPr>
        <p:spPr>
          <a:xfrm>
            <a:off x="-1980728" y="116632"/>
            <a:ext cx="8229600" cy="1143000"/>
          </a:xfrm>
        </p:spPr>
        <p:txBody>
          <a:bodyPr/>
          <a:lstStyle/>
          <a:p>
            <a:r>
              <a:rPr lang="uk-UA" dirty="0">
                <a:solidFill>
                  <a:srgbClr val="FFFF00"/>
                </a:solidFill>
              </a:rPr>
              <a:t>Тоскана</a:t>
            </a:r>
          </a:p>
        </p:txBody>
      </p:sp>
    </p:spTree>
    <p:extLst>
      <p:ext uri="{BB962C8B-B14F-4D97-AF65-F5344CB8AC3E}">
        <p14:creationId xmlns:p14="http://schemas.microsoft.com/office/powerpoint/2010/main" val="3064736436"/>
      </p:ext>
    </p:extLst>
  </p:cSld>
  <p:clrMapOvr>
    <a:masterClrMapping/>
  </p:clrMapOvr>
  <mc:AlternateContent xmlns:mc="http://schemas.openxmlformats.org/markup-compatibility/2006" xmlns:p14="http://schemas.microsoft.com/office/powerpoint/2010/main">
    <mc:Choice Requires="p14">
      <p:transition spd="slow" advClick="0" advTm="5000">
        <p14:flash/>
      </p:transition>
    </mc:Choice>
    <mc:Fallback xmlns="">
      <p:transition spd="slow" advClick="0" advTm="5000">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gradFill>
          <a:gsLst>
            <a:gs pos="0">
              <a:srgbClr val="5E9EFF"/>
            </a:gs>
            <a:gs pos="39999">
              <a:srgbClr val="85C2FF"/>
            </a:gs>
            <a:gs pos="70000">
              <a:srgbClr val="C4D6EB"/>
            </a:gs>
            <a:gs pos="100000">
              <a:srgbClr val="FFEBFA"/>
            </a:gs>
          </a:gsLst>
          <a:lin ang="5400000" scaled="0"/>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400" y="116632"/>
            <a:ext cx="8686800" cy="1417638"/>
          </a:xfrm>
        </p:spPr>
        <p:txBody>
          <a:bodyPr>
            <a:noAutofit/>
          </a:bodyPr>
          <a:lstStyle/>
          <a:p>
            <a:pPr algn="l"/>
            <a:r>
              <a:rPr lang="uk-UA" sz="1800" dirty="0" smtClean="0">
                <a:solidFill>
                  <a:schemeClr val="tx1">
                    <a:lumMod val="95000"/>
                    <a:lumOff val="5000"/>
                  </a:schemeClr>
                </a:solidFill>
              </a:rPr>
              <a:t>Тоскана регіон в Італії, яка містить відомих місто Піза, Флоренція, Сієна і </a:t>
            </a:r>
            <a:r>
              <a:rPr lang="uk-UA" sz="1800" dirty="0" err="1" smtClean="0">
                <a:solidFill>
                  <a:schemeClr val="tx1">
                    <a:lumMod val="95000"/>
                    <a:lumOff val="5000"/>
                  </a:schemeClr>
                </a:solidFill>
              </a:rPr>
              <a:t>Лукка</a:t>
            </a:r>
            <a:r>
              <a:rPr lang="uk-UA" sz="1800" dirty="0" smtClean="0">
                <a:solidFill>
                  <a:schemeClr val="tx1">
                    <a:lumMod val="95000"/>
                    <a:lumOff val="5000"/>
                  </a:schemeClr>
                </a:solidFill>
              </a:rPr>
              <a:t>, і займає одне з головних туристичних визначних пам'яток в Італії. Тут ви знайдете величезну колекцію від всіх значних культурних робіт італійських майстрів минулого. Надзвичайно відомий Ренесанс художників, скульпторів, архітекторів і знайшли своє духовний дім в регіоні Тоскана. Величезна кількість музеїв і художніх галерей, що ви знайдете тут дійсно приголомшливий.</a:t>
            </a:r>
            <a:endParaRPr lang="uk-UA" sz="1800" dirty="0">
              <a:solidFill>
                <a:schemeClr val="tx1">
                  <a:lumMod val="95000"/>
                  <a:lumOff val="5000"/>
                </a:schemeClr>
              </a:solidFill>
            </a:endParaRPr>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3608" y="1720171"/>
            <a:ext cx="7668852" cy="5112568"/>
          </a:xfrm>
          <a:prstGeom prst="rect">
            <a:avLst/>
          </a:prstGeom>
        </p:spPr>
      </p:pic>
    </p:spTree>
    <p:extLst>
      <p:ext uri="{BB962C8B-B14F-4D97-AF65-F5344CB8AC3E}">
        <p14:creationId xmlns:p14="http://schemas.microsoft.com/office/powerpoint/2010/main" val="856716689"/>
      </p:ext>
    </p:extLst>
  </p:cSld>
  <p:clrMapOvr>
    <a:masterClrMapping/>
  </p:clrMapOvr>
  <p:transition spd="slow" advClick="0" advTm="5000">
    <p:pull/>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6512" y="0"/>
            <a:ext cx="9180512" cy="1412776"/>
          </a:xfrm>
        </p:spPr>
        <p:txBody>
          <a:bodyPr>
            <a:normAutofit/>
          </a:bodyPr>
          <a:lstStyle/>
          <a:p>
            <a:pPr algn="l"/>
            <a:r>
              <a:rPr lang="uk-UA" sz="1800" dirty="0"/>
              <a:t>Галерея </a:t>
            </a:r>
            <a:r>
              <a:rPr lang="uk-UA" sz="1800" dirty="0" err="1"/>
              <a:t>Уффіці</a:t>
            </a:r>
            <a:r>
              <a:rPr lang="uk-UA" sz="1800" dirty="0"/>
              <a:t> у Флоренції, а також є одним з найвідоміших туристичних визначних пам'яток в Італії, містить картини й інші вражаючі роботи великих художників, як Леонардо </a:t>
            </a:r>
            <a:r>
              <a:rPr lang="uk-UA" sz="1800" dirty="0" err="1"/>
              <a:t>да</a:t>
            </a:r>
            <a:r>
              <a:rPr lang="uk-UA" sz="1800" dirty="0"/>
              <a:t> Вінчі, Мікеланджело, Рафаеля, Рембрандта, </a:t>
            </a:r>
            <a:r>
              <a:rPr lang="uk-UA" sz="1800" dirty="0" err="1"/>
              <a:t>Караваджо</a:t>
            </a:r>
            <a:r>
              <a:rPr lang="uk-UA" sz="1800" dirty="0"/>
              <a:t>, Джотто, </a:t>
            </a:r>
            <a:r>
              <a:rPr lang="uk-UA" sz="1800" dirty="0" err="1"/>
              <a:t>Боттічеллі</a:t>
            </a:r>
            <a:r>
              <a:rPr lang="uk-UA" sz="1800" dirty="0"/>
              <a:t>, </a:t>
            </a:r>
            <a:r>
              <a:rPr lang="uk-UA" sz="1800" dirty="0" err="1"/>
              <a:t>Тіциана</a:t>
            </a:r>
            <a:r>
              <a:rPr lang="uk-UA" sz="1800" dirty="0"/>
              <a:t> і багатьох </a:t>
            </a:r>
            <a:r>
              <a:rPr lang="uk-UA" sz="1800" dirty="0" err="1"/>
              <a:t>багатьох</a:t>
            </a:r>
            <a:r>
              <a:rPr lang="uk-UA" sz="1800" dirty="0"/>
              <a:t> інших добре.</a:t>
            </a:r>
          </a:p>
        </p:txBody>
      </p:sp>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04" y="1402633"/>
            <a:ext cx="4191000" cy="3143250"/>
          </a:xfrm>
          <a:prstGeom prst="rect">
            <a:avLst/>
          </a:prstGeom>
        </p:spPr>
      </p:pic>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31840" y="4577978"/>
            <a:ext cx="3168352" cy="2262203"/>
          </a:xfrm>
          <a:prstGeom prst="rect">
            <a:avLst/>
          </a:prstGeom>
        </p:spPr>
      </p:pic>
      <p:pic>
        <p:nvPicPr>
          <p:cNvPr id="5" name="Рисунок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45588" y="1469829"/>
            <a:ext cx="4107491" cy="3076054"/>
          </a:xfrm>
          <a:prstGeom prst="rect">
            <a:avLst/>
          </a:prstGeom>
        </p:spPr>
      </p:pic>
    </p:spTree>
    <p:extLst>
      <p:ext uri="{BB962C8B-B14F-4D97-AF65-F5344CB8AC3E}">
        <p14:creationId xmlns:p14="http://schemas.microsoft.com/office/powerpoint/2010/main" val="2200973807"/>
      </p:ext>
    </p:extLst>
  </p:cSld>
  <p:clrMapOvr>
    <a:masterClrMapping/>
  </p:clrMapOvr>
  <mc:AlternateContent xmlns:mc="http://schemas.openxmlformats.org/markup-compatibility/2006" xmlns:p14="http://schemas.microsoft.com/office/powerpoint/2010/main">
    <mc:Choice Requires="p14">
      <p:transition spd="slow" p14:dur="1200" advClick="0" advTm="5000">
        <p14:prism/>
      </p:transition>
    </mc:Choice>
    <mc:Fallback xmlns="">
      <p:transition spd="slow" advClick="0" advTm="5000">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835288811"/>
      </p:ext>
    </p:extLst>
  </p:cSld>
  <p:clrMapOvr>
    <a:masterClrMapping/>
  </p:clrMapOvr>
  <mc:AlternateContent xmlns:mc="http://schemas.openxmlformats.org/markup-compatibility/2006" xmlns:p14="http://schemas.microsoft.com/office/powerpoint/2010/main">
    <mc:Choice Requires="p14">
      <p:transition spd="slow" p14:dur="3400" advClick="0" advTm="5000">
        <p14:reveal/>
      </p:transition>
    </mc:Choice>
    <mc:Fallback xmlns="">
      <p:transition spd="slow" advClick="0" advTm="5000">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gradFill>
          <a:gsLst>
            <a:gs pos="0">
              <a:srgbClr val="FFFFFF"/>
            </a:gs>
            <a:gs pos="7001">
              <a:srgbClr val="E6E6E6"/>
            </a:gs>
            <a:gs pos="32001">
              <a:srgbClr val="7D8496"/>
            </a:gs>
            <a:gs pos="47000">
              <a:srgbClr val="E6E6E6"/>
            </a:gs>
            <a:gs pos="85001">
              <a:srgbClr val="7D8496"/>
            </a:gs>
            <a:gs pos="100000">
              <a:srgbClr val="E6E6E6"/>
            </a:gs>
          </a:gsLst>
          <a:lin ang="5400000" scaled="0"/>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8686800" cy="1772816"/>
          </a:xfrm>
        </p:spPr>
        <p:txBody>
          <a:bodyPr>
            <a:noAutofit/>
          </a:bodyPr>
          <a:lstStyle/>
          <a:p>
            <a:pPr algn="l"/>
            <a:r>
              <a:rPr lang="uk-UA" sz="1600" dirty="0"/>
              <a:t>Мілан є світовим центром моди, і вона охопила в море красиві люди, прекрасно жити і безліч атракціонів для любителів мистецтва і любителі опери. Це також рай для покупок, і це просто один з найвідоміших міст по всьому світу. І, якщо ви хочете, щоб піти від суєти суєт на деякий час, ви можете зробити коротку поїздку на озеро Комо, розташованому в італійських Альпах, який знаходиться всього в декількох хвилинах ходьби. Ви також не повинні пропустити відвідування галереї, одна з найкращих торгових центрів у світі, який став прототипом для всіх видів інших містах.</a:t>
            </a:r>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2204864"/>
            <a:ext cx="4244443" cy="3183332"/>
          </a:xfrm>
          <a:prstGeom prst="rect">
            <a:avLst/>
          </a:prstGeom>
        </p:spPr>
      </p:pic>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76633" y="2200835"/>
            <a:ext cx="4762500" cy="3187362"/>
          </a:xfrm>
          <a:prstGeom prst="rect">
            <a:avLst/>
          </a:prstGeom>
        </p:spPr>
      </p:pic>
    </p:spTree>
    <p:extLst>
      <p:ext uri="{BB962C8B-B14F-4D97-AF65-F5344CB8AC3E}">
        <p14:creationId xmlns:p14="http://schemas.microsoft.com/office/powerpoint/2010/main" val="3522072614"/>
      </p:ext>
    </p:extLst>
  </p:cSld>
  <p:clrMapOvr>
    <a:masterClrMapping/>
  </p:clrMapOvr>
  <mc:AlternateContent xmlns:mc="http://schemas.openxmlformats.org/markup-compatibility/2006" xmlns:p14="http://schemas.microsoft.com/office/powerpoint/2010/main">
    <mc:Choice Requires="p14">
      <p:transition spd="slow" p14:dur="1600" advClick="0" advTm="5000">
        <p14:prism isContent="1" isInverted="1"/>
      </p:transition>
    </mc:Choice>
    <mc:Fallback xmlns="">
      <p:transition spd="slow" advClick="0" advTm="5000">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8858250" cy="6858000"/>
          </a:xfrm>
          <a:prstGeom prst="rect">
            <a:avLst/>
          </a:prstGeom>
        </p:spPr>
      </p:pic>
      <p:sp>
        <p:nvSpPr>
          <p:cNvPr id="2" name="Заголовок 1"/>
          <p:cNvSpPr>
            <a:spLocks noGrp="1"/>
          </p:cNvSpPr>
          <p:nvPr>
            <p:ph type="title"/>
          </p:nvPr>
        </p:nvSpPr>
        <p:spPr/>
        <p:txBody>
          <a:bodyPr/>
          <a:lstStyle/>
          <a:p>
            <a:r>
              <a:rPr lang="uk-UA" dirty="0">
                <a:solidFill>
                  <a:schemeClr val="bg1"/>
                </a:solidFill>
              </a:rPr>
              <a:t>Пізанська вежа</a:t>
            </a:r>
          </a:p>
        </p:txBody>
      </p:sp>
    </p:spTree>
    <p:extLst>
      <p:ext uri="{BB962C8B-B14F-4D97-AF65-F5344CB8AC3E}">
        <p14:creationId xmlns:p14="http://schemas.microsoft.com/office/powerpoint/2010/main" val="1092713931"/>
      </p:ext>
    </p:extLst>
  </p:cSld>
  <p:clrMapOvr>
    <a:masterClrMapping/>
  </p:clrMapOvr>
  <mc:AlternateContent xmlns:mc="http://schemas.openxmlformats.org/markup-compatibility/2006" xmlns:p14="http://schemas.microsoft.com/office/powerpoint/2010/main">
    <mc:Choice Requires="p14">
      <p:transition spd="slow" p14:dur="800" advClick="0" advTm="5000">
        <p:circle/>
      </p:transition>
    </mc:Choice>
    <mc:Fallback xmlns="">
      <p:transition spd="slow" advClick="0" advTm="5000">
        <p:circl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6512" y="0"/>
            <a:ext cx="8723312" cy="1417638"/>
          </a:xfrm>
        </p:spPr>
        <p:txBody>
          <a:bodyPr>
            <a:noAutofit/>
          </a:bodyPr>
          <a:lstStyle/>
          <a:p>
            <a:pPr algn="l"/>
            <a:r>
              <a:rPr lang="uk-UA" sz="1600" dirty="0"/>
              <a:t>Розташований в Пізі, ця вежа придбала популярність завдяки своїй спираючись природи (через </a:t>
            </a:r>
            <a:r>
              <a:rPr lang="uk-UA" sz="1600" dirty="0" smtClean="0"/>
              <a:t>м'який </a:t>
            </a:r>
            <a:r>
              <a:rPr lang="uk-UA" sz="1600" dirty="0" err="1" smtClean="0"/>
              <a:t>грунт</a:t>
            </a:r>
            <a:r>
              <a:rPr lang="uk-UA" sz="1600" dirty="0" smtClean="0"/>
              <a:t>, </a:t>
            </a:r>
            <a:r>
              <a:rPr lang="uk-UA" sz="1600" dirty="0"/>
              <a:t>на якому він був побудований), що робить його </a:t>
            </a:r>
            <a:r>
              <a:rPr lang="uk-UA" sz="1600" dirty="0" smtClean="0"/>
              <a:t>нахиленим </a:t>
            </a:r>
            <a:r>
              <a:rPr lang="uk-UA" sz="1600" dirty="0"/>
              <a:t>під кутом до землі, а також за те, </a:t>
            </a:r>
            <a:r>
              <a:rPr lang="uk-UA" sz="1600" dirty="0" smtClean="0"/>
              <a:t>що це </a:t>
            </a:r>
            <a:r>
              <a:rPr lang="uk-UA" sz="1600" dirty="0"/>
              <a:t>місце, де Галілео Галілей проводив свої </a:t>
            </a:r>
            <a:r>
              <a:rPr lang="uk-UA" sz="1600" dirty="0" smtClean="0"/>
              <a:t>експерименти. </a:t>
            </a:r>
            <a:r>
              <a:rPr lang="uk-UA" sz="1600" dirty="0"/>
              <a:t>Пізанська вежа стала </a:t>
            </a:r>
            <a:r>
              <a:rPr lang="uk-UA" sz="1600" dirty="0" smtClean="0"/>
              <a:t>одним </a:t>
            </a:r>
            <a:r>
              <a:rPr lang="uk-UA" sz="1600" dirty="0"/>
              <a:t>з семи чудес світу. </a:t>
            </a:r>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43807" y="1412776"/>
            <a:ext cx="3606577" cy="5445224"/>
          </a:xfrm>
          <a:prstGeom prst="rect">
            <a:avLst/>
          </a:prstGeom>
        </p:spPr>
      </p:pic>
    </p:spTree>
    <p:extLst>
      <p:ext uri="{BB962C8B-B14F-4D97-AF65-F5344CB8AC3E}">
        <p14:creationId xmlns:p14="http://schemas.microsoft.com/office/powerpoint/2010/main" val="1340716248"/>
      </p:ext>
    </p:extLst>
  </p:cSld>
  <p:clrMapOvr>
    <a:masterClrMapping/>
  </p:clrMapOvr>
  <mc:AlternateContent xmlns:mc="http://schemas.openxmlformats.org/markup-compatibility/2006" xmlns:p14="http://schemas.microsoft.com/office/powerpoint/2010/main">
    <mc:Choice Requires="p14">
      <p:transition spd="slow" p14:dur="2500" advClick="0" advTm="5000">
        <p:checker/>
      </p:transition>
    </mc:Choice>
    <mc:Fallback xmlns="">
      <p:transition spd="slow" advClick="0" advTm="5000">
        <p:checker/>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Заголовок 1"/>
          <p:cNvSpPr>
            <a:spLocks noGrp="1"/>
          </p:cNvSpPr>
          <p:nvPr>
            <p:ph type="title"/>
          </p:nvPr>
        </p:nvSpPr>
        <p:spPr>
          <a:xfrm>
            <a:off x="539552" y="0"/>
            <a:ext cx="8604448" cy="1417638"/>
          </a:xfrm>
        </p:spPr>
        <p:txBody>
          <a:bodyPr>
            <a:noAutofit/>
          </a:bodyPr>
          <a:lstStyle/>
          <a:p>
            <a:pPr algn="l"/>
            <a:r>
              <a:rPr lang="uk-UA" sz="1400" dirty="0">
                <a:solidFill>
                  <a:schemeClr val="tx1">
                    <a:lumMod val="95000"/>
                    <a:lumOff val="5000"/>
                  </a:schemeClr>
                </a:solidFill>
              </a:rPr>
              <a:t>Красуня Венеція – одна з найстаріших і найвеличніших міст Європи. Єдине у своєму роді місто, збудоване на воді, що славиться на весь світ унікальною культурою місцевих карнавалів та класичного мистецтва. Більше ста островів, близько двох сотень каналів і шістдесят тисяч жителів щороку приймають у своїх межах кілька мільйонів туристів.</a:t>
            </a:r>
            <a:br>
              <a:rPr lang="uk-UA" sz="1400" dirty="0">
                <a:solidFill>
                  <a:schemeClr val="tx1">
                    <a:lumMod val="95000"/>
                    <a:lumOff val="5000"/>
                  </a:schemeClr>
                </a:solidFill>
              </a:rPr>
            </a:br>
            <a:r>
              <a:rPr lang="uk-UA" sz="1400" dirty="0" smtClean="0">
                <a:solidFill>
                  <a:schemeClr val="tx1">
                    <a:lumMod val="95000"/>
                    <a:lumOff val="5000"/>
                  </a:schemeClr>
                </a:solidFill>
              </a:rPr>
              <a:t>Легкий </a:t>
            </a:r>
            <a:r>
              <a:rPr lang="uk-UA" sz="1400" dirty="0">
                <a:solidFill>
                  <a:schemeClr val="tx1">
                    <a:lumMod val="95000"/>
                    <a:lumOff val="5000"/>
                  </a:schemeClr>
                </a:solidFill>
              </a:rPr>
              <a:t>серпанок, що піднімається над водою, робить Венецію привабливою як для любителів старожитностей, так і невиправних романтиків. Тут проводять свій медовий місяць молодята, тут насолоджуються спогадами про минуле закохані.</a:t>
            </a:r>
          </a:p>
        </p:txBody>
      </p:sp>
    </p:spTree>
    <p:extLst>
      <p:ext uri="{BB962C8B-B14F-4D97-AF65-F5344CB8AC3E}">
        <p14:creationId xmlns:p14="http://schemas.microsoft.com/office/powerpoint/2010/main" val="2011655135"/>
      </p:ext>
    </p:extLst>
  </p:cSld>
  <p:clrMapOvr>
    <a:masterClrMapping/>
  </p:clrMapOvr>
  <mc:AlternateContent xmlns:mc="http://schemas.openxmlformats.org/markup-compatibility/2006" xmlns:p14="http://schemas.microsoft.com/office/powerpoint/2010/main">
    <mc:Choice Requires="p14">
      <p:transition spd="slow" p14:dur="1600" advClick="0" advTm="5000">
        <p:blinds dir="vert"/>
      </p:transition>
    </mc:Choice>
    <mc:Fallback xmlns="">
      <p:transition spd="slow" advClick="0" advTm="5000">
        <p:blinds dir="vert"/>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Заголовок 1"/>
          <p:cNvSpPr>
            <a:spLocks noGrp="1"/>
          </p:cNvSpPr>
          <p:nvPr>
            <p:ph type="title"/>
          </p:nvPr>
        </p:nvSpPr>
        <p:spPr>
          <a:xfrm>
            <a:off x="0" y="0"/>
            <a:ext cx="8686800" cy="1417638"/>
          </a:xfrm>
        </p:spPr>
        <p:txBody>
          <a:bodyPr>
            <a:noAutofit/>
          </a:bodyPr>
          <a:lstStyle/>
          <a:p>
            <a:pPr algn="l"/>
            <a:r>
              <a:rPr lang="uk-UA" sz="1400" dirty="0"/>
              <a:t>Любителі історії цінують Венецію за її багате минуле, поціновувачі мистецтва люблять за вміння зберігати свою культурну спадщину. Численні палаццо міста, що виходять своїми величними фасадами на Гранд-канал , являють собою живу історію Венеції і, одночасно, визначають її сучасний архітектурний вигляд.</a:t>
            </a:r>
            <a:br>
              <a:rPr lang="uk-UA" sz="1400" dirty="0"/>
            </a:br>
            <a:r>
              <a:rPr lang="uk-UA" sz="1400" dirty="0" smtClean="0"/>
              <a:t>Виконані </a:t>
            </a:r>
            <a:r>
              <a:rPr lang="uk-UA" sz="1400" dirty="0"/>
              <a:t>в стилі готики, бароко, класицизму венеціанські палаци цікаві не тільки своїм зовнішнім виглядом. Багато з них зберегли ще й багате внутрішнє оздоблення. Частина палаццо віддано під державні потреби міста, в деяких будівлях розміщені місцеві музеї</a:t>
            </a:r>
            <a:r>
              <a:rPr lang="uk-UA" sz="1400" dirty="0" smtClean="0"/>
              <a:t>.</a:t>
            </a:r>
            <a:br>
              <a:rPr lang="uk-UA" sz="1400" dirty="0" smtClean="0"/>
            </a:br>
            <a:r>
              <a:rPr lang="uk-UA" sz="1400" dirty="0" smtClean="0"/>
              <a:t>Я </a:t>
            </a:r>
            <a:r>
              <a:rPr lang="ru-RU" sz="1400" dirty="0" err="1" smtClean="0"/>
              <a:t>пропоную</a:t>
            </a:r>
            <a:r>
              <a:rPr lang="ru-RU" sz="1400" dirty="0" smtClean="0"/>
              <a:t> </a:t>
            </a:r>
            <a:r>
              <a:rPr lang="ru-RU" sz="1400" dirty="0"/>
              <a:t>Вам </a:t>
            </a:r>
            <a:r>
              <a:rPr lang="ru-RU" sz="1400" dirty="0" err="1"/>
              <a:t>познайомитися</a:t>
            </a:r>
            <a:r>
              <a:rPr lang="ru-RU" sz="1400" dirty="0"/>
              <a:t> з </a:t>
            </a:r>
            <a:r>
              <a:rPr lang="ru-RU" sz="1400" dirty="0" err="1"/>
              <a:t>чудовими</a:t>
            </a:r>
            <a:r>
              <a:rPr lang="ru-RU" sz="1400" dirty="0"/>
              <a:t> палацами </a:t>
            </a:r>
            <a:r>
              <a:rPr lang="ru-RU" sz="1400" dirty="0" err="1" smtClean="0"/>
              <a:t>Венеції</a:t>
            </a:r>
            <a:r>
              <a:rPr lang="ru-RU" sz="1400"/>
              <a:t>!</a:t>
            </a:r>
            <a:endParaRPr lang="uk-UA" sz="1400" dirty="0"/>
          </a:p>
        </p:txBody>
      </p:sp>
    </p:spTree>
    <p:extLst>
      <p:ext uri="{BB962C8B-B14F-4D97-AF65-F5344CB8AC3E}">
        <p14:creationId xmlns:p14="http://schemas.microsoft.com/office/powerpoint/2010/main" val="4238055358"/>
      </p:ext>
    </p:extLst>
  </p:cSld>
  <p:clrMapOvr>
    <a:masterClrMapping/>
  </p:clrMapOvr>
  <mc:AlternateContent xmlns:mc="http://schemas.openxmlformats.org/markup-compatibility/2006" xmlns:p14="http://schemas.microsoft.com/office/powerpoint/2010/main">
    <mc:Choice Requires="p14">
      <p:transition spd="slow" p14:dur="1400" advClick="0" advTm="5000">
        <p14:ripple/>
      </p:transition>
    </mc:Choice>
    <mc:Fallback xmlns="">
      <p:transition spd="slow" advClick="0" advTm="5000">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332656"/>
            <a:ext cx="9144000" cy="1368152"/>
          </a:xfrm>
        </p:spPr>
        <p:txBody>
          <a:bodyPr>
            <a:normAutofit fontScale="90000"/>
          </a:bodyPr>
          <a:lstStyle/>
          <a:p>
            <a:pPr algn="l"/>
            <a:r>
              <a:rPr lang="uk-UA" sz="2000" dirty="0"/>
              <a:t>Неподалік від Колізею знаходяться Тріумфальна арка Костянтина і Римський форум. Одна з найбільших святинь християнського світу — Собор Святого Петра у Ватикані — розташована на тому місці, де в 67 р. н.е. був страчений Апостол Петро. Незабутні враження залишать багатющі Ватиканські музеї, </a:t>
            </a:r>
            <a:r>
              <a:rPr lang="uk-UA" sz="2000" dirty="0" smtClean="0"/>
              <a:t>Сікстинська </a:t>
            </a:r>
            <a:r>
              <a:rPr lang="uk-UA" sz="2000" dirty="0"/>
              <a:t>Капела, де на одній із фресок ще зберігся відбиток великого пальця Мікеланджело і римський Пантеон, під куполом якого похований сам Рафаель. </a:t>
            </a:r>
            <a:r>
              <a:rPr lang="uk-UA" sz="2000" dirty="0" smtClean="0"/>
              <a:t/>
            </a:r>
            <a:br>
              <a:rPr lang="uk-UA" sz="2000" dirty="0" smtClean="0"/>
            </a:br>
            <a:endParaRPr lang="uk-UA" sz="2000" dirty="0"/>
          </a:p>
        </p:txBody>
      </p:sp>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1600" y="1700808"/>
            <a:ext cx="7452828" cy="4968552"/>
          </a:xfrm>
          <a:prstGeom prst="rect">
            <a:avLst/>
          </a:prstGeom>
        </p:spPr>
      </p:pic>
    </p:spTree>
    <p:extLst>
      <p:ext uri="{BB962C8B-B14F-4D97-AF65-F5344CB8AC3E}">
        <p14:creationId xmlns:p14="http://schemas.microsoft.com/office/powerpoint/2010/main" val="1109084839"/>
      </p:ext>
    </p:extLst>
  </p:cSld>
  <p:clrMapOvr>
    <a:masterClrMapping/>
  </p:clrMapOvr>
  <mc:AlternateContent xmlns:mc="http://schemas.openxmlformats.org/markup-compatibility/2006" xmlns:p14="http://schemas.microsoft.com/office/powerpoint/2010/main">
    <mc:Choice Requires="p14">
      <p:transition spd="slow" p14:dur="2500" advClick="0" advTm="5000">
        <p:checker/>
      </p:transition>
    </mc:Choice>
    <mc:Fallback xmlns="">
      <p:transition spd="slow" advClick="0" advTm="5000">
        <p:checker/>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6512" y="0"/>
            <a:ext cx="9180512" cy="1412776"/>
          </a:xfrm>
        </p:spPr>
        <p:txBody>
          <a:bodyPr>
            <a:noAutofit/>
          </a:bodyPr>
          <a:lstStyle/>
          <a:p>
            <a:pPr algn="l"/>
            <a:r>
              <a:rPr lang="ru-RU" sz="1600" dirty="0"/>
              <a:t>1. Палац </a:t>
            </a:r>
            <a:r>
              <a:rPr lang="ru-RU" sz="1600" dirty="0" err="1"/>
              <a:t>дожів</a:t>
            </a:r>
            <a:r>
              <a:rPr lang="ru-RU" sz="1600" dirty="0"/>
              <a:t>.</a:t>
            </a:r>
            <a:br>
              <a:rPr lang="ru-RU" sz="1600" dirty="0"/>
            </a:br>
            <a:r>
              <a:rPr lang="ru-RU" sz="1600" dirty="0" smtClean="0"/>
              <a:t>Головна </a:t>
            </a:r>
            <a:r>
              <a:rPr lang="ru-RU" sz="1600" dirty="0" err="1"/>
              <a:t>резиденція</a:t>
            </a:r>
            <a:r>
              <a:rPr lang="ru-RU" sz="1600" dirty="0"/>
              <a:t> </a:t>
            </a:r>
            <a:r>
              <a:rPr lang="ru-RU" sz="1600" dirty="0" err="1"/>
              <a:t>венеціанських</a:t>
            </a:r>
            <a:r>
              <a:rPr lang="ru-RU" sz="1600" dirty="0"/>
              <a:t> </a:t>
            </a:r>
            <a:r>
              <a:rPr lang="ru-RU" sz="1600" dirty="0" err="1"/>
              <a:t>дожів</a:t>
            </a:r>
            <a:r>
              <a:rPr lang="ru-RU" sz="1600" dirty="0"/>
              <a:t> </a:t>
            </a:r>
            <a:r>
              <a:rPr lang="ru-RU" sz="1600" dirty="0" err="1"/>
              <a:t>була</a:t>
            </a:r>
            <a:r>
              <a:rPr lang="ru-RU" sz="1600" dirty="0"/>
              <a:t> </a:t>
            </a:r>
            <a:r>
              <a:rPr lang="ru-RU" sz="1600" dirty="0" err="1"/>
              <a:t>побудована</a:t>
            </a:r>
            <a:r>
              <a:rPr lang="ru-RU" sz="1600" dirty="0"/>
              <a:t> в </a:t>
            </a:r>
            <a:r>
              <a:rPr lang="ru-RU" sz="1600" dirty="0" err="1"/>
              <a:t>період</a:t>
            </a:r>
            <a:r>
              <a:rPr lang="ru-RU" sz="1600" dirty="0"/>
              <a:t> з 1309 по 1424. Палац </a:t>
            </a:r>
            <a:r>
              <a:rPr lang="ru-RU" sz="1600" dirty="0" err="1"/>
              <a:t>дожів</a:t>
            </a:r>
            <a:r>
              <a:rPr lang="ru-RU" sz="1600" dirty="0"/>
              <a:t> </a:t>
            </a:r>
            <a:r>
              <a:rPr lang="ru-RU" sz="1600" dirty="0" err="1"/>
              <a:t>витриманий</a:t>
            </a:r>
            <a:r>
              <a:rPr lang="ru-RU" sz="1600" dirty="0"/>
              <a:t> в строгому </a:t>
            </a:r>
            <a:r>
              <a:rPr lang="ru-RU" sz="1600" dirty="0" err="1"/>
              <a:t>готичному</a:t>
            </a:r>
            <a:r>
              <a:rPr lang="ru-RU" sz="1600" dirty="0"/>
              <a:t> </a:t>
            </a:r>
            <a:r>
              <a:rPr lang="ru-RU" sz="1600" dirty="0" err="1"/>
              <a:t>стилі</a:t>
            </a:r>
            <a:r>
              <a:rPr lang="ru-RU" sz="1600" dirty="0"/>
              <a:t>. </a:t>
            </a:r>
            <a:r>
              <a:rPr lang="ru-RU" sz="1600" dirty="0" err="1"/>
              <a:t>Раніше</a:t>
            </a:r>
            <a:r>
              <a:rPr lang="ru-RU" sz="1600" dirty="0"/>
              <a:t> </a:t>
            </a:r>
            <a:r>
              <a:rPr lang="ru-RU" sz="1600" dirty="0" err="1"/>
              <a:t>він</a:t>
            </a:r>
            <a:r>
              <a:rPr lang="ru-RU" sz="1600" dirty="0"/>
              <a:t> </a:t>
            </a:r>
            <a:r>
              <a:rPr lang="ru-RU" sz="1600" dirty="0" err="1"/>
              <a:t>використовувався</a:t>
            </a:r>
            <a:r>
              <a:rPr lang="ru-RU" sz="1600" dirty="0"/>
              <a:t> як </a:t>
            </a:r>
            <a:r>
              <a:rPr lang="ru-RU" sz="1600" dirty="0" err="1"/>
              <a:t>політичний</a:t>
            </a:r>
            <a:r>
              <a:rPr lang="ru-RU" sz="1600" dirty="0"/>
              <a:t>, </a:t>
            </a:r>
            <a:r>
              <a:rPr lang="ru-RU" sz="1600" dirty="0" err="1"/>
              <a:t>судовий</a:t>
            </a:r>
            <a:r>
              <a:rPr lang="ru-RU" sz="1600" dirty="0"/>
              <a:t> та </a:t>
            </a:r>
            <a:r>
              <a:rPr lang="ru-RU" sz="1600" dirty="0" err="1"/>
              <a:t>морський</a:t>
            </a:r>
            <a:r>
              <a:rPr lang="ru-RU" sz="1600" dirty="0"/>
              <a:t> центр </a:t>
            </a:r>
            <a:r>
              <a:rPr lang="ru-RU" sz="1600" dirty="0" err="1"/>
              <a:t>управління</a:t>
            </a:r>
            <a:r>
              <a:rPr lang="ru-RU" sz="1600" dirty="0"/>
              <a:t> </a:t>
            </a:r>
            <a:r>
              <a:rPr lang="ru-RU" sz="1600" dirty="0" err="1"/>
              <a:t>містом</a:t>
            </a:r>
            <a:r>
              <a:rPr lang="ru-RU" sz="1600" dirty="0"/>
              <a:t>. </a:t>
            </a:r>
            <a:r>
              <a:rPr lang="ru-RU" sz="1600" dirty="0" err="1"/>
              <a:t>Сьогодні</a:t>
            </a:r>
            <a:r>
              <a:rPr lang="ru-RU" sz="1600" dirty="0"/>
              <a:t> у </a:t>
            </a:r>
            <a:r>
              <a:rPr lang="ru-RU" sz="1600" dirty="0" err="1"/>
              <a:t>стінах</a:t>
            </a:r>
            <a:r>
              <a:rPr lang="ru-RU" sz="1600" dirty="0"/>
              <a:t> палацу </a:t>
            </a:r>
            <a:r>
              <a:rPr lang="ru-RU" sz="1600" dirty="0" err="1"/>
              <a:t>розташовується</a:t>
            </a:r>
            <a:r>
              <a:rPr lang="ru-RU" sz="1600" dirty="0"/>
              <a:t> музей, а сама </a:t>
            </a:r>
            <a:r>
              <a:rPr lang="ru-RU" sz="1600" dirty="0" err="1"/>
              <a:t>споруда</a:t>
            </a:r>
            <a:r>
              <a:rPr lang="ru-RU" sz="1600" dirty="0"/>
              <a:t> входить до числа </a:t>
            </a:r>
            <a:r>
              <a:rPr lang="ru-RU" sz="1600" dirty="0" err="1"/>
              <a:t>основних</a:t>
            </a:r>
            <a:r>
              <a:rPr lang="ru-RU" sz="1600" dirty="0"/>
              <a:t> </a:t>
            </a:r>
            <a:r>
              <a:rPr lang="ru-RU" sz="1600" dirty="0" err="1"/>
              <a:t>елементів</a:t>
            </a:r>
            <a:r>
              <a:rPr lang="ru-RU" sz="1600" dirty="0"/>
              <a:t> </a:t>
            </a:r>
            <a:r>
              <a:rPr lang="ru-RU" sz="1600" dirty="0" err="1"/>
              <a:t>архітектурного</a:t>
            </a:r>
            <a:r>
              <a:rPr lang="ru-RU" sz="1600" dirty="0"/>
              <a:t> ансамблю </a:t>
            </a:r>
            <a:r>
              <a:rPr lang="ru-RU" sz="1600" dirty="0" err="1"/>
              <a:t>Венеції</a:t>
            </a:r>
            <a:r>
              <a:rPr lang="ru-RU" sz="1600" dirty="0"/>
              <a:t>.</a:t>
            </a:r>
            <a:endParaRPr lang="uk-UA" sz="1600" dirty="0"/>
          </a:p>
        </p:txBody>
      </p:sp>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1250" y="1340768"/>
            <a:ext cx="8269387" cy="5517232"/>
          </a:xfrm>
          <a:prstGeom prst="rect">
            <a:avLst/>
          </a:prstGeom>
        </p:spPr>
      </p:pic>
    </p:spTree>
    <p:extLst>
      <p:ext uri="{BB962C8B-B14F-4D97-AF65-F5344CB8AC3E}">
        <p14:creationId xmlns:p14="http://schemas.microsoft.com/office/powerpoint/2010/main" val="3101147079"/>
      </p:ext>
    </p:extLst>
  </p:cSld>
  <p:clrMapOvr>
    <a:masterClrMapping/>
  </p:clrMapOvr>
  <mc:AlternateContent xmlns:mc="http://schemas.openxmlformats.org/markup-compatibility/2006" xmlns:p14="http://schemas.microsoft.com/office/powerpoint/2010/main">
    <mc:Choice Requires="p14">
      <p:transition spd="slow" p14:dur="1600" advClick="0" advTm="5000">
        <p14:gallery dir="l"/>
      </p:transition>
    </mc:Choice>
    <mc:Fallback xmlns="">
      <p:transition spd="slow" advClick="0" advTm="5000">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9144000" cy="1484784"/>
          </a:xfrm>
        </p:spPr>
        <p:txBody>
          <a:bodyPr>
            <a:noAutofit/>
          </a:bodyPr>
          <a:lstStyle/>
          <a:p>
            <a:pPr algn="l"/>
            <a:r>
              <a:rPr lang="ru-RU" sz="1600" dirty="0"/>
              <a:t>2. </a:t>
            </a:r>
            <a:r>
              <a:rPr lang="ru-RU" sz="1600" dirty="0" err="1"/>
              <a:t>Ка’д’Оро</a:t>
            </a:r>
            <a:r>
              <a:rPr lang="ru-RU" sz="1600" dirty="0"/>
              <a:t>.</a:t>
            </a:r>
            <a:br>
              <a:rPr lang="ru-RU" sz="1600" dirty="0"/>
            </a:br>
            <a:r>
              <a:rPr lang="ru-RU" sz="1600" dirty="0" err="1" smtClean="0"/>
              <a:t>Зведений</a:t>
            </a:r>
            <a:r>
              <a:rPr lang="ru-RU" sz="1600" dirty="0" smtClean="0"/>
              <a:t> </a:t>
            </a:r>
            <a:r>
              <a:rPr lang="ru-RU" sz="1600" dirty="0"/>
              <a:t>у XV </a:t>
            </a:r>
            <a:r>
              <a:rPr lang="ru-RU" sz="1600" dirty="0" err="1"/>
              <a:t>столітті</a:t>
            </a:r>
            <a:r>
              <a:rPr lang="ru-RU" sz="1600" dirty="0"/>
              <a:t> за проектом </a:t>
            </a:r>
            <a:r>
              <a:rPr lang="ru-RU" sz="1600" dirty="0" err="1"/>
              <a:t>архітекторів</a:t>
            </a:r>
            <a:r>
              <a:rPr lang="ru-RU" sz="1600" dirty="0"/>
              <a:t> Бона (батька і </a:t>
            </a:r>
            <a:r>
              <a:rPr lang="ru-RU" sz="1600" dirty="0" err="1"/>
              <a:t>сина</a:t>
            </a:r>
            <a:r>
              <a:rPr lang="ru-RU" sz="1600" dirty="0"/>
              <a:t>) палаццо </a:t>
            </a:r>
            <a:r>
              <a:rPr lang="ru-RU" sz="1600" dirty="0" err="1"/>
              <a:t>Ка’д’Оро</a:t>
            </a:r>
            <a:r>
              <a:rPr lang="ru-RU" sz="1600" dirty="0"/>
              <a:t> </a:t>
            </a:r>
            <a:r>
              <a:rPr lang="ru-RU" sz="1600" dirty="0" err="1"/>
              <a:t>відноситься</a:t>
            </a:r>
            <a:r>
              <a:rPr lang="ru-RU" sz="1600" dirty="0"/>
              <a:t> до числа </a:t>
            </a:r>
            <a:r>
              <a:rPr lang="ru-RU" sz="1600" dirty="0" err="1"/>
              <a:t>найбільш</a:t>
            </a:r>
            <a:r>
              <a:rPr lang="ru-RU" sz="1600" dirty="0"/>
              <a:t> </a:t>
            </a:r>
            <a:r>
              <a:rPr lang="ru-RU" sz="1600" dirty="0" err="1"/>
              <a:t>елегантних</a:t>
            </a:r>
            <a:r>
              <a:rPr lang="ru-RU" sz="1600" dirty="0"/>
              <a:t> </a:t>
            </a:r>
            <a:r>
              <a:rPr lang="ru-RU" sz="1600" dirty="0" err="1"/>
              <a:t>будівель</a:t>
            </a:r>
            <a:r>
              <a:rPr lang="ru-RU" sz="1600" dirty="0"/>
              <a:t>, </a:t>
            </a:r>
            <a:r>
              <a:rPr lang="ru-RU" sz="1600" dirty="0" err="1"/>
              <a:t>виконаних</a:t>
            </a:r>
            <a:r>
              <a:rPr lang="ru-RU" sz="1600" dirty="0"/>
              <a:t> в </a:t>
            </a:r>
            <a:r>
              <a:rPr lang="ru-RU" sz="1600" dirty="0" err="1"/>
              <a:t>стилі</a:t>
            </a:r>
            <a:r>
              <a:rPr lang="ru-RU" sz="1600" dirty="0"/>
              <a:t> </a:t>
            </a:r>
            <a:r>
              <a:rPr lang="ru-RU" sz="1600" dirty="0" err="1"/>
              <a:t>венеціанської</a:t>
            </a:r>
            <a:r>
              <a:rPr lang="ru-RU" sz="1600" dirty="0"/>
              <a:t> готики. «</a:t>
            </a:r>
            <a:r>
              <a:rPr lang="ru-RU" sz="1600" dirty="0" err="1"/>
              <a:t>Золотий</a:t>
            </a:r>
            <a:r>
              <a:rPr lang="ru-RU" sz="1600" dirty="0"/>
              <a:t> </a:t>
            </a:r>
            <a:r>
              <a:rPr lang="ru-RU" sz="1600" dirty="0" err="1"/>
              <a:t>будинок</a:t>
            </a:r>
            <a:r>
              <a:rPr lang="ru-RU" sz="1600" dirty="0"/>
              <a:t>» (друга </a:t>
            </a:r>
            <a:r>
              <a:rPr lang="ru-RU" sz="1600" dirty="0" err="1"/>
              <a:t>назва</a:t>
            </a:r>
            <a:r>
              <a:rPr lang="ru-RU" sz="1600" dirty="0"/>
              <a:t> палацу за </a:t>
            </a:r>
            <a:r>
              <a:rPr lang="ru-RU" sz="1600" dirty="0" err="1"/>
              <a:t>первісною</a:t>
            </a:r>
            <a:r>
              <a:rPr lang="ru-RU" sz="1600" dirty="0"/>
              <a:t> </a:t>
            </a:r>
            <a:r>
              <a:rPr lang="ru-RU" sz="1600" dirty="0" err="1"/>
              <a:t>обробкою</a:t>
            </a:r>
            <a:r>
              <a:rPr lang="ru-RU" sz="1600" dirty="0"/>
              <a:t> </a:t>
            </a:r>
            <a:r>
              <a:rPr lang="ru-RU" sz="1600" dirty="0" err="1"/>
              <a:t>сусальним</a:t>
            </a:r>
            <a:r>
              <a:rPr lang="ru-RU" sz="1600" dirty="0"/>
              <a:t> золотом) </a:t>
            </a:r>
            <a:r>
              <a:rPr lang="ru-RU" sz="1600" dirty="0" err="1"/>
              <a:t>знаходиться</a:t>
            </a:r>
            <a:r>
              <a:rPr lang="ru-RU" sz="1600" dirty="0"/>
              <a:t> на Гранд-</a:t>
            </a:r>
            <a:r>
              <a:rPr lang="ru-RU" sz="1600" dirty="0" err="1"/>
              <a:t>Каналі</a:t>
            </a:r>
            <a:r>
              <a:rPr lang="ru-RU" sz="1600" dirty="0"/>
              <a:t> , в </a:t>
            </a:r>
            <a:r>
              <a:rPr lang="ru-RU" sz="1600" dirty="0" err="1"/>
              <a:t>районі</a:t>
            </a:r>
            <a:r>
              <a:rPr lang="ru-RU" sz="1600" dirty="0"/>
              <a:t> </a:t>
            </a:r>
            <a:r>
              <a:rPr lang="ru-RU" sz="1600" dirty="0" err="1"/>
              <a:t>Каннареджо</a:t>
            </a:r>
            <a:r>
              <a:rPr lang="ru-RU" sz="1600" dirty="0"/>
              <a:t>. В </a:t>
            </a:r>
            <a:r>
              <a:rPr lang="ru-RU" sz="1600" dirty="0" err="1"/>
              <a:t>останні</a:t>
            </a:r>
            <a:r>
              <a:rPr lang="ru-RU" sz="1600" dirty="0"/>
              <a:t> </a:t>
            </a:r>
            <a:r>
              <a:rPr lang="ru-RU" sz="1600" dirty="0" err="1"/>
              <a:t>вісімдесят</a:t>
            </a:r>
            <a:r>
              <a:rPr lang="ru-RU" sz="1600" dirty="0"/>
              <a:t> </a:t>
            </a:r>
            <a:r>
              <a:rPr lang="ru-RU" sz="1600" dirty="0" err="1"/>
              <a:t>років</a:t>
            </a:r>
            <a:r>
              <a:rPr lang="ru-RU" sz="1600" dirty="0"/>
              <a:t> у </a:t>
            </a:r>
            <a:r>
              <a:rPr lang="ru-RU" sz="1600" dirty="0" err="1"/>
              <a:t>ньому</a:t>
            </a:r>
            <a:r>
              <a:rPr lang="ru-RU" sz="1600" dirty="0"/>
              <a:t> </a:t>
            </a:r>
            <a:r>
              <a:rPr lang="ru-RU" sz="1600" dirty="0" err="1"/>
              <a:t>розташовується</a:t>
            </a:r>
            <a:r>
              <a:rPr lang="ru-RU" sz="1600" dirty="0"/>
              <a:t> галерея </a:t>
            </a:r>
            <a:r>
              <a:rPr lang="ru-RU" sz="1600" dirty="0" err="1"/>
              <a:t>Франкетті</a:t>
            </a:r>
            <a:r>
              <a:rPr lang="ru-RU" sz="1600" dirty="0"/>
              <a:t>.</a:t>
            </a:r>
            <a:endParaRPr lang="uk-UA" sz="1600" dirty="0"/>
          </a:p>
        </p:txBody>
      </p:sp>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3608" y="1380426"/>
            <a:ext cx="7272808" cy="5454606"/>
          </a:xfrm>
          <a:prstGeom prst="rect">
            <a:avLst/>
          </a:prstGeom>
        </p:spPr>
      </p:pic>
    </p:spTree>
    <p:extLst>
      <p:ext uri="{BB962C8B-B14F-4D97-AF65-F5344CB8AC3E}">
        <p14:creationId xmlns:p14="http://schemas.microsoft.com/office/powerpoint/2010/main" val="2207747906"/>
      </p:ext>
    </p:extLst>
  </p:cSld>
  <p:clrMapOvr>
    <a:masterClrMapping/>
  </p:clrMapOvr>
  <mc:AlternateContent xmlns:mc="http://schemas.openxmlformats.org/markup-compatibility/2006" xmlns:p14="http://schemas.microsoft.com/office/powerpoint/2010/main">
    <mc:Choice Requires="p14">
      <p:transition spd="slow" p14:dur="3000" advClick="0" advTm="5000">
        <p14:shred/>
      </p:transition>
    </mc:Choice>
    <mc:Fallback xmlns="">
      <p:transition spd="slow" advClick="0" advTm="5000">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gradFill>
          <a:gsLst>
            <a:gs pos="0">
              <a:srgbClr val="FFEFD1"/>
            </a:gs>
            <a:gs pos="64999">
              <a:srgbClr val="F0EBD5"/>
            </a:gs>
            <a:gs pos="100000">
              <a:srgbClr val="D1C39F"/>
            </a:gs>
          </a:gsLst>
          <a:lin ang="5400000" scaled="0"/>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16632"/>
            <a:ext cx="9144000" cy="1417638"/>
          </a:xfrm>
        </p:spPr>
        <p:txBody>
          <a:bodyPr>
            <a:noAutofit/>
          </a:bodyPr>
          <a:lstStyle/>
          <a:p>
            <a:pPr algn="l"/>
            <a:r>
              <a:rPr lang="uk-UA" sz="1800" dirty="0"/>
              <a:t>3. Палаццо </a:t>
            </a:r>
            <a:r>
              <a:rPr lang="uk-UA" sz="1800" dirty="0" err="1"/>
              <a:t>Барбаріго</a:t>
            </a:r>
            <a:r>
              <a:rPr lang="uk-UA" sz="1800" dirty="0"/>
              <a:t>.</a:t>
            </a:r>
            <a:br>
              <a:rPr lang="uk-UA" sz="1800" dirty="0"/>
            </a:br>
            <a:r>
              <a:rPr lang="uk-UA" sz="1800" dirty="0" smtClean="0"/>
              <a:t>З </a:t>
            </a:r>
            <a:r>
              <a:rPr lang="uk-UA" sz="1800" dirty="0"/>
              <a:t>моменту своєї побудови (в </a:t>
            </a:r>
            <a:r>
              <a:rPr lang="en-US" sz="1800" dirty="0"/>
              <a:t>XV </a:t>
            </a:r>
            <a:r>
              <a:rPr lang="uk-UA" sz="1800" dirty="0"/>
              <a:t>столітті) і до моменту продажу (у </a:t>
            </a:r>
            <a:r>
              <a:rPr lang="en-US" sz="1800" dirty="0"/>
              <a:t>XIX) </a:t>
            </a:r>
            <a:r>
              <a:rPr lang="uk-UA" sz="1800" dirty="0"/>
              <a:t>палаццо </a:t>
            </a:r>
            <a:r>
              <a:rPr lang="uk-UA" sz="1800" dirty="0" err="1"/>
              <a:t>Барбаріго</a:t>
            </a:r>
            <a:r>
              <a:rPr lang="uk-UA" sz="1800" dirty="0"/>
              <a:t> належав стародавньому і знатному сімейству Венеції, що носить аналогічне прізвище. Архітектурний вигляд споруди увібрав у себе риси венеційсько-візантійського стилю: строгість форм, відсутність зайвих </a:t>
            </a:r>
            <a:r>
              <a:rPr lang="uk-UA" sz="1800" dirty="0" err="1"/>
              <a:t>прикрас.Мозаїка</a:t>
            </a:r>
            <a:r>
              <a:rPr lang="uk-UA" sz="1800" dirty="0"/>
              <a:t> з </a:t>
            </a:r>
            <a:r>
              <a:rPr lang="uk-UA" sz="1800" dirty="0" err="1"/>
              <a:t>муранського</a:t>
            </a:r>
            <a:r>
              <a:rPr lang="uk-UA" sz="1800" dirty="0"/>
              <a:t> скла прикрасила фасад палаццо </a:t>
            </a:r>
            <a:r>
              <a:rPr lang="uk-UA" sz="1800" dirty="0" err="1"/>
              <a:t>Барбаріго</a:t>
            </a:r>
            <a:r>
              <a:rPr lang="uk-UA" sz="1800" dirty="0"/>
              <a:t> при зміні власників, в </a:t>
            </a:r>
            <a:r>
              <a:rPr lang="en-US" sz="1800" dirty="0"/>
              <a:t>XIX </a:t>
            </a:r>
            <a:r>
              <a:rPr lang="uk-UA" sz="1800" dirty="0"/>
              <a:t>столітті.</a:t>
            </a:r>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3648" y="1718044"/>
            <a:ext cx="6624736" cy="4968552"/>
          </a:xfrm>
          <a:prstGeom prst="rect">
            <a:avLst/>
          </a:prstGeom>
        </p:spPr>
      </p:pic>
    </p:spTree>
    <p:extLst>
      <p:ext uri="{BB962C8B-B14F-4D97-AF65-F5344CB8AC3E}">
        <p14:creationId xmlns:p14="http://schemas.microsoft.com/office/powerpoint/2010/main" val="3941541501"/>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16632"/>
            <a:ext cx="9144000" cy="1440160"/>
          </a:xfrm>
        </p:spPr>
        <p:txBody>
          <a:bodyPr>
            <a:noAutofit/>
          </a:bodyPr>
          <a:lstStyle/>
          <a:p>
            <a:pPr algn="l"/>
            <a:r>
              <a:rPr lang="uk-UA" sz="1800" dirty="0"/>
              <a:t>4. </a:t>
            </a:r>
            <a:r>
              <a:rPr lang="uk-UA" sz="1800" dirty="0" err="1"/>
              <a:t>Фондако</a:t>
            </a:r>
            <a:r>
              <a:rPr lang="uk-UA" sz="1800" dirty="0"/>
              <a:t> </a:t>
            </a:r>
            <a:r>
              <a:rPr lang="uk-UA" sz="1800" dirty="0" err="1"/>
              <a:t>деї</a:t>
            </a:r>
            <a:r>
              <a:rPr lang="uk-UA" sz="1800" dirty="0"/>
              <a:t> </a:t>
            </a:r>
            <a:r>
              <a:rPr lang="uk-UA" sz="1800" dirty="0" err="1"/>
              <a:t>Тедескі</a:t>
            </a:r>
            <a:r>
              <a:rPr lang="uk-UA" sz="1800" dirty="0"/>
              <a:t>.</a:t>
            </a:r>
            <a:br>
              <a:rPr lang="uk-UA" sz="1800" dirty="0"/>
            </a:br>
            <a:r>
              <a:rPr lang="uk-UA" sz="1800" dirty="0" err="1" smtClean="0"/>
              <a:t>Фондако</a:t>
            </a:r>
            <a:r>
              <a:rPr lang="uk-UA" sz="1800" dirty="0" smtClean="0"/>
              <a:t> </a:t>
            </a:r>
            <a:r>
              <a:rPr lang="uk-UA" sz="1800" dirty="0" err="1"/>
              <a:t>деї</a:t>
            </a:r>
            <a:r>
              <a:rPr lang="uk-UA" sz="1800" dirty="0"/>
              <a:t> </a:t>
            </a:r>
            <a:r>
              <a:rPr lang="uk-UA" sz="1800" dirty="0" err="1"/>
              <a:t>Тедескі</a:t>
            </a:r>
            <a:r>
              <a:rPr lang="uk-UA" sz="1800" dirty="0"/>
              <a:t> з’явився на світ завдяки тісним комерційним зв’язкам, які існували між венеціанцями і німцями. Він був збудований в період між </a:t>
            </a:r>
            <a:r>
              <a:rPr lang="en-US" sz="1800" dirty="0"/>
              <a:t>XII </a:t>
            </a:r>
            <a:r>
              <a:rPr lang="uk-UA" sz="1800" dirty="0"/>
              <a:t>і </a:t>
            </a:r>
            <a:r>
              <a:rPr lang="en-US" sz="1800" dirty="0"/>
              <a:t>XV </a:t>
            </a:r>
            <a:r>
              <a:rPr lang="uk-UA" sz="1800" dirty="0"/>
              <a:t>століттям і використовувався німецькими купцями в якості складських, торгових і житлових приміщень. В даний час в </a:t>
            </a:r>
            <a:r>
              <a:rPr lang="uk-UA" sz="1800" dirty="0" err="1"/>
              <a:t>Фондако</a:t>
            </a:r>
            <a:r>
              <a:rPr lang="uk-UA" sz="1800" dirty="0"/>
              <a:t> </a:t>
            </a:r>
            <a:r>
              <a:rPr lang="uk-UA" sz="1800" dirty="0" err="1"/>
              <a:t>деї</a:t>
            </a:r>
            <a:r>
              <a:rPr lang="uk-UA" sz="1800" dirty="0"/>
              <a:t> </a:t>
            </a:r>
            <a:r>
              <a:rPr lang="uk-UA" sz="1800" dirty="0" err="1"/>
              <a:t>Тедескі</a:t>
            </a:r>
            <a:r>
              <a:rPr lang="uk-UA" sz="1800" dirty="0"/>
              <a:t> розташовується міська пошта Венеції і місцевий телеграф.</a:t>
            </a:r>
          </a:p>
        </p:txBody>
      </p:sp>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3608" y="1628800"/>
            <a:ext cx="7272808" cy="4829599"/>
          </a:xfrm>
          <a:prstGeom prst="rect">
            <a:avLst/>
          </a:prstGeom>
        </p:spPr>
      </p:pic>
    </p:spTree>
    <p:extLst>
      <p:ext uri="{BB962C8B-B14F-4D97-AF65-F5344CB8AC3E}">
        <p14:creationId xmlns:p14="http://schemas.microsoft.com/office/powerpoint/2010/main" val="722434084"/>
      </p:ext>
    </p:extLst>
  </p:cSld>
  <p:clrMapOvr>
    <a:masterClrMapping/>
  </p:clrMapOvr>
  <mc:AlternateContent xmlns:mc="http://schemas.openxmlformats.org/markup-compatibility/2006" xmlns:p14="http://schemas.microsoft.com/office/powerpoint/2010/main">
    <mc:Choice Requires="p14">
      <p:transition spd="slow" p14:dur="1200" advClick="0" advTm="5000">
        <p14:prism/>
      </p:transition>
    </mc:Choice>
    <mc:Fallback xmlns="">
      <p:transition spd="slow" advClick="0" advTm="5000">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gradFill>
          <a:gsLst>
            <a:gs pos="0">
              <a:srgbClr val="FFFFFF"/>
            </a:gs>
            <a:gs pos="7001">
              <a:srgbClr val="E6E6E6"/>
            </a:gs>
            <a:gs pos="32001">
              <a:srgbClr val="7D8496"/>
            </a:gs>
            <a:gs pos="47000">
              <a:srgbClr val="E6E6E6"/>
            </a:gs>
            <a:gs pos="85001">
              <a:srgbClr val="7D8496"/>
            </a:gs>
            <a:gs pos="100000">
              <a:srgbClr val="E6E6E6"/>
            </a:gs>
          </a:gsLst>
          <a:lin ang="5400000" scaled="0"/>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8686800" cy="1417638"/>
          </a:xfrm>
        </p:spPr>
        <p:txBody>
          <a:bodyPr>
            <a:noAutofit/>
          </a:bodyPr>
          <a:lstStyle/>
          <a:p>
            <a:pPr algn="l"/>
            <a:r>
              <a:rPr lang="uk-UA" sz="1600" dirty="0"/>
              <a:t>5. </a:t>
            </a:r>
            <a:r>
              <a:rPr lang="uk-UA" sz="1600" dirty="0" err="1"/>
              <a:t>Фондако</a:t>
            </a:r>
            <a:r>
              <a:rPr lang="uk-UA" sz="1600" dirty="0"/>
              <a:t> </a:t>
            </a:r>
            <a:r>
              <a:rPr lang="uk-UA" sz="1600" dirty="0" err="1"/>
              <a:t>деї</a:t>
            </a:r>
            <a:r>
              <a:rPr lang="uk-UA" sz="1600" dirty="0"/>
              <a:t> Турки.</a:t>
            </a:r>
            <a:br>
              <a:rPr lang="uk-UA" sz="1600" dirty="0"/>
            </a:br>
            <a:r>
              <a:rPr lang="uk-UA" sz="1600" dirty="0" smtClean="0"/>
              <a:t>Спочатку </a:t>
            </a:r>
            <a:r>
              <a:rPr lang="uk-UA" sz="1600" dirty="0"/>
              <a:t>(</a:t>
            </a:r>
            <a:r>
              <a:rPr lang="en-US" sz="1600" dirty="0"/>
              <a:t>X-XIII </a:t>
            </a:r>
            <a:r>
              <a:rPr lang="uk-UA" sz="1600" dirty="0"/>
              <a:t>ст.) </a:t>
            </a:r>
            <a:r>
              <a:rPr lang="uk-UA" sz="1600" dirty="0" err="1"/>
              <a:t>Фондако</a:t>
            </a:r>
            <a:r>
              <a:rPr lang="uk-UA" sz="1600" dirty="0"/>
              <a:t> </a:t>
            </a:r>
            <a:r>
              <a:rPr lang="uk-UA" sz="1600" dirty="0" err="1"/>
              <a:t>деї</a:t>
            </a:r>
            <a:r>
              <a:rPr lang="uk-UA" sz="1600" dirty="0"/>
              <a:t> Турки зводився як палац для венеціанської сім’ї </a:t>
            </a:r>
            <a:r>
              <a:rPr lang="uk-UA" sz="1600" dirty="0" err="1"/>
              <a:t>Пезаро</a:t>
            </a:r>
            <a:r>
              <a:rPr lang="uk-UA" sz="1600" dirty="0"/>
              <a:t>. У </a:t>
            </a:r>
            <a:r>
              <a:rPr lang="en-US" sz="1600" dirty="0"/>
              <a:t>XVI </a:t>
            </a:r>
            <a:r>
              <a:rPr lang="uk-UA" sz="1600" dirty="0"/>
              <a:t>столітті він був переданий у користування турецької купецької громади. Будова, виконана в венеційсько-візантійському стилі, використовувалася східними купцями для життя і торгівлі. Зараз у ньому знаходиться Музей природної історії.</a:t>
            </a:r>
          </a:p>
        </p:txBody>
      </p:sp>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544" y="1320519"/>
            <a:ext cx="8280920" cy="5511988"/>
          </a:xfrm>
          <a:prstGeom prst="rect">
            <a:avLst/>
          </a:prstGeom>
        </p:spPr>
      </p:pic>
    </p:spTree>
    <p:extLst>
      <p:ext uri="{BB962C8B-B14F-4D97-AF65-F5344CB8AC3E}">
        <p14:creationId xmlns:p14="http://schemas.microsoft.com/office/powerpoint/2010/main" val="4025081623"/>
      </p:ext>
    </p:extLst>
  </p:cSld>
  <p:clrMapOvr>
    <a:masterClrMapping/>
  </p:clrMapOvr>
  <mc:AlternateContent xmlns:mc="http://schemas.openxmlformats.org/markup-compatibility/2006" xmlns:p14="http://schemas.microsoft.com/office/powerpoint/2010/main">
    <mc:Choice Requires="p14">
      <p:transition spd="slow" p14:dur="1600" advClick="0" advTm="5000">
        <p14:prism isInverted="1"/>
      </p:transition>
    </mc:Choice>
    <mc:Fallback xmlns="">
      <p:transition spd="slow" advClick="0" advTm="5000">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8686800" cy="1417638"/>
          </a:xfrm>
        </p:spPr>
        <p:txBody>
          <a:bodyPr>
            <a:normAutofit/>
          </a:bodyPr>
          <a:lstStyle/>
          <a:p>
            <a:pPr algn="l"/>
            <a:r>
              <a:rPr lang="ru-RU" sz="1400" dirty="0"/>
              <a:t>6. Палаццо </a:t>
            </a:r>
            <a:r>
              <a:rPr lang="ru-RU" sz="1400" dirty="0" err="1"/>
              <a:t>Дольфін-Манін</a:t>
            </a:r>
            <a:r>
              <a:rPr lang="ru-RU" sz="1400" dirty="0"/>
              <a:t>.</a:t>
            </a:r>
            <a:br>
              <a:rPr lang="ru-RU" sz="1400" dirty="0"/>
            </a:br>
            <a:r>
              <a:rPr lang="ru-RU" sz="1400" dirty="0" smtClean="0"/>
              <a:t>Палаццо </a:t>
            </a:r>
            <a:r>
              <a:rPr lang="ru-RU" sz="1400" dirty="0" err="1"/>
              <a:t>Дольфін-Манін</a:t>
            </a:r>
            <a:r>
              <a:rPr lang="ru-RU" sz="1400" dirty="0"/>
              <a:t> </a:t>
            </a:r>
            <a:r>
              <a:rPr lang="ru-RU" sz="1400" dirty="0" err="1"/>
              <a:t>було</a:t>
            </a:r>
            <a:r>
              <a:rPr lang="ru-RU" sz="1400" dirty="0"/>
              <a:t> </a:t>
            </a:r>
            <a:r>
              <a:rPr lang="ru-RU" sz="1400" dirty="0" err="1"/>
              <a:t>побудовано</a:t>
            </a:r>
            <a:r>
              <a:rPr lang="ru-RU" sz="1400" dirty="0"/>
              <a:t> в </a:t>
            </a:r>
            <a:r>
              <a:rPr lang="ru-RU" sz="1400" dirty="0" err="1"/>
              <a:t>середині</a:t>
            </a:r>
            <a:r>
              <a:rPr lang="ru-RU" sz="1400" dirty="0"/>
              <a:t> XVI </a:t>
            </a:r>
            <a:r>
              <a:rPr lang="ru-RU" sz="1400" dirty="0" err="1"/>
              <a:t>століття</a:t>
            </a:r>
            <a:r>
              <a:rPr lang="ru-RU" sz="1400" dirty="0"/>
              <a:t> за проектом </a:t>
            </a:r>
            <a:r>
              <a:rPr lang="ru-RU" sz="1400" dirty="0" err="1"/>
              <a:t>видатного</a:t>
            </a:r>
            <a:r>
              <a:rPr lang="ru-RU" sz="1400" dirty="0"/>
              <a:t> </a:t>
            </a:r>
            <a:r>
              <a:rPr lang="ru-RU" sz="1400" dirty="0" err="1"/>
              <a:t>венеціанського</a:t>
            </a:r>
            <a:r>
              <a:rPr lang="ru-RU" sz="1400" dirty="0"/>
              <a:t> </a:t>
            </a:r>
            <a:r>
              <a:rPr lang="ru-RU" sz="1400" dirty="0" err="1"/>
              <a:t>архітектора</a:t>
            </a:r>
            <a:r>
              <a:rPr lang="ru-RU" sz="1400" dirty="0"/>
              <a:t> </a:t>
            </a:r>
            <a:r>
              <a:rPr lang="ru-RU" sz="1400" dirty="0" err="1"/>
              <a:t>Якопо</a:t>
            </a:r>
            <a:r>
              <a:rPr lang="ru-RU" sz="1400" dirty="0"/>
              <a:t> </a:t>
            </a:r>
            <a:r>
              <a:rPr lang="ru-RU" sz="1400" dirty="0" err="1"/>
              <a:t>Сансовіно</a:t>
            </a:r>
            <a:r>
              <a:rPr lang="ru-RU" sz="1400" dirty="0"/>
              <a:t>. В основу </a:t>
            </a:r>
            <a:r>
              <a:rPr lang="ru-RU" sz="1400" dirty="0" err="1"/>
              <a:t>будівлі</a:t>
            </a:r>
            <a:r>
              <a:rPr lang="ru-RU" sz="1400" dirty="0"/>
              <a:t> </a:t>
            </a:r>
            <a:r>
              <a:rPr lang="ru-RU" sz="1400" dirty="0" err="1"/>
              <a:t>лягли</a:t>
            </a:r>
            <a:r>
              <a:rPr lang="ru-RU" sz="1400" dirty="0"/>
              <a:t> два </a:t>
            </a:r>
            <a:r>
              <a:rPr lang="ru-RU" sz="1400" dirty="0" err="1"/>
              <a:t>середньовічних</a:t>
            </a:r>
            <a:r>
              <a:rPr lang="ru-RU" sz="1400" dirty="0"/>
              <a:t> </a:t>
            </a:r>
            <a:r>
              <a:rPr lang="ru-RU" sz="1400" dirty="0" err="1"/>
              <a:t>будинки</a:t>
            </a:r>
            <a:r>
              <a:rPr lang="ru-RU" sz="1400" dirty="0"/>
              <a:t>. Фасад палацу </a:t>
            </a:r>
            <a:r>
              <a:rPr lang="ru-RU" sz="1400" dirty="0" err="1"/>
              <a:t>був</a:t>
            </a:r>
            <a:r>
              <a:rPr lang="ru-RU" sz="1400" dirty="0"/>
              <a:t> </a:t>
            </a:r>
            <a:r>
              <a:rPr lang="ru-RU" sz="1400" dirty="0" err="1"/>
              <a:t>прикрашений</a:t>
            </a:r>
            <a:r>
              <a:rPr lang="ru-RU" sz="1400" dirty="0"/>
              <a:t> </a:t>
            </a:r>
            <a:r>
              <a:rPr lang="ru-RU" sz="1400" dirty="0" err="1"/>
              <a:t>витонченими</a:t>
            </a:r>
            <a:r>
              <a:rPr lang="ru-RU" sz="1400" dirty="0"/>
              <a:t> </a:t>
            </a:r>
            <a:r>
              <a:rPr lang="ru-RU" sz="1400" dirty="0" err="1"/>
              <a:t>арочними</a:t>
            </a:r>
            <a:r>
              <a:rPr lang="ru-RU" sz="1400" dirty="0"/>
              <a:t> </a:t>
            </a:r>
            <a:r>
              <a:rPr lang="ru-RU" sz="1400" dirty="0" err="1"/>
              <a:t>колонадами</a:t>
            </a:r>
            <a:r>
              <a:rPr lang="ru-RU" sz="1400" dirty="0"/>
              <a:t>, </a:t>
            </a:r>
            <a:r>
              <a:rPr lang="ru-RU" sz="1400" dirty="0" err="1"/>
              <a:t>візуально</a:t>
            </a:r>
            <a:r>
              <a:rPr lang="ru-RU" sz="1400" dirty="0"/>
              <a:t> </a:t>
            </a:r>
            <a:r>
              <a:rPr lang="ru-RU" sz="1400" dirty="0" err="1"/>
              <a:t>витягуючи</a:t>
            </a:r>
            <a:r>
              <a:rPr lang="ru-RU" sz="1400" dirty="0"/>
              <a:t> не особливо </a:t>
            </a:r>
            <a:r>
              <a:rPr lang="ru-RU" sz="1400" dirty="0" err="1"/>
              <a:t>високу</a:t>
            </a:r>
            <a:r>
              <a:rPr lang="ru-RU" sz="1400" dirty="0"/>
              <a:t>, </a:t>
            </a:r>
            <a:r>
              <a:rPr lang="ru-RU" sz="1400" dirty="0" err="1"/>
              <a:t>трьоповерхову</a:t>
            </a:r>
            <a:r>
              <a:rPr lang="ru-RU" sz="1400" dirty="0"/>
              <a:t> </a:t>
            </a:r>
            <a:r>
              <a:rPr lang="ru-RU" sz="1400" dirty="0" err="1"/>
              <a:t>будова</a:t>
            </a:r>
            <a:r>
              <a:rPr lang="ru-RU" sz="1400" dirty="0"/>
              <a:t>. В </a:t>
            </a:r>
            <a:r>
              <a:rPr lang="ru-RU" sz="1400" dirty="0" err="1"/>
              <a:t>даний</a:t>
            </a:r>
            <a:r>
              <a:rPr lang="ru-RU" sz="1400" dirty="0"/>
              <a:t> час </a:t>
            </a:r>
            <a:r>
              <a:rPr lang="ru-RU" sz="1400" dirty="0" err="1"/>
              <a:t>всередині</a:t>
            </a:r>
            <a:r>
              <a:rPr lang="ru-RU" sz="1400" dirty="0"/>
              <a:t> палаццо </a:t>
            </a:r>
            <a:r>
              <a:rPr lang="ru-RU" sz="1400" dirty="0" err="1"/>
              <a:t>Дольфін-Манін</a:t>
            </a:r>
            <a:r>
              <a:rPr lang="ru-RU" sz="1400" dirty="0"/>
              <a:t> </a:t>
            </a:r>
            <a:r>
              <a:rPr lang="ru-RU" sz="1400" dirty="0" err="1"/>
              <a:t>працює</a:t>
            </a:r>
            <a:r>
              <a:rPr lang="ru-RU" sz="1400" dirty="0"/>
              <a:t> Банк </a:t>
            </a:r>
            <a:r>
              <a:rPr lang="ru-RU" sz="1400" dirty="0" err="1"/>
              <a:t>Італії</a:t>
            </a:r>
            <a:r>
              <a:rPr lang="ru-RU" sz="1400" dirty="0"/>
              <a:t>.</a:t>
            </a:r>
            <a:endParaRPr lang="uk-UA" sz="1400" dirty="0"/>
          </a:p>
        </p:txBody>
      </p:sp>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6799" y="1556792"/>
            <a:ext cx="7405933" cy="4894859"/>
          </a:xfrm>
          <a:prstGeom prst="rect">
            <a:avLst/>
          </a:prstGeom>
        </p:spPr>
      </p:pic>
    </p:spTree>
    <p:extLst>
      <p:ext uri="{BB962C8B-B14F-4D97-AF65-F5344CB8AC3E}">
        <p14:creationId xmlns:p14="http://schemas.microsoft.com/office/powerpoint/2010/main" val="1060818546"/>
      </p:ext>
    </p:extLst>
  </p:cSld>
  <p:clrMapOvr>
    <a:masterClrMapping/>
  </p:clrMapOvr>
  <mc:AlternateContent xmlns:mc="http://schemas.openxmlformats.org/markup-compatibility/2006" xmlns:p14="http://schemas.microsoft.com/office/powerpoint/2010/main">
    <mc:Choice Requires="p14">
      <p:transition spd="slow" p14:dur="1600" advClick="0" advTm="5000">
        <p14:prism isContent="1" isInverted="1"/>
      </p:transition>
    </mc:Choice>
    <mc:Fallback xmlns="">
      <p:transition spd="slow" advClick="0" advTm="5000">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gradFill>
          <a:gsLst>
            <a:gs pos="0">
              <a:srgbClr val="DDEBCF"/>
            </a:gs>
            <a:gs pos="50000">
              <a:srgbClr val="9CB86E"/>
            </a:gs>
            <a:gs pos="100000">
              <a:srgbClr val="156B13"/>
            </a:gs>
          </a:gsLst>
          <a:lin ang="5400000" scaled="0"/>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8686800" cy="1417638"/>
          </a:xfrm>
        </p:spPr>
        <p:txBody>
          <a:bodyPr>
            <a:normAutofit/>
          </a:bodyPr>
          <a:lstStyle/>
          <a:p>
            <a:pPr algn="l"/>
            <a:r>
              <a:rPr lang="uk-UA" sz="1400" dirty="0"/>
              <a:t>7. Палаццо </a:t>
            </a:r>
            <a:r>
              <a:rPr lang="uk-UA" sz="1400" dirty="0" err="1"/>
              <a:t>Грімані</a:t>
            </a:r>
            <a:r>
              <a:rPr lang="uk-UA" sz="1400" dirty="0"/>
              <a:t>.</a:t>
            </a:r>
            <a:br>
              <a:rPr lang="uk-UA" sz="1400" dirty="0"/>
            </a:br>
            <a:r>
              <a:rPr lang="uk-UA" sz="1400" dirty="0" smtClean="0"/>
              <a:t>Зведений </a:t>
            </a:r>
            <a:r>
              <a:rPr lang="uk-UA" sz="1400" dirty="0"/>
              <a:t>у другій половині </a:t>
            </a:r>
            <a:r>
              <a:rPr lang="en-US" sz="1400" dirty="0"/>
              <a:t>XVI </a:t>
            </a:r>
            <a:r>
              <a:rPr lang="uk-UA" sz="1400" dirty="0"/>
              <a:t>століття палац </a:t>
            </a:r>
            <a:r>
              <a:rPr lang="uk-UA" sz="1400" dirty="0" err="1"/>
              <a:t>Грімані</a:t>
            </a:r>
            <a:r>
              <a:rPr lang="uk-UA" sz="1400" dirty="0"/>
              <a:t> </a:t>
            </a:r>
            <a:r>
              <a:rPr lang="uk-UA" sz="1400" dirty="0" err="1"/>
              <a:t>ді</a:t>
            </a:r>
            <a:r>
              <a:rPr lang="uk-UA" sz="1400" dirty="0"/>
              <a:t> Сан Лука розташовується на місці злиття двох каналів, неподалік від мосту </a:t>
            </a:r>
            <a:r>
              <a:rPr lang="uk-UA" sz="1400" dirty="0" err="1"/>
              <a:t>Ріальто.Будівля</a:t>
            </a:r>
            <a:r>
              <a:rPr lang="uk-UA" sz="1400" dirty="0"/>
              <a:t> виконана в стилі Ренесансу. Палаццо складається з трьох частин і мініатюрного заднього дворика. Білосніжний фасад палацу прикрашений різнобарвним мармуром. Зараз у палаццо </a:t>
            </a:r>
            <a:r>
              <a:rPr lang="uk-UA" sz="1400" dirty="0" err="1"/>
              <a:t>Грімані</a:t>
            </a:r>
            <a:r>
              <a:rPr lang="uk-UA" sz="1400" dirty="0"/>
              <a:t> розташовується апеляційний суд Венеції.</a:t>
            </a:r>
          </a:p>
        </p:txBody>
      </p:sp>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1759" y="1403568"/>
            <a:ext cx="7676665" cy="5121775"/>
          </a:xfrm>
          <a:prstGeom prst="rect">
            <a:avLst/>
          </a:prstGeom>
        </p:spPr>
      </p:pic>
    </p:spTree>
    <p:extLst>
      <p:ext uri="{BB962C8B-B14F-4D97-AF65-F5344CB8AC3E}">
        <p14:creationId xmlns:p14="http://schemas.microsoft.com/office/powerpoint/2010/main" val="1420469952"/>
      </p:ext>
    </p:extLst>
  </p:cSld>
  <p:clrMapOvr>
    <a:masterClrMapping/>
  </p:clrMapOvr>
  <p:transition spd="slow" advClick="0" advTm="5000">
    <p:pull/>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gradFill>
          <a:gsLst>
            <a:gs pos="0">
              <a:srgbClr val="FBEAC7"/>
            </a:gs>
            <a:gs pos="17999">
              <a:srgbClr val="FEE7F2"/>
            </a:gs>
            <a:gs pos="36000">
              <a:srgbClr val="FAC77D"/>
            </a:gs>
            <a:gs pos="61000">
              <a:srgbClr val="FBA97D"/>
            </a:gs>
            <a:gs pos="82001">
              <a:srgbClr val="FBD49C"/>
            </a:gs>
            <a:gs pos="100000">
              <a:srgbClr val="FEE7F2"/>
            </a:gs>
          </a:gsLst>
          <a:lin ang="5400000" scaled="0"/>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16632"/>
            <a:ext cx="9144000" cy="1417638"/>
          </a:xfrm>
        </p:spPr>
        <p:txBody>
          <a:bodyPr>
            <a:noAutofit/>
          </a:bodyPr>
          <a:lstStyle/>
          <a:p>
            <a:pPr algn="l"/>
            <a:r>
              <a:rPr lang="uk-UA" sz="1800" dirty="0"/>
              <a:t>8. Палаццо </a:t>
            </a:r>
            <a:r>
              <a:rPr lang="uk-UA" sz="1800" dirty="0" err="1"/>
              <a:t>Каваллі-Франкетті</a:t>
            </a:r>
            <a:r>
              <a:rPr lang="uk-UA" sz="1800" dirty="0"/>
              <a:t>.</a:t>
            </a:r>
            <a:br>
              <a:rPr lang="uk-UA" sz="1800" dirty="0"/>
            </a:br>
            <a:r>
              <a:rPr lang="uk-UA" sz="1800" dirty="0" smtClean="0"/>
              <a:t>Розташований </a:t>
            </a:r>
            <a:r>
              <a:rPr lang="uk-UA" sz="1800" dirty="0"/>
              <a:t>поруч з мостом Академії, на Гранд-Каналі, палаццо </a:t>
            </a:r>
            <a:r>
              <a:rPr lang="uk-UA" sz="1800" dirty="0" err="1"/>
              <a:t>Каваллі-Франкет</a:t>
            </a:r>
            <a:r>
              <a:rPr lang="uk-UA" sz="1800" dirty="0"/>
              <a:t> являє собою унікальний пам’ятник готичної архітектури. Палац був побудований в </a:t>
            </a:r>
            <a:r>
              <a:rPr lang="en-US" sz="1800" dirty="0"/>
              <a:t>XVI </a:t>
            </a:r>
            <a:r>
              <a:rPr lang="uk-UA" sz="1800" dirty="0"/>
              <a:t>столітті для трьох сімейств одного роду – </a:t>
            </a:r>
            <a:r>
              <a:rPr lang="uk-UA" sz="1800" dirty="0" err="1"/>
              <a:t>Марчелло</a:t>
            </a:r>
            <a:r>
              <a:rPr lang="uk-UA" sz="1800" dirty="0"/>
              <a:t>, </a:t>
            </a:r>
            <a:r>
              <a:rPr lang="uk-UA" sz="1800" dirty="0" err="1"/>
              <a:t>Гуссоні</a:t>
            </a:r>
            <a:r>
              <a:rPr lang="uk-UA" sz="1800" dirty="0"/>
              <a:t> і </a:t>
            </a:r>
            <a:r>
              <a:rPr lang="uk-UA" sz="1800" dirty="0" err="1"/>
              <a:t>Каваллі</a:t>
            </a:r>
            <a:r>
              <a:rPr lang="uk-UA" sz="1800" dirty="0"/>
              <a:t>. У </a:t>
            </a:r>
            <a:r>
              <a:rPr lang="en-US" sz="1800" dirty="0"/>
              <a:t>XIX </a:t>
            </a:r>
            <a:r>
              <a:rPr lang="uk-UA" sz="1800" dirty="0"/>
              <a:t>столітті він перейшов до рук австрійського ерцгерцога Фрідріха </a:t>
            </a:r>
            <a:r>
              <a:rPr lang="uk-UA" sz="1800" dirty="0" err="1"/>
              <a:t>Фердинанда</a:t>
            </a:r>
            <a:r>
              <a:rPr lang="uk-UA" sz="1800" dirty="0"/>
              <a:t>, а потім барона </a:t>
            </a:r>
            <a:r>
              <a:rPr lang="uk-UA" sz="1800" dirty="0" err="1"/>
              <a:t>Франкетті</a:t>
            </a:r>
            <a:r>
              <a:rPr lang="uk-UA" sz="1800" dirty="0"/>
              <a:t>. Сьогодні в залах палацу знаходиться Інститут науки, літератури і мистецтва.</a:t>
            </a:r>
          </a:p>
        </p:txBody>
      </p:sp>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5576" y="1700808"/>
            <a:ext cx="7632848" cy="5092541"/>
          </a:xfrm>
          <a:prstGeom prst="rect">
            <a:avLst/>
          </a:prstGeom>
        </p:spPr>
      </p:pic>
    </p:spTree>
    <p:extLst>
      <p:ext uri="{BB962C8B-B14F-4D97-AF65-F5344CB8AC3E}">
        <p14:creationId xmlns:p14="http://schemas.microsoft.com/office/powerpoint/2010/main" val="3863679258"/>
      </p:ext>
    </p:extLst>
  </p:cSld>
  <p:clrMapOvr>
    <a:masterClrMapping/>
  </p:clrMapOvr>
  <p:transition spd="slow" advClick="0" advTm="5000">
    <p:cove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9144000" cy="1417638"/>
          </a:xfrm>
        </p:spPr>
        <p:txBody>
          <a:bodyPr>
            <a:noAutofit/>
          </a:bodyPr>
          <a:lstStyle/>
          <a:p>
            <a:pPr algn="l"/>
            <a:r>
              <a:rPr lang="uk-UA" sz="1600" dirty="0"/>
              <a:t>9. </a:t>
            </a:r>
            <a:r>
              <a:rPr lang="uk-UA" sz="1600" dirty="0" err="1"/>
              <a:t>Ка’Фоскарі</a:t>
            </a:r>
            <a:r>
              <a:rPr lang="uk-UA" sz="1600" dirty="0"/>
              <a:t>.</a:t>
            </a:r>
            <a:br>
              <a:rPr lang="uk-UA" sz="1600" dirty="0"/>
            </a:br>
            <a:r>
              <a:rPr lang="uk-UA" sz="1600" dirty="0" smtClean="0"/>
              <a:t>Побудований </a:t>
            </a:r>
            <a:r>
              <a:rPr lang="uk-UA" sz="1600" dirty="0"/>
              <a:t>у 1452 році, палаццо </a:t>
            </a:r>
            <a:r>
              <a:rPr lang="uk-UA" sz="1600" dirty="0" err="1"/>
              <a:t>Ка’Фоскарі</a:t>
            </a:r>
            <a:r>
              <a:rPr lang="uk-UA" sz="1600" dirty="0"/>
              <a:t> є одним з найвеличніших будівель Венеції. Архітектура палацу має яскраво виражені готичні риси: ритмічне чергування арок, колон і вікон, традиційний декор з </a:t>
            </a:r>
            <a:r>
              <a:rPr lang="uk-UA" sz="1600" dirty="0" err="1"/>
              <a:t>чотирьохлистника</a:t>
            </a:r>
            <a:r>
              <a:rPr lang="uk-UA" sz="1600" dirty="0"/>
              <a:t> і левів голів. Цокольний поверх будівлі довгий час виконував роль торгових складів, верхні приміщення використовувалися як житлові. У </a:t>
            </a:r>
            <a:r>
              <a:rPr lang="uk-UA" sz="1600" dirty="0" err="1"/>
              <a:t>Ка’Фоскарі</a:t>
            </a:r>
            <a:r>
              <a:rPr lang="uk-UA" sz="1600" dirty="0"/>
              <a:t> нерідко зупинялися особи королівської крові – наприклад, король Франції Генріх </a:t>
            </a:r>
            <a:r>
              <a:rPr lang="en-US" sz="1600" dirty="0"/>
              <a:t>III.</a:t>
            </a:r>
            <a:endParaRPr lang="uk-UA" sz="1600" dirty="0"/>
          </a:p>
        </p:txBody>
      </p:sp>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5576" y="1628800"/>
            <a:ext cx="7662866" cy="5112568"/>
          </a:xfrm>
          <a:prstGeom prst="rect">
            <a:avLst/>
          </a:prstGeom>
        </p:spPr>
      </p:pic>
    </p:spTree>
    <p:extLst>
      <p:ext uri="{BB962C8B-B14F-4D97-AF65-F5344CB8AC3E}">
        <p14:creationId xmlns:p14="http://schemas.microsoft.com/office/powerpoint/2010/main" val="2653969495"/>
      </p:ext>
    </p:extLst>
  </p:cSld>
  <p:clrMapOvr>
    <a:masterClrMapping/>
  </p:clrMapOvr>
  <p:transition spd="slow" advClick="0" advTm="5000">
    <p:cove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8686800" cy="1417638"/>
          </a:xfrm>
        </p:spPr>
        <p:txBody>
          <a:bodyPr>
            <a:normAutofit/>
          </a:bodyPr>
          <a:lstStyle/>
          <a:p>
            <a:pPr algn="l"/>
            <a:r>
              <a:rPr lang="uk-UA" sz="1600" dirty="0"/>
              <a:t>10. Палаццо </a:t>
            </a:r>
            <a:r>
              <a:rPr lang="uk-UA" sz="1600" dirty="0" err="1" smtClean="0"/>
              <a:t>Дандоло</a:t>
            </a:r>
            <a:r>
              <a:rPr lang="uk-UA" sz="1600" dirty="0" smtClean="0"/>
              <a:t>.</a:t>
            </a:r>
            <a:br>
              <a:rPr lang="uk-UA" sz="1600" dirty="0" smtClean="0"/>
            </a:br>
            <a:r>
              <a:rPr lang="uk-UA" sz="1600" dirty="0" smtClean="0"/>
              <a:t>Палаццо </a:t>
            </a:r>
            <a:r>
              <a:rPr lang="uk-UA" sz="1600" dirty="0" err="1"/>
              <a:t>Дандоло</a:t>
            </a:r>
            <a:r>
              <a:rPr lang="uk-UA" sz="1600" dirty="0"/>
              <a:t> з’явився на світ в 1400 році завдяки старанням знатної венеціанської сім’ї, що носить аналогічне ім’я. За свою багатовікову історію палацова будівля поміняло кілька впливових власників. В даний час на основі палаццо </a:t>
            </a:r>
            <a:r>
              <a:rPr lang="uk-UA" sz="1600" dirty="0" err="1"/>
              <a:t>Дандоло</a:t>
            </a:r>
            <a:r>
              <a:rPr lang="uk-UA" sz="1600" dirty="0"/>
              <a:t> працює п’ятизірковий </a:t>
            </a:r>
            <a:r>
              <a:rPr lang="en-US" sz="1600" dirty="0"/>
              <a:t>Hotel Royal </a:t>
            </a:r>
            <a:r>
              <a:rPr lang="en-US" sz="1600" dirty="0" err="1"/>
              <a:t>Danieli</a:t>
            </a:r>
            <a:r>
              <a:rPr lang="en-US" sz="1600" dirty="0"/>
              <a:t>. </a:t>
            </a:r>
            <a:r>
              <a:rPr lang="uk-UA" sz="1600" dirty="0"/>
              <a:t>Архітектурна та туристична пам’ятка </a:t>
            </a:r>
            <a:r>
              <a:rPr lang="uk-UA" sz="1600" dirty="0" err="1"/>
              <a:t>височить</a:t>
            </a:r>
            <a:r>
              <a:rPr lang="uk-UA" sz="1600" dirty="0"/>
              <a:t> на Гранд-каналі в районі Сан-Марко.</a:t>
            </a:r>
          </a:p>
        </p:txBody>
      </p:sp>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544" y="1369676"/>
            <a:ext cx="7992888" cy="5332755"/>
          </a:xfrm>
          <a:prstGeom prst="rect">
            <a:avLst/>
          </a:prstGeom>
        </p:spPr>
      </p:pic>
    </p:spTree>
    <p:extLst>
      <p:ext uri="{BB962C8B-B14F-4D97-AF65-F5344CB8AC3E}">
        <p14:creationId xmlns:p14="http://schemas.microsoft.com/office/powerpoint/2010/main" val="257472369"/>
      </p:ext>
    </p:extLst>
  </p:cSld>
  <p:clrMapOvr>
    <a:masterClrMapping/>
  </p:clrMapOvr>
  <mc:AlternateContent xmlns:mc="http://schemas.openxmlformats.org/markup-compatibility/2006" xmlns:p14="http://schemas.microsoft.com/office/powerpoint/2010/main">
    <mc:Choice Requires="p14">
      <p:transition spd="slow" p14:dur="800" advClick="0" advTm="5000">
        <p14:flythrough/>
      </p:transition>
    </mc:Choice>
    <mc:Fallback xmlns="">
      <p:transition spd="slow" advClick="0" advTm="5000">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55397551"/>
      </p:ext>
    </p:extLst>
  </p:cSld>
  <p:clrMapOvr>
    <a:masterClrMapping/>
  </p:clrMapOvr>
  <mc:AlternateContent xmlns:mc="http://schemas.openxmlformats.org/markup-compatibility/2006" xmlns:p14="http://schemas.microsoft.com/office/powerpoint/2010/main">
    <mc:Choice Requires="p14">
      <p:transition spd="slow" p14:dur="1400" advClick="0" advTm="5000">
        <p14:ripple/>
      </p:transition>
    </mc:Choice>
    <mc:Fallback xmlns="">
      <p:transition spd="slow" advClick="0" advTm="5000">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5496" y="116632"/>
            <a:ext cx="8651304" cy="1301006"/>
          </a:xfrm>
        </p:spPr>
        <p:txBody>
          <a:bodyPr>
            <a:noAutofit/>
          </a:bodyPr>
          <a:lstStyle/>
          <a:p>
            <a:pPr algn="l"/>
            <a:r>
              <a:rPr lang="uk-UA" sz="1600" dirty="0"/>
              <a:t>11. </a:t>
            </a:r>
            <a:r>
              <a:rPr lang="uk-UA" sz="1600" dirty="0" err="1" smtClean="0"/>
              <a:t>Ка’Пезаро</a:t>
            </a:r>
            <a:r>
              <a:rPr lang="uk-UA" sz="1600" dirty="0" smtClean="0"/>
              <a:t>.</a:t>
            </a:r>
            <a:br>
              <a:rPr lang="uk-UA" sz="1600" dirty="0" smtClean="0"/>
            </a:br>
            <a:r>
              <a:rPr lang="uk-UA" sz="1600" dirty="0" smtClean="0"/>
              <a:t>Створений </a:t>
            </a:r>
            <a:r>
              <a:rPr lang="uk-UA" sz="1600" dirty="0"/>
              <a:t>за проектом талановитого архітектора епохи венеціанського бароко </a:t>
            </a:r>
            <a:r>
              <a:rPr lang="uk-UA" sz="1600" dirty="0" err="1"/>
              <a:t>Бальдассаре</a:t>
            </a:r>
            <a:r>
              <a:rPr lang="uk-UA" sz="1600" dirty="0"/>
              <a:t> </a:t>
            </a:r>
            <a:r>
              <a:rPr lang="uk-UA" sz="1600" dirty="0" err="1"/>
              <a:t>Лонгена</a:t>
            </a:r>
            <a:r>
              <a:rPr lang="uk-UA" sz="1600" dirty="0"/>
              <a:t> в другій половині </a:t>
            </a:r>
            <a:r>
              <a:rPr lang="en-US" sz="1600" dirty="0"/>
              <a:t>XVII </a:t>
            </a:r>
            <a:r>
              <a:rPr lang="uk-UA" sz="1600" dirty="0"/>
              <a:t>століття, </a:t>
            </a:r>
            <a:r>
              <a:rPr lang="uk-UA" sz="1600" dirty="0" err="1"/>
              <a:t>Ка’Пезаро</a:t>
            </a:r>
            <a:r>
              <a:rPr lang="uk-UA" sz="1600" dirty="0"/>
              <a:t> втілив у собі не тільки риси розкоші, а й строгі лінії класицизму. Потужний фасад палацу прикрашений як глибокими арками, які чергуються , так і декоративними фігурами водоліїв, левових і титанових голів. У наші дні </a:t>
            </a:r>
            <a:r>
              <a:rPr lang="uk-UA" sz="1600" dirty="0" err="1"/>
              <a:t>Ка’Пезаро</a:t>
            </a:r>
            <a:r>
              <a:rPr lang="uk-UA" sz="1600" dirty="0"/>
              <a:t> функціонує як Музей сучасного мистецтва.</a:t>
            </a:r>
          </a:p>
        </p:txBody>
      </p:sp>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9429" y="1772816"/>
            <a:ext cx="7234979" cy="4906220"/>
          </a:xfrm>
          <a:prstGeom prst="rect">
            <a:avLst/>
          </a:prstGeom>
        </p:spPr>
      </p:pic>
    </p:spTree>
    <p:extLst>
      <p:ext uri="{BB962C8B-B14F-4D97-AF65-F5344CB8AC3E}">
        <p14:creationId xmlns:p14="http://schemas.microsoft.com/office/powerpoint/2010/main" val="358407605"/>
      </p:ext>
    </p:extLst>
  </p:cSld>
  <p:clrMapOvr>
    <a:masterClrMapping/>
  </p:clrMapOvr>
  <p:transition spd="slow" advClick="0" advTm="5000">
    <p:cove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gradFill>
          <a:gsLst>
            <a:gs pos="0">
              <a:srgbClr val="5E9EFF"/>
            </a:gs>
            <a:gs pos="11000">
              <a:srgbClr val="85C2FF"/>
            </a:gs>
            <a:gs pos="70000">
              <a:srgbClr val="C4D6EB"/>
            </a:gs>
            <a:gs pos="100000">
              <a:srgbClr val="FFEBFA"/>
            </a:gs>
          </a:gsLst>
          <a:lin ang="5400000" scaled="0"/>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9144000" cy="1417638"/>
          </a:xfrm>
        </p:spPr>
        <p:txBody>
          <a:bodyPr>
            <a:noAutofit/>
          </a:bodyPr>
          <a:lstStyle/>
          <a:p>
            <a:pPr algn="l"/>
            <a:r>
              <a:rPr lang="uk-UA" sz="1600" dirty="0"/>
              <a:t>2. </a:t>
            </a:r>
            <a:r>
              <a:rPr lang="uk-UA" sz="1600" dirty="0" err="1"/>
              <a:t>Ка’Реццоніко</a:t>
            </a:r>
            <a:r>
              <a:rPr lang="uk-UA" sz="1600" dirty="0"/>
              <a:t>.</a:t>
            </a:r>
            <a:br>
              <a:rPr lang="uk-UA" sz="1600" dirty="0"/>
            </a:br>
            <a:r>
              <a:rPr lang="uk-UA" sz="1600" dirty="0" smtClean="0"/>
              <a:t>Спроектований </a:t>
            </a:r>
            <a:r>
              <a:rPr lang="uk-UA" sz="1600" dirty="0"/>
              <a:t>в кінці </a:t>
            </a:r>
            <a:r>
              <a:rPr lang="en-US" sz="1600" dirty="0"/>
              <a:t>XVII </a:t>
            </a:r>
            <a:r>
              <a:rPr lang="uk-UA" sz="1600" dirty="0"/>
              <a:t>століття архітектором </a:t>
            </a:r>
            <a:r>
              <a:rPr lang="uk-UA" sz="1600" dirty="0" err="1"/>
              <a:t>Бальдассаре</a:t>
            </a:r>
            <a:r>
              <a:rPr lang="uk-UA" sz="1600" dirty="0"/>
              <a:t> </a:t>
            </a:r>
            <a:r>
              <a:rPr lang="uk-UA" sz="1600" dirty="0" err="1"/>
              <a:t>Лонгеном</a:t>
            </a:r>
            <a:r>
              <a:rPr lang="uk-UA" sz="1600" dirty="0"/>
              <a:t>, </a:t>
            </a:r>
            <a:r>
              <a:rPr lang="uk-UA" sz="1600" dirty="0" err="1"/>
              <a:t>Ка’Реццоніко</a:t>
            </a:r>
            <a:r>
              <a:rPr lang="uk-UA" sz="1600" dirty="0"/>
              <a:t> був завершений тільки до 1745. Структура палацу – класична для Венеції: цокольний складський поверх і верхні – житлові. З 1936 року в палаццо розміщується Музей Венеції </a:t>
            </a:r>
            <a:r>
              <a:rPr lang="en-US" sz="1600" dirty="0"/>
              <a:t>XVIII </a:t>
            </a:r>
            <a:r>
              <a:rPr lang="uk-UA" sz="1600" dirty="0"/>
              <a:t>століття. У число експозиційних предметів входять вишукані фрески, гобелени з фламандськими шпалерами, полотна венеціанських художників і самі зали палацу.</a:t>
            </a:r>
          </a:p>
        </p:txBody>
      </p:sp>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1600" y="1461962"/>
            <a:ext cx="7656512" cy="5108329"/>
          </a:xfrm>
          <a:prstGeom prst="rect">
            <a:avLst/>
          </a:prstGeom>
        </p:spPr>
      </p:pic>
    </p:spTree>
    <p:extLst>
      <p:ext uri="{BB962C8B-B14F-4D97-AF65-F5344CB8AC3E}">
        <p14:creationId xmlns:p14="http://schemas.microsoft.com/office/powerpoint/2010/main" val="3362344190"/>
      </p:ext>
    </p:extLst>
  </p:cSld>
  <p:clrMapOvr>
    <a:masterClrMapping/>
  </p:clrMapOvr>
  <p:transition spd="slow" advClick="0" advTm="5000">
    <p:pull/>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gradFill>
          <a:gsLst>
            <a:gs pos="0">
              <a:srgbClr val="FBEAC7"/>
            </a:gs>
            <a:gs pos="17999">
              <a:srgbClr val="FEE7F2"/>
            </a:gs>
            <a:gs pos="36000">
              <a:srgbClr val="FAC77D"/>
            </a:gs>
            <a:gs pos="61000">
              <a:srgbClr val="FBA97D"/>
            </a:gs>
            <a:gs pos="82001">
              <a:srgbClr val="FBD49C"/>
            </a:gs>
            <a:gs pos="100000">
              <a:srgbClr val="FEE7F2"/>
            </a:gs>
          </a:gsLst>
          <a:lin ang="5400000" scaled="0"/>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9180512" cy="1417638"/>
          </a:xfrm>
        </p:spPr>
        <p:txBody>
          <a:bodyPr>
            <a:noAutofit/>
          </a:bodyPr>
          <a:lstStyle/>
          <a:p>
            <a:pPr algn="l"/>
            <a:r>
              <a:rPr lang="uk-UA" sz="1600" dirty="0"/>
              <a:t>13. </a:t>
            </a:r>
            <a:r>
              <a:rPr lang="uk-UA" sz="1600" dirty="0" err="1"/>
              <a:t>Ка’Даріо</a:t>
            </a:r>
            <a:r>
              <a:rPr lang="uk-UA" sz="1600" dirty="0"/>
              <a:t>.</a:t>
            </a:r>
            <a:br>
              <a:rPr lang="uk-UA" sz="1600" dirty="0"/>
            </a:br>
            <a:r>
              <a:rPr lang="uk-UA" sz="1600" dirty="0" smtClean="0"/>
              <a:t>Палац </a:t>
            </a:r>
            <a:r>
              <a:rPr lang="uk-UA" sz="1600" dirty="0" err="1"/>
              <a:t>Ка’Даріо</a:t>
            </a:r>
            <a:r>
              <a:rPr lang="uk-UA" sz="1600" dirty="0"/>
              <a:t> був побудований в 1487 році. За основу архітектурного стилю в ньому був узятий Ренесанс. Асиметричну будівлю палаццо має мозаїчний фасад із зеленого мармуру і червонуватого порфіру. </a:t>
            </a:r>
            <a:r>
              <a:rPr lang="uk-UA" sz="1600" dirty="0" err="1"/>
              <a:t>Ка’Даріо</a:t>
            </a:r>
            <a:r>
              <a:rPr lang="uk-UA" sz="1600" dirty="0"/>
              <a:t> – непроста </a:t>
            </a:r>
            <a:r>
              <a:rPr lang="uk-UA" sz="1600" dirty="0" err="1"/>
              <a:t>будівля.Місцеві</a:t>
            </a:r>
            <a:r>
              <a:rPr lang="uk-UA" sz="1600" dirty="0"/>
              <a:t> легенди відносять його до числа «проклятих будинків», оскільки більшості власників палаццо відчайдушно не щастило в житті: вони втрачали свої статки, піддавалися насильству, кінчали життя самогубством.</a:t>
            </a:r>
          </a:p>
        </p:txBody>
      </p:sp>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9632" y="1772816"/>
            <a:ext cx="6840760" cy="4553381"/>
          </a:xfrm>
          <a:prstGeom prst="rect">
            <a:avLst/>
          </a:prstGeom>
        </p:spPr>
      </p:pic>
    </p:spTree>
    <p:extLst>
      <p:ext uri="{BB962C8B-B14F-4D97-AF65-F5344CB8AC3E}">
        <p14:creationId xmlns:p14="http://schemas.microsoft.com/office/powerpoint/2010/main" val="1489913955"/>
      </p:ext>
    </p:extLst>
  </p:cSld>
  <p:clrMapOvr>
    <a:masterClrMapping/>
  </p:clrMapOvr>
  <p:transition spd="slow" advClick="0" advTm="5000">
    <p:cove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gradFill>
          <a:gsLst>
            <a:gs pos="0">
              <a:srgbClr val="CCCCFF"/>
            </a:gs>
            <a:gs pos="17999">
              <a:srgbClr val="99CCFF"/>
            </a:gs>
            <a:gs pos="36000">
              <a:srgbClr val="9966FF"/>
            </a:gs>
            <a:gs pos="61000">
              <a:srgbClr val="CC99FF"/>
            </a:gs>
            <a:gs pos="82001">
              <a:srgbClr val="99CCFF"/>
            </a:gs>
            <a:gs pos="100000">
              <a:srgbClr val="CCCCFF"/>
            </a:gs>
          </a:gsLst>
          <a:lin ang="5400000" scaled="0"/>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9144000" cy="1417638"/>
          </a:xfrm>
        </p:spPr>
        <p:txBody>
          <a:bodyPr>
            <a:normAutofit/>
          </a:bodyPr>
          <a:lstStyle/>
          <a:p>
            <a:pPr algn="l"/>
            <a:r>
              <a:rPr lang="uk-UA" sz="1800" dirty="0"/>
              <a:t>14. </a:t>
            </a:r>
            <a:r>
              <a:rPr lang="uk-UA" sz="1800" dirty="0" err="1"/>
              <a:t>Ка’Лоредан</a:t>
            </a:r>
            <a:r>
              <a:rPr lang="uk-UA" sz="1800" dirty="0"/>
              <a:t>.</a:t>
            </a:r>
            <a:br>
              <a:rPr lang="uk-UA" sz="1800" dirty="0"/>
            </a:br>
            <a:r>
              <a:rPr lang="uk-UA" sz="1800" dirty="0" smtClean="0"/>
              <a:t>Розташований </a:t>
            </a:r>
            <a:r>
              <a:rPr lang="uk-UA" sz="1800" dirty="0"/>
              <a:t>між палаццо </a:t>
            </a:r>
            <a:r>
              <a:rPr lang="uk-UA" sz="1800" dirty="0" err="1"/>
              <a:t>Дандоло</a:t>
            </a:r>
            <a:r>
              <a:rPr lang="uk-UA" sz="1800" dirty="0"/>
              <a:t> і палаццо </a:t>
            </a:r>
            <a:r>
              <a:rPr lang="uk-UA" sz="1800" dirty="0" err="1"/>
              <a:t>Фарсетті</a:t>
            </a:r>
            <a:r>
              <a:rPr lang="uk-UA" sz="1800" dirty="0"/>
              <a:t>, </a:t>
            </a:r>
            <a:r>
              <a:rPr lang="uk-UA" sz="1800" dirty="0" err="1"/>
              <a:t>Ка’Лоредан</a:t>
            </a:r>
            <a:r>
              <a:rPr lang="uk-UA" sz="1800" dirty="0"/>
              <a:t> за своїм зовнішнім виглядом мало чим відрізняється від останнього палацу. Свої суворі готичні форми він набув у </a:t>
            </a:r>
            <a:r>
              <a:rPr lang="en-US" sz="1800" dirty="0"/>
              <a:t>XIII </a:t>
            </a:r>
            <a:r>
              <a:rPr lang="uk-UA" sz="1800" dirty="0"/>
              <a:t>столітті. Сьогодні у стінах </a:t>
            </a:r>
            <a:r>
              <a:rPr lang="uk-UA" sz="1800" dirty="0" err="1"/>
              <a:t>Ка’Лоредан</a:t>
            </a:r>
            <a:r>
              <a:rPr lang="uk-UA" sz="1800" dirty="0"/>
              <a:t> знаходиться венеціанський муніципалітет.</a:t>
            </a:r>
          </a:p>
        </p:txBody>
      </p:sp>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1560" y="1381117"/>
            <a:ext cx="8208912" cy="5476883"/>
          </a:xfrm>
          <a:prstGeom prst="rect">
            <a:avLst/>
          </a:prstGeom>
        </p:spPr>
      </p:pic>
    </p:spTree>
    <p:extLst>
      <p:ext uri="{BB962C8B-B14F-4D97-AF65-F5344CB8AC3E}">
        <p14:creationId xmlns:p14="http://schemas.microsoft.com/office/powerpoint/2010/main" val="199719433"/>
      </p:ext>
    </p:extLst>
  </p:cSld>
  <p:clrMapOvr>
    <a:masterClrMapping/>
  </p:clrMapOvr>
  <p:transition spd="slow" advClick="0" advTm="5000">
    <p:pull/>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9144000" cy="1373014"/>
          </a:xfrm>
        </p:spPr>
        <p:txBody>
          <a:bodyPr>
            <a:noAutofit/>
          </a:bodyPr>
          <a:lstStyle/>
          <a:p>
            <a:pPr algn="l"/>
            <a:r>
              <a:rPr lang="uk-UA" sz="1600" dirty="0"/>
              <a:t>15. Палаццо </a:t>
            </a:r>
            <a:r>
              <a:rPr lang="uk-UA" sz="1600" dirty="0" err="1"/>
              <a:t>деї</a:t>
            </a:r>
            <a:r>
              <a:rPr lang="uk-UA" sz="1600" dirty="0"/>
              <a:t> </a:t>
            </a:r>
            <a:r>
              <a:rPr lang="uk-UA" sz="1600" dirty="0" err="1"/>
              <a:t>Камерлінг</a:t>
            </a:r>
            <a:r>
              <a:rPr lang="uk-UA" sz="1600" dirty="0"/>
              <a:t>.</a:t>
            </a:r>
            <a:br>
              <a:rPr lang="uk-UA" sz="1600" dirty="0"/>
            </a:br>
            <a:r>
              <a:rPr lang="uk-UA" sz="1600" dirty="0" smtClean="0"/>
              <a:t>Зведений </a:t>
            </a:r>
            <a:r>
              <a:rPr lang="uk-UA" sz="1600" dirty="0"/>
              <a:t>у 20-ті роки </a:t>
            </a:r>
            <a:r>
              <a:rPr lang="en-US" sz="1600" dirty="0"/>
              <a:t>XVI </a:t>
            </a:r>
            <a:r>
              <a:rPr lang="uk-UA" sz="1600" dirty="0"/>
              <a:t>століття палаццо </a:t>
            </a:r>
            <a:r>
              <a:rPr lang="uk-UA" sz="1600" dirty="0" err="1"/>
              <a:t>деї</a:t>
            </a:r>
            <a:r>
              <a:rPr lang="uk-UA" sz="1600" dirty="0"/>
              <a:t> </a:t>
            </a:r>
            <a:r>
              <a:rPr lang="uk-UA" sz="1600" dirty="0" err="1"/>
              <a:t>Камерлінг</a:t>
            </a:r>
            <a:r>
              <a:rPr lang="uk-UA" sz="1600" dirty="0"/>
              <a:t> має унікальну структуру фасаду. На відміну від інших венеціанських палаців, парадна частина цього будинку виходить на кожну зі сторін. Спочатку </a:t>
            </a:r>
            <a:r>
              <a:rPr lang="uk-UA" sz="1600" dirty="0" err="1"/>
              <a:t>деї</a:t>
            </a:r>
            <a:r>
              <a:rPr lang="uk-UA" sz="1600" dirty="0"/>
              <a:t> </a:t>
            </a:r>
            <a:r>
              <a:rPr lang="uk-UA" sz="1600" dirty="0" err="1"/>
              <a:t>Камерлінг</a:t>
            </a:r>
            <a:r>
              <a:rPr lang="uk-UA" sz="1600" dirty="0"/>
              <a:t> використовувався як Будинок міських скарбників, а згодом і зовсім став державною в’язницею.</a:t>
            </a:r>
          </a:p>
        </p:txBody>
      </p:sp>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5576" y="1412776"/>
            <a:ext cx="8064896" cy="5380798"/>
          </a:xfrm>
          <a:prstGeom prst="rect">
            <a:avLst/>
          </a:prstGeom>
        </p:spPr>
      </p:pic>
    </p:spTree>
    <p:extLst>
      <p:ext uri="{BB962C8B-B14F-4D97-AF65-F5344CB8AC3E}">
        <p14:creationId xmlns:p14="http://schemas.microsoft.com/office/powerpoint/2010/main" val="2306420858"/>
      </p:ext>
    </p:extLst>
  </p:cSld>
  <p:clrMapOvr>
    <a:masterClrMapping/>
  </p:clrMapOvr>
  <p:transition spd="slow" advClick="0" advTm="5000">
    <p:cove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97"/>
            <a:ext cx="9144000" cy="6858000"/>
          </a:xfrm>
          <a:prstGeom prst="rect">
            <a:avLst/>
          </a:prstGeom>
        </p:spPr>
      </p:pic>
      <p:sp>
        <p:nvSpPr>
          <p:cNvPr id="2" name="Заголовок 1"/>
          <p:cNvSpPr>
            <a:spLocks noGrp="1"/>
          </p:cNvSpPr>
          <p:nvPr>
            <p:ph type="title"/>
          </p:nvPr>
        </p:nvSpPr>
        <p:spPr>
          <a:xfrm>
            <a:off x="-1908720" y="1196752"/>
            <a:ext cx="5832648" cy="1143000"/>
          </a:xfrm>
        </p:spPr>
        <p:txBody>
          <a:bodyPr>
            <a:normAutofit/>
          </a:bodyPr>
          <a:lstStyle/>
          <a:p>
            <a:r>
              <a:rPr lang="uk-UA" sz="1600" dirty="0" smtClean="0">
                <a:solidFill>
                  <a:schemeClr val="bg1">
                    <a:lumMod val="95000"/>
                  </a:schemeClr>
                </a:solidFill>
              </a:rPr>
              <a:t>Підготувала </a:t>
            </a:r>
            <a:br>
              <a:rPr lang="uk-UA" sz="1600" dirty="0" smtClean="0">
                <a:solidFill>
                  <a:schemeClr val="bg1">
                    <a:lumMod val="95000"/>
                  </a:schemeClr>
                </a:solidFill>
              </a:rPr>
            </a:br>
            <a:r>
              <a:rPr lang="uk-UA" sz="1600" dirty="0" smtClean="0">
                <a:solidFill>
                  <a:schemeClr val="bg1">
                    <a:lumMod val="95000"/>
                  </a:schemeClr>
                </a:solidFill>
              </a:rPr>
              <a:t>учениця 10 класу </a:t>
            </a:r>
            <a:br>
              <a:rPr lang="uk-UA" sz="1600" dirty="0" smtClean="0">
                <a:solidFill>
                  <a:schemeClr val="bg1">
                    <a:lumMod val="95000"/>
                  </a:schemeClr>
                </a:solidFill>
              </a:rPr>
            </a:br>
            <a:r>
              <a:rPr lang="uk-UA" sz="1600" dirty="0" err="1" smtClean="0">
                <a:solidFill>
                  <a:schemeClr val="bg1">
                    <a:lumMod val="95000"/>
                  </a:schemeClr>
                </a:solidFill>
              </a:rPr>
              <a:t>Розівсткої</a:t>
            </a:r>
            <a:r>
              <a:rPr lang="uk-UA" sz="1600" dirty="0" smtClean="0">
                <a:solidFill>
                  <a:schemeClr val="bg1">
                    <a:lumMod val="95000"/>
                  </a:schemeClr>
                </a:solidFill>
              </a:rPr>
              <a:t> ЗОШ І-ІІІ ст.</a:t>
            </a:r>
            <a:br>
              <a:rPr lang="uk-UA" sz="1600" dirty="0" smtClean="0">
                <a:solidFill>
                  <a:schemeClr val="bg1">
                    <a:lumMod val="95000"/>
                  </a:schemeClr>
                </a:solidFill>
              </a:rPr>
            </a:br>
            <a:r>
              <a:rPr lang="uk-UA" sz="1600" dirty="0" err="1" smtClean="0">
                <a:solidFill>
                  <a:schemeClr val="bg1">
                    <a:lumMod val="95000"/>
                  </a:schemeClr>
                </a:solidFill>
              </a:rPr>
              <a:t>Абросімова</a:t>
            </a:r>
            <a:r>
              <a:rPr lang="uk-UA" sz="1600" dirty="0" smtClean="0">
                <a:solidFill>
                  <a:schemeClr val="bg1">
                    <a:lumMod val="95000"/>
                  </a:schemeClr>
                </a:solidFill>
              </a:rPr>
              <a:t> Ірина</a:t>
            </a:r>
            <a:endParaRPr lang="uk-UA" sz="1600" dirty="0">
              <a:solidFill>
                <a:schemeClr val="bg1">
                  <a:lumMod val="95000"/>
                </a:schemeClr>
              </a:solidFill>
            </a:endParaRPr>
          </a:p>
        </p:txBody>
      </p:sp>
      <p:sp>
        <p:nvSpPr>
          <p:cNvPr id="4" name="Прямоугольник 3"/>
          <p:cNvSpPr/>
          <p:nvPr/>
        </p:nvSpPr>
        <p:spPr>
          <a:xfrm>
            <a:off x="107504" y="91951"/>
            <a:ext cx="5328592" cy="830997"/>
          </a:xfrm>
          <a:prstGeom prst="rect">
            <a:avLst/>
          </a:prstGeom>
        </p:spPr>
        <p:txBody>
          <a:bodyPr wrap="square">
            <a:spAutoFit/>
          </a:bodyPr>
          <a:lstStyle/>
          <a:p>
            <a:r>
              <a:rPr lang="uk-UA" sz="4800" dirty="0" smtClean="0">
                <a:solidFill>
                  <a:schemeClr val="bg1"/>
                </a:solidFill>
              </a:rPr>
              <a:t>ДЯКУЮ ЗА УВАГУ!</a:t>
            </a:r>
            <a:endParaRPr lang="uk-UA" sz="4800" dirty="0">
              <a:solidFill>
                <a:schemeClr val="bg1"/>
              </a:solidFill>
            </a:endParaRPr>
          </a:p>
        </p:txBody>
      </p:sp>
    </p:spTree>
    <p:extLst>
      <p:ext uri="{BB962C8B-B14F-4D97-AF65-F5344CB8AC3E}">
        <p14:creationId xmlns:p14="http://schemas.microsoft.com/office/powerpoint/2010/main" val="2647042506"/>
      </p:ext>
    </p:extLst>
  </p:cSld>
  <p:clrMapOvr>
    <a:masterClrMapping/>
  </p:clrMapOvr>
  <mc:AlternateContent xmlns:mc="http://schemas.openxmlformats.org/markup-compatibility/2006" xmlns:p14="http://schemas.microsoft.com/office/powerpoint/2010/main">
    <mc:Choice Requires="p14">
      <p:transition spd="slow" p14:dur="1400" advClick="0" advTm="5000">
        <p14:ripple/>
      </p:transition>
    </mc:Choice>
    <mc:Fallback xmlns="">
      <p:transition spd="slow" advClick="0" advTm="5000">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748214607"/>
      </p:ext>
    </p:extLst>
  </p:cSld>
  <p:clrMapOvr>
    <a:masterClrMapping/>
  </p:clrMapOvr>
  <p:transition spd="slow" advClick="0" advTm="5000">
    <p:wheel spokes="1"/>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Прямоугольник 1"/>
          <p:cNvSpPr/>
          <p:nvPr/>
        </p:nvSpPr>
        <p:spPr>
          <a:xfrm>
            <a:off x="2051720" y="116632"/>
            <a:ext cx="7524328" cy="707886"/>
          </a:xfrm>
          <a:prstGeom prst="rect">
            <a:avLst/>
          </a:prstGeom>
        </p:spPr>
        <p:txBody>
          <a:bodyPr wrap="square">
            <a:spAutoFit/>
          </a:bodyPr>
          <a:lstStyle/>
          <a:p>
            <a:r>
              <a:rPr lang="uk-UA" sz="4000" dirty="0" smtClean="0">
                <a:solidFill>
                  <a:srgbClr val="FF0000"/>
                </a:solidFill>
              </a:rPr>
              <a:t>Сікстинська Капела</a:t>
            </a:r>
            <a:endParaRPr lang="uk-UA" sz="4000" dirty="0">
              <a:solidFill>
                <a:srgbClr val="FF0000"/>
              </a:solidFill>
            </a:endParaRPr>
          </a:p>
        </p:txBody>
      </p:sp>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3648" y="1124744"/>
            <a:ext cx="6502400" cy="5092700"/>
          </a:xfrm>
          <a:prstGeom prst="rect">
            <a:avLst/>
          </a:prstGeom>
        </p:spPr>
      </p:pic>
    </p:spTree>
    <p:extLst>
      <p:ext uri="{BB962C8B-B14F-4D97-AF65-F5344CB8AC3E}">
        <p14:creationId xmlns:p14="http://schemas.microsoft.com/office/powerpoint/2010/main" val="1534124598"/>
      </p:ext>
    </p:extLst>
  </p:cSld>
  <p:clrMapOvr>
    <a:masterClrMapping/>
  </p:clrMapOvr>
  <mc:AlternateContent xmlns:mc="http://schemas.openxmlformats.org/markup-compatibility/2006" xmlns:p14="http://schemas.microsoft.com/office/powerpoint/2010/main">
    <mc:Choice Requires="p14">
      <p:transition spd="slow" p14:dur="5250" advClick="0" advTm="5000"/>
    </mc:Choice>
    <mc:Fallback xmlns="">
      <p:transition spd="slow" advClick="0" advTm="5000"/>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6809" y="15586"/>
            <a:ext cx="7632848" cy="6858000"/>
          </a:xfrm>
          <a:prstGeom prst="rect">
            <a:avLst/>
          </a:prstGeom>
        </p:spPr>
      </p:pic>
    </p:spTree>
    <p:extLst>
      <p:ext uri="{BB962C8B-B14F-4D97-AF65-F5344CB8AC3E}">
        <p14:creationId xmlns:p14="http://schemas.microsoft.com/office/powerpoint/2010/main" val="871918444"/>
      </p:ext>
    </p:extLst>
  </p:cSld>
  <p:clrMapOvr>
    <a:masterClrMapping/>
  </p:clrMapOvr>
  <mc:AlternateContent xmlns:mc="http://schemas.openxmlformats.org/markup-compatibility/2006" xmlns:p14="http://schemas.microsoft.com/office/powerpoint/2010/main">
    <mc:Choice Requires="p14">
      <p:transition spd="slow" p14:dur="1200" advClick="0" advTm="5000">
        <p14:flip dir="r"/>
      </p:transition>
    </mc:Choice>
    <mc:Fallback xmlns="">
      <p:transition spd="slow" advClick="0" advTm="5000">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237" y="0"/>
            <a:ext cx="9166237" cy="6858000"/>
          </a:xfrm>
          <a:prstGeom prst="rect">
            <a:avLst/>
          </a:prstGeom>
        </p:spPr>
      </p:pic>
    </p:spTree>
    <p:extLst>
      <p:ext uri="{BB962C8B-B14F-4D97-AF65-F5344CB8AC3E}">
        <p14:creationId xmlns:p14="http://schemas.microsoft.com/office/powerpoint/2010/main" val="2982873196"/>
      </p:ext>
    </p:extLst>
  </p:cSld>
  <p:clrMapOvr>
    <a:masterClrMapping/>
  </p:clrMapOvr>
  <p:transition spd="slow" advClick="0" advTm="5000">
    <p:randomBar dir="vert"/>
  </p:transition>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145</TotalTime>
  <Words>1061</Words>
  <Application>Microsoft Office PowerPoint</Application>
  <PresentationFormat>Экран (4:3)</PresentationFormat>
  <Paragraphs>42</Paragraphs>
  <Slides>55</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55</vt:i4>
      </vt:variant>
    </vt:vector>
  </HeadingPairs>
  <TitlesOfParts>
    <vt:vector size="56" baseType="lpstr">
      <vt:lpstr>Тема Office</vt:lpstr>
      <vt:lpstr>ВИЗНАЧНІ ПАМ’ЯТКИ ІТАЛІЇ</vt:lpstr>
      <vt:lpstr>Авторитетний американський журнал про подорожі «Conde Nast Traveler» у 2011 році назвав Італію найкращою країною для туризму. Це щорічно підтверджує величезна кількість туристів, які обирають для свого відпочинку саме цю країну. Ще б пак! Кожне місто Італії неповторне. Величний у своїх стародавніх руїнах Рим, священний Ватикан, поховане під попелом античне місто Помпеї, галасливий портовий Неаполь, одухотворена Флоренція, діловий і модний Мілан... Скільки б разів ви не побували в цій романтичній країні, величезна кількість визначних пам'яток Італії все ще залишиться непізнаною. Країна найвищих культурних та історичних цінностей завжди знайде чим здивувати. </vt:lpstr>
      <vt:lpstr>Презентация PowerPoint</vt:lpstr>
      <vt:lpstr>Неподалік від Колізею знаходяться Тріумфальна арка Костянтина і Римський форум. Одна з найбільших святинь християнського світу — Собор Святого Петра у Ватикані — розташована на тому місці, де в 67 р. н.е. був страчений Апостол Петро. Незабутні враження залишать багатющі Ватиканські музеї, Сікстинська Капела, де на одній із фресок ще зберігся відбиток великого пальця Мікеланджело і римський Пантеон, під куполом якого похований сам Рафаель.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Римський Пантеон</vt:lpstr>
      <vt:lpstr>Презентация PowerPoint</vt:lpstr>
      <vt:lpstr>Презентация PowerPoint</vt:lpstr>
      <vt:lpstr>Презентация PowerPoint</vt:lpstr>
      <vt:lpstr>На місці старого дерев'яного мосту, що перетинав річку Арно ще з римських часів, у 1345 році за проектом архітектора Нері ді Фьораванті (італ. Neri di Fioravante) було побудовано кам'яний міст з трьох арок (співвідношення висоти до ширини 1:6). Відмітною рисою мосту стали будинки, що тісняться по обидві його сторони. Спочатку всі будівлі на мосту були однаковими, але з часом у результаті неконтрольованих перебудов, почали значно відрізнятись. Справа в в тому, що у XV столітті Понте Веккьо став місцем розташування численних м'ясних лавок. Сюди, подалі від знатних особняків і адміністративних палаців, було перенесено торгівлю парною телятиною і курячими мізками, від чого Старий міст став найбільш "пахучим" місцем Флоренції. Відходи від м'ясної справи викидали в Арно, щоб річка відносила їх за межі міста. Оскільки м'ясників в місті було багато, Старий міст почав вимушено розширюватись: торговці прилаштовували свої крамниці так, що вони вже випирали на кілька метрів за межі мосту і висіли практично над водою. Таким цей міст є і зараз, тільки лавки тепер інші - з дорогими і дуже дорогими розкішними ювелірними прикрасами[1]. За указом Козімо I Медічі лавки мосту почали перетворюватись на ювелірні з 1593 року, через що міст почали також називати "Золотим мостом". У 1565 році над мостом був збудований коридор, який зберігся до цих пір.</vt:lpstr>
      <vt:lpstr>Презентация PowerPoint</vt:lpstr>
      <vt:lpstr>У центрі прольотів мосту послідовний ряд будівель переривається і переходить у відкритий майданчик, з якого можна милуватися річкою та іншими мостами Флоренції. На мосту знаходиться також погруддя Бенвенуто Челліні, до якого традиційно приковують «замки кохання». Під час відступу німецько-фашистських військ в 1944 році, коли інші мости Флоренції були зруйновані фашистами, Старий міст став єдиним, який не постраждав. Це стало можливим завдяки втручанню представника Німеччини у Флоренції Герхарда Вольфа, який після війни став почесним громадянином Флоренції. Тим не менше, фашистами були сильно пошкоджені точки доступу до мосту, які сьогодні виглядають дещо безглуздо через поспішну реконструкцію, що мала місце на початку п'ятдесятих років.</vt:lpstr>
      <vt:lpstr>Пам'ятник Данте у Флоренції</vt:lpstr>
      <vt:lpstr>Однією з найдивовижніших визначних пам'яток Італії є місто-музей Флоренція. Її вулички настільки вузькі та заплутані, що, блукаючи ними, можна несподівано натрапити на будинок Данте Аліг'єрі або випадково опинитися на березі річки Арно, через яку перекинуто незвичайний міст Понте Веккьо. Будинки на мосту забудовані по обидва його боки. Грандіозну велич Ренесансу можна побачити на прикладі собору Доум, облицьованого зеленим і рожевим мармуром. Під його величезним куполом могло сховатися все населення Флоренції. </vt:lpstr>
      <vt:lpstr>Будинок Данте Аліг'єрі </vt:lpstr>
      <vt:lpstr>Собор Доум</vt:lpstr>
      <vt:lpstr>Яким же суперечливим після побаченого вам здасться Неаполь, розташований біля підніжжя діючого вулкана Везувій. Як і в будь-якому портовому місті, багатство і бідність тут легко уживаються на одній вулиці. На березі Неаполітанської затоки рибалки торгують свіжим уловом, на натягнутих між домами мотузках сушиться білизна... Місто славиться мальовничою природою, історичним та художнім надбанням. Із багатьох цікавих визначних пам'яток Італії в Неаполі знаходиться Новий Замок, Королівський Палац, капела Св. Януарія тощо.  </vt:lpstr>
      <vt:lpstr>Вулкан Везувій</vt:lpstr>
      <vt:lpstr>Презентация PowerPoint</vt:lpstr>
      <vt:lpstr>На схід від Неаполя розташовані Помпеї — антична визначна пам'ятка Італії із трагічною долею. Поховане під попелом під час виверження Везувію в 79 р. н. е., місто випадково знайшли лише в XVI столітті. Незважаючи на те, що сьогодні розчищено лише четверту частину міста, ті вулиці та будинки з повним облаштуванням, які збереглися, та рештки загиблих місцевих жителів можуть повно відобразити жахливу картину останнього дня Помпеї. </vt:lpstr>
      <vt:lpstr>Презентация PowerPoint</vt:lpstr>
      <vt:lpstr>Капела Св. Януарія</vt:lpstr>
      <vt:lpstr>Презентация PowerPoint</vt:lpstr>
      <vt:lpstr>Новий Замок</vt:lpstr>
      <vt:lpstr>Тоскана</vt:lpstr>
      <vt:lpstr>Тоскана регіон в Італії, яка містить відомих місто Піза, Флоренція, Сієна і Лукка, і займає одне з головних туристичних визначних пам'яток в Італії. Тут ви знайдете величезну колекцію від всіх значних культурних робіт італійських майстрів минулого. Надзвичайно відомий Ренесанс художників, скульпторів, архітекторів і знайшли своє духовний дім в регіоні Тоскана. Величезна кількість музеїв і художніх галерей, що ви знайдете тут дійсно приголомшливий.</vt:lpstr>
      <vt:lpstr>Галерея Уффіці у Флоренції, а також є одним з найвідоміших туристичних визначних пам'яток в Італії, містить картини й інші вражаючі роботи великих художників, як Леонардо да Вінчі, Мікеланджело, Рафаеля, Рембрандта, Караваджо, Джотто, Боттічеллі, Тіциана і багатьох багатьох інших добре.</vt:lpstr>
      <vt:lpstr>Презентация PowerPoint</vt:lpstr>
      <vt:lpstr>Мілан є світовим центром моди, і вона охопила в море красиві люди, прекрасно жити і безліч атракціонів для любителів мистецтва і любителі опери. Це також рай для покупок, і це просто один з найвідоміших міст по всьому світу. І, якщо ви хочете, щоб піти від суєти суєт на деякий час, ви можете зробити коротку поїздку на озеро Комо, розташованому в італійських Альпах, який знаходиться всього в декількох хвилинах ходьби. Ви також не повинні пропустити відвідування галереї, одна з найкращих торгових центрів у світі, який став прототипом для всіх видів інших містах.</vt:lpstr>
      <vt:lpstr>Пізанська вежа</vt:lpstr>
      <vt:lpstr>Розташований в Пізі, ця вежа придбала популярність завдяки своїй спираючись природи (через м'який грунт, на якому він був побудований), що робить його нахиленим під кутом до землі, а також за те, що це місце, де Галілео Галілей проводив свої експерименти. Пізанська вежа стала одним з семи чудес світу. </vt:lpstr>
      <vt:lpstr>Красуня Венеція – одна з найстаріших і найвеличніших міст Європи. Єдине у своєму роді місто, збудоване на воді, що славиться на весь світ унікальною культурою місцевих карнавалів та класичного мистецтва. Більше ста островів, близько двох сотень каналів і шістдесят тисяч жителів щороку приймають у своїх межах кілька мільйонів туристів. Легкий серпанок, що піднімається над водою, робить Венецію привабливою як для любителів старожитностей, так і невиправних романтиків. Тут проводять свій медовий місяць молодята, тут насолоджуються спогадами про минуле закохані.</vt:lpstr>
      <vt:lpstr>Любителі історії цінують Венецію за її багате минуле, поціновувачі мистецтва люблять за вміння зберігати свою культурну спадщину. Численні палаццо міста, що виходять своїми величними фасадами на Гранд-канал , являють собою живу історію Венеції і, одночасно, визначають її сучасний архітектурний вигляд. Виконані в стилі готики, бароко, класицизму венеціанські палаци цікаві не тільки своїм зовнішнім виглядом. Багато з них зберегли ще й багате внутрішнє оздоблення. Частина палаццо віддано під державні потреби міста, в деяких будівлях розміщені місцеві музеї. Я пропоную Вам познайомитися з чудовими палацами Венеції!</vt:lpstr>
      <vt:lpstr>1. Палац дожів. Головна резиденція венеціанських дожів була побудована в період з 1309 по 1424. Палац дожів витриманий в строгому готичному стилі. Раніше він використовувався як політичний, судовий та морський центр управління містом. Сьогодні у стінах палацу розташовується музей, а сама споруда входить до числа основних елементів архітектурного ансамблю Венеції.</vt:lpstr>
      <vt:lpstr>2. Ка’д’Оро. Зведений у XV столітті за проектом архітекторів Бона (батька і сина) палаццо Ка’д’Оро відноситься до числа найбільш елегантних будівель, виконаних в стилі венеціанської готики. «Золотий будинок» (друга назва палацу за первісною обробкою сусальним золотом) знаходиться на Гранд-Каналі , в районі Каннареджо. В останні вісімдесят років у ньому розташовується галерея Франкетті.</vt:lpstr>
      <vt:lpstr>3. Палаццо Барбаріго. З моменту своєї побудови (в XV столітті) і до моменту продажу (у XIX) палаццо Барбаріго належав стародавньому і знатному сімейству Венеції, що носить аналогічне прізвище. Архітектурний вигляд споруди увібрав у себе риси венеційсько-візантійського стилю: строгість форм, відсутність зайвих прикрас.Мозаїка з муранського скла прикрасила фасад палаццо Барбаріго при зміні власників, в XIX столітті.</vt:lpstr>
      <vt:lpstr>4. Фондако деї Тедескі. Фондако деї Тедескі з’явився на світ завдяки тісним комерційним зв’язкам, які існували між венеціанцями і німцями. Він був збудований в період між XII і XV століттям і використовувався німецькими купцями в якості складських, торгових і житлових приміщень. В даний час в Фондако деї Тедескі розташовується міська пошта Венеції і місцевий телеграф.</vt:lpstr>
      <vt:lpstr>5. Фондако деї Турки. Спочатку (X-XIII ст.) Фондако деї Турки зводився як палац для венеціанської сім’ї Пезаро. У XVI столітті він був переданий у користування турецької купецької громади. Будова, виконана в венеційсько-візантійському стилі, використовувалася східними купцями для життя і торгівлі. Зараз у ньому знаходиться Музей природної історії.</vt:lpstr>
      <vt:lpstr>6. Палаццо Дольфін-Манін. Палаццо Дольфін-Манін було побудовано в середині XVI століття за проектом видатного венеціанського архітектора Якопо Сансовіно. В основу будівлі лягли два середньовічних будинки. Фасад палацу був прикрашений витонченими арочними колонадами, візуально витягуючи не особливо високу, трьоповерхову будова. В даний час всередині палаццо Дольфін-Манін працює Банк Італії.</vt:lpstr>
      <vt:lpstr>7. Палаццо Грімані. Зведений у другій половині XVI століття палац Грімані ді Сан Лука розташовується на місці злиття двох каналів, неподалік від мосту Ріальто.Будівля виконана в стилі Ренесансу. Палаццо складається з трьох частин і мініатюрного заднього дворика. Білосніжний фасад палацу прикрашений різнобарвним мармуром. Зараз у палаццо Грімані розташовується апеляційний суд Венеції.</vt:lpstr>
      <vt:lpstr>8. Палаццо Каваллі-Франкетті. Розташований поруч з мостом Академії, на Гранд-Каналі, палаццо Каваллі-Франкет являє собою унікальний пам’ятник готичної архітектури. Палац був побудований в XVI столітті для трьох сімейств одного роду – Марчелло, Гуссоні і Каваллі. У XIX столітті він перейшов до рук австрійського ерцгерцога Фрідріха Фердинанда, а потім барона Франкетті. Сьогодні в залах палацу знаходиться Інститут науки, літератури і мистецтва.</vt:lpstr>
      <vt:lpstr>9. Ка’Фоскарі. Побудований у 1452 році, палаццо Ка’Фоскарі є одним з найвеличніших будівель Венеції. Архітектура палацу має яскраво виражені готичні риси: ритмічне чергування арок, колон і вікон, традиційний декор з чотирьохлистника і левів голів. Цокольний поверх будівлі довгий час виконував роль торгових складів, верхні приміщення використовувалися як житлові. У Ка’Фоскарі нерідко зупинялися особи королівської крові – наприклад, король Франції Генріх III.</vt:lpstr>
      <vt:lpstr>10. Палаццо Дандоло. Палаццо Дандоло з’явився на світ в 1400 році завдяки старанням знатної венеціанської сім’ї, що носить аналогічне ім’я. За свою багатовікову історію палацова будівля поміняло кілька впливових власників. В даний час на основі палаццо Дандоло працює п’ятизірковий Hotel Royal Danieli. Архітектурна та туристична пам’ятка височить на Гранд-каналі в районі Сан-Марко.</vt:lpstr>
      <vt:lpstr>11. Ка’Пезаро. Створений за проектом талановитого архітектора епохи венеціанського бароко Бальдассаре Лонгена в другій половині XVII століття, Ка’Пезаро втілив у собі не тільки риси розкоші, а й строгі лінії класицизму. Потужний фасад палацу прикрашений як глибокими арками, які чергуються , так і декоративними фігурами водоліїв, левових і титанових голів. У наші дні Ка’Пезаро функціонує як Музей сучасного мистецтва.</vt:lpstr>
      <vt:lpstr>2. Ка’Реццоніко. Спроектований в кінці XVII століття архітектором Бальдассаре Лонгеном, Ка’Реццоніко був завершений тільки до 1745. Структура палацу – класична для Венеції: цокольний складський поверх і верхні – житлові. З 1936 року в палаццо розміщується Музей Венеції XVIII століття. У число експозиційних предметів входять вишукані фрески, гобелени з фламандськими шпалерами, полотна венеціанських художників і самі зали палацу.</vt:lpstr>
      <vt:lpstr>13. Ка’Даріо. Палац Ка’Даріо був побудований в 1487 році. За основу архітектурного стилю в ньому був узятий Ренесанс. Асиметричну будівлю палаццо має мозаїчний фасад із зеленого мармуру і червонуватого порфіру. Ка’Даріо – непроста будівля.Місцеві легенди відносять його до числа «проклятих будинків», оскільки більшості власників палаццо відчайдушно не щастило в житті: вони втрачали свої статки, піддавалися насильству, кінчали життя самогубством.</vt:lpstr>
      <vt:lpstr>14. Ка’Лоредан. Розташований між палаццо Дандоло і палаццо Фарсетті, Ка’Лоредан за своїм зовнішнім виглядом мало чим відрізняється від останнього палацу. Свої суворі готичні форми він набув у XIII столітті. Сьогодні у стінах Ка’Лоредан знаходиться венеціанський муніципалітет.</vt:lpstr>
      <vt:lpstr>15. Палаццо деї Камерлінг. Зведений у 20-ті роки XVI століття палаццо деї Камерлінг має унікальну структуру фасаду. На відміну від інших венеціанських палаців, парадна частина цього будинку виходить на кожну зі сторін. Спочатку деї Камерлінг використовувався як Будинок міських скарбників, а згодом і зовсім став державною в’язницею.</vt:lpstr>
      <vt:lpstr>Підготувала  учениця 10 класу  Розівсткої ЗОШ І-ІІІ ст. Абросімова Ірина</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ВИЗНАЧНІ ПАМ’ЯТКИ ІТАЛІЇ</dc:title>
  <dc:creator>Ira</dc:creator>
  <cp:lastModifiedBy>Ira</cp:lastModifiedBy>
  <cp:revision>21</cp:revision>
  <dcterms:created xsi:type="dcterms:W3CDTF">2013-12-07T18:24:14Z</dcterms:created>
  <dcterms:modified xsi:type="dcterms:W3CDTF">2013-12-08T14:16:43Z</dcterms:modified>
</cp:coreProperties>
</file>