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63" autoAdjust="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299DD6-8757-46C5-B0EB-31A41139B260}" type="datetimeFigureOut">
              <a:rPr lang="uk-UA" smtClean="0"/>
              <a:t>02.10.2012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052975-4625-4CDE-A78E-F85AD91DF3DE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99DD6-8757-46C5-B0EB-31A41139B260}" type="datetimeFigureOut">
              <a:rPr lang="uk-UA" smtClean="0"/>
              <a:t>02.10.2012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2975-4625-4CDE-A78E-F85AD91DF3D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99DD6-8757-46C5-B0EB-31A41139B260}" type="datetimeFigureOut">
              <a:rPr lang="uk-UA" smtClean="0"/>
              <a:t>02.10.2012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2975-4625-4CDE-A78E-F85AD91DF3D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299DD6-8757-46C5-B0EB-31A41139B260}" type="datetimeFigureOut">
              <a:rPr lang="uk-UA" smtClean="0"/>
              <a:t>02.10.2012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052975-4625-4CDE-A78E-F85AD91DF3DE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299DD6-8757-46C5-B0EB-31A41139B260}" type="datetimeFigureOut">
              <a:rPr lang="uk-UA" smtClean="0"/>
              <a:t>02.10.2012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052975-4625-4CDE-A78E-F85AD91DF3DE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99DD6-8757-46C5-B0EB-31A41139B260}" type="datetimeFigureOut">
              <a:rPr lang="uk-UA" smtClean="0"/>
              <a:t>02.10.2012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2975-4625-4CDE-A78E-F85AD91DF3DE}" type="slidenum">
              <a:rPr lang="uk-UA" smtClean="0"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99DD6-8757-46C5-B0EB-31A41139B260}" type="datetimeFigureOut">
              <a:rPr lang="uk-UA" smtClean="0"/>
              <a:t>02.10.2012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2975-4625-4CDE-A78E-F85AD91DF3DE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299DD6-8757-46C5-B0EB-31A41139B260}" type="datetimeFigureOut">
              <a:rPr lang="uk-UA" smtClean="0"/>
              <a:t>02.10.2012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052975-4625-4CDE-A78E-F85AD91DF3DE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99DD6-8757-46C5-B0EB-31A41139B260}" type="datetimeFigureOut">
              <a:rPr lang="uk-UA" smtClean="0"/>
              <a:t>02.10.2012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2975-4625-4CDE-A78E-F85AD91DF3D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299DD6-8757-46C5-B0EB-31A41139B260}" type="datetimeFigureOut">
              <a:rPr lang="uk-UA" smtClean="0"/>
              <a:t>02.10.2012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052975-4625-4CDE-A78E-F85AD91DF3DE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299DD6-8757-46C5-B0EB-31A41139B260}" type="datetimeFigureOut">
              <a:rPr lang="uk-UA" smtClean="0"/>
              <a:t>02.10.2012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052975-4625-4CDE-A78E-F85AD91DF3DE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299DD6-8757-46C5-B0EB-31A41139B260}" type="datetimeFigureOut">
              <a:rPr lang="uk-UA" smtClean="0"/>
              <a:t>02.10.2012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052975-4625-4CDE-A78E-F85AD91DF3DE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1%83%D1%85%D0%BE%D0%B4%D1%96%D0%BB" TargetMode="External"/><Relationship Id="rId3" Type="http://schemas.openxmlformats.org/officeDocument/2006/relationships/hyperlink" Target="http://uk.wikipedia.org/wiki/%D0%9D%D0%B0%D1%81%D0%B5%D0%BB%D0%B5%D0%BD%D0%BD%D1%8F" TargetMode="External"/><Relationship Id="rId7" Type="http://schemas.openxmlformats.org/officeDocument/2006/relationships/hyperlink" Target="http://uk.wikipedia.org/wiki/%D0%97%D0%B5%D0%BC%D0%BB%D1%8F_(%D0%BF%D0%BB%D0%B0%D0%BD%D0%B5%D1%82%D0%B0)" TargetMode="External"/><Relationship Id="rId2" Type="http://schemas.openxmlformats.org/officeDocument/2006/relationships/hyperlink" Target="http://uk.wikipedia.org/wiki/%D0%9F%D0%BB%D0%BE%D1%89%D0%B0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uk.wikipedia.org/wiki/%D0%9E%D1%81%D1%82%D1%80%D1%96%D0%B2" TargetMode="External"/><Relationship Id="rId11" Type="http://schemas.openxmlformats.org/officeDocument/2006/relationships/hyperlink" Target="http://uk.wikipedia.org/wiki/%D0%9D%D0%B0%D1%81%D0%B5%D0%BB%D0%B5%D0%BD%D0%BD%D1%8F_%D0%97%D0%B5%D0%BC%D0%BB%D1%96" TargetMode="External"/><Relationship Id="rId5" Type="http://schemas.openxmlformats.org/officeDocument/2006/relationships/hyperlink" Target="http://uk.wikipedia.org/wiki/%D0%84%D0%B2%D1%80%D0%B0%D0%B7%D1%96%D1%8F" TargetMode="External"/><Relationship Id="rId10" Type="http://schemas.openxmlformats.org/officeDocument/2006/relationships/hyperlink" Target="http://uk.wikipedia.org/wiki/2005" TargetMode="External"/><Relationship Id="rId4" Type="http://schemas.openxmlformats.org/officeDocument/2006/relationships/hyperlink" Target="http://uk.wikipedia.org/wiki/%D0%9C%D0%B0%D1%82%D0%B5%D1%80%D0%B8%D0%BA" TargetMode="External"/><Relationship Id="rId9" Type="http://schemas.openxmlformats.org/officeDocument/2006/relationships/hyperlink" Target="http://uk.wikipedia.org/wiki/%D0%90%D1%84%D1%80%D0%B8%D0%BA%D0%B0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E%D0%BB%D0%B8%D0%B2%D0%BA%D0%BE%D0%B2%D0%B0_%D0%BF%D0%B0%D0%BB%D1%8C%D0%BC%D0%B0&amp;action=edit&amp;redlink=1" TargetMode="External"/><Relationship Id="rId13" Type="http://schemas.openxmlformats.org/officeDocument/2006/relationships/hyperlink" Target="http://uk.wikipedia.org/wiki/%D0%91%D0%B0%D0%BE%D0%B1%D0%B0%D0%B1" TargetMode="External"/><Relationship Id="rId18" Type="http://schemas.openxmlformats.org/officeDocument/2006/relationships/hyperlink" Target="http://uk.wikipedia.org/wiki/%D0%A2%D1%80%D0%B0%D0%B2%D0%B8" TargetMode="External"/><Relationship Id="rId3" Type="http://schemas.openxmlformats.org/officeDocument/2006/relationships/hyperlink" Target="http://uk.wikipedia.org/wiki/%D0%9B%D1%96%D0%B0%D0%BD%D0%B8" TargetMode="External"/><Relationship Id="rId21" Type="http://schemas.openxmlformats.org/officeDocument/2006/relationships/hyperlink" Target="http://uk.wikipedia.org/wiki/%D0%9A%D1%81%D0%B5%D1%80%D0%BE%D1%84%D1%96%D1%82%D0%B8" TargetMode="External"/><Relationship Id="rId7" Type="http://schemas.openxmlformats.org/officeDocument/2006/relationships/hyperlink" Target="http://uk.wikipedia.org/w/index.php?title=%D0%9C%D0%B0%D0%BA%D0%B0%D1%80%D0%B0%D0%BD%D0%B3%D0%B0&amp;action=edit&amp;redlink=1" TargetMode="External"/><Relationship Id="rId12" Type="http://schemas.openxmlformats.org/officeDocument/2006/relationships/hyperlink" Target="http://uk.wikipedia.org/wiki/%D0%A1%D0%B0%D0%B2%D0%B0%D0%BD%D0%B0" TargetMode="External"/><Relationship Id="rId17" Type="http://schemas.openxmlformats.org/officeDocument/2006/relationships/hyperlink" Target="http://uk.wikipedia.org/wiki/%D0%9C%D0%BE%D0%BB%D0%BE%D1%87%D0%B0%D0%B9" TargetMode="External"/><Relationship Id="rId2" Type="http://schemas.openxmlformats.org/officeDocument/2006/relationships/hyperlink" Target="http://uk.wikipedia.org/wiki/%D0%9B%D0%B0%D1%82%D0%B5%D1%80%D0%B8%D1%82" TargetMode="External"/><Relationship Id="rId16" Type="http://schemas.openxmlformats.org/officeDocument/2006/relationships/hyperlink" Target="http://uk.wikipedia.org/wiki/%D0%9F%D0%B0%D0%BB%D1%8C%D0%BC%D0%B0_%D0%B4%D1%83%D0%BC" TargetMode="External"/><Relationship Id="rId20" Type="http://schemas.openxmlformats.org/officeDocument/2006/relationships/hyperlink" Target="http://uk.wikipedia.org/w/index.php?title=%D0%A0%D0%BE%D1%81%D0%BB%D0%B8%D0%BD%D0%BD%D0%B8%D0%B9_%D0%BF%D0%BE%D0%BA%D1%80%D0%B8%D0%B2&amp;action=edit&amp;redlink=1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A4%D1%96%D0%BA%D1%83%D1%81" TargetMode="External"/><Relationship Id="rId11" Type="http://schemas.openxmlformats.org/officeDocument/2006/relationships/hyperlink" Target="http://uk.wikipedia.org/w/index.php?title=%D0%95%D0%B1%D0%B5%D0%BD%D0%BE%D0%B2%D0%B5_%D0%B4%D0%B5%D1%80%D0%B5%D0%B2%D0%BE&amp;action=edit&amp;redlink=1" TargetMode="External"/><Relationship Id="rId5" Type="http://schemas.openxmlformats.org/officeDocument/2006/relationships/hyperlink" Target="http://uk.wikipedia.org/wiki/%D0%A2%D1%80%D0%BE%D0%BF%D1%96%D1%87%D0%BD%D1%96_%D0%BB%D1%96%D1%81%D0%B8" TargetMode="External"/><Relationship Id="rId15" Type="http://schemas.openxmlformats.org/officeDocument/2006/relationships/hyperlink" Target="http://uk.wikipedia.org/w/index.php?title=%D0%9C%D1%96%D0%BC%D0%BE%D0%B7%D0%B0&amp;action=edit&amp;redlink=1" TargetMode="External"/><Relationship Id="rId10" Type="http://schemas.openxmlformats.org/officeDocument/2006/relationships/hyperlink" Target="http://uk.wikipedia.org/wiki/%D0%A7%D0%B5%D1%80%D0%B2%D0%BE%D0%BD%D0%B5_%D0%B4%D0%B5%D1%80%D0%B5%D0%B2%D0%BE" TargetMode="External"/><Relationship Id="rId19" Type="http://schemas.openxmlformats.org/officeDocument/2006/relationships/hyperlink" Target="http://uk.wikipedia.org/wiki/%D0%9F%D1%83%D1%81%D1%82%D0%B5%D0%BB%D1%8F" TargetMode="External"/><Relationship Id="rId4" Type="http://schemas.openxmlformats.org/officeDocument/2006/relationships/hyperlink" Target="http://uk.wikipedia.org/wiki/%D0%95%D0%BF%D1%96%D1%84%D1%96%D1%82%D0%B8" TargetMode="External"/><Relationship Id="rId9" Type="http://schemas.openxmlformats.org/officeDocument/2006/relationships/hyperlink" Target="http://uk.wikipedia.org/w/index.php?title=%D0%92%D0%B8%D0%BD%D0%BD%D0%B0_%D0%BF%D0%B0%D0%BB%D1%8C%D0%BC%D0%B0&amp;action=edit&amp;redlink=1" TargetMode="External"/><Relationship Id="rId14" Type="http://schemas.openxmlformats.org/officeDocument/2006/relationships/hyperlink" Target="http://uk.wikipedia.org/wiki/%D0%90%D0%BA%D0%B0%D1%86%D1%96%D1%8F" TargetMode="External"/><Relationship Id="rId22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2%D0%B0%D0%BC%D0%B0%D1%80%D0%B8%D0%BA%D1%81" TargetMode="External"/><Relationship Id="rId13" Type="http://schemas.openxmlformats.org/officeDocument/2006/relationships/hyperlink" Target="http://uk.wikipedia.org/wiki/%D0%9D%D0%B0%D0%BC%D1%96%D0%B1" TargetMode="External"/><Relationship Id="rId18" Type="http://schemas.openxmlformats.org/officeDocument/2006/relationships/hyperlink" Target="http://uk.wikipedia.org/wiki/%D0%9C%D1%96%D1%88%D0%B0%D0%BD%D0%B8%D0%B9_%D0%BB%D1%96%D1%81" TargetMode="External"/><Relationship Id="rId3" Type="http://schemas.openxmlformats.org/officeDocument/2006/relationships/hyperlink" Target="http://uk.wikipedia.org/w/index.php?title=%D0%9B%D0%B8%D1%88%D0%B0%D0%B9%D0%BD%D0%B8%D0%BA_%D0%BB%D0%B5%D0%BA%D0%B0%D0%BD%D0%BE%D1%80%D0%B0&amp;action=edit&amp;redlink=1" TargetMode="External"/><Relationship Id="rId7" Type="http://schemas.openxmlformats.org/officeDocument/2006/relationships/hyperlink" Target="http://uk.wikipedia.org/wiki/%D0%95%D1%84%D0%B5%D0%BC%D0%B5%D1%80%D0%B8" TargetMode="External"/><Relationship Id="rId12" Type="http://schemas.openxmlformats.org/officeDocument/2006/relationships/hyperlink" Target="http://uk.wikipedia.org/wiki/%D0%A1%D1%83%D0%BA%D1%83%D0%BB%D0%B5%D0%BD%D1%82%D0%B8" TargetMode="External"/><Relationship Id="rId17" Type="http://schemas.openxmlformats.org/officeDocument/2006/relationships/hyperlink" Target="http://uk.wikipedia.org/wiki/%D0%A5%D0%B2%D0%BE%D0%B9%D0%BD%D0%B8%D0%B9_%D0%BB%D1%96%D1%81" TargetMode="External"/><Relationship Id="rId2" Type="http://schemas.openxmlformats.org/officeDocument/2006/relationships/hyperlink" Target="http://uk.wikipedia.org/wiki/%D0%A1%D0%B0%D1%85%D0%B0%D1%80%D0%B0" TargetMode="External"/><Relationship Id="rId16" Type="http://schemas.openxmlformats.org/officeDocument/2006/relationships/hyperlink" Target="http://uk.wikipedia.org/wiki/%D0%A7%D0%B0%D0%B3%D0%B0%D1%80%D0%BD%D0%B8%D0%BA" TargetMode="External"/><Relationship Id="rId20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uk.wikipedia.org/wiki/%D0%93%D0%B0%D0%BB%D0%BE%D1%84%D1%96%D1%82%D0%B8" TargetMode="External"/><Relationship Id="rId11" Type="http://schemas.openxmlformats.org/officeDocument/2006/relationships/hyperlink" Target="http://uk.wikipedia.org/wiki/%D0%9A%D0%B0%D0%BB%D0%B0%D1%85%D0%B0%D1%80%D1%96" TargetMode="External"/><Relationship Id="rId5" Type="http://schemas.openxmlformats.org/officeDocument/2006/relationships/hyperlink" Target="http://uk.wikipedia.org/w/index.php?title=%D0%A0%D0%B5%D1%82%D0%B0%D0%BC&amp;action=edit&amp;redlink=1" TargetMode="External"/><Relationship Id="rId15" Type="http://schemas.openxmlformats.org/officeDocument/2006/relationships/hyperlink" Target="http://uk.wikipedia.org/wiki/%D0%92%D1%96%D1%87%D0%BD%D0%BE%D0%B7%D0%B5%D0%BB%D0%B5%D0%BD%D1%96_%D1%80%D0%BE%D1%81%D0%BB%D0%B8%D0%BD%D0%B8" TargetMode="External"/><Relationship Id="rId10" Type="http://schemas.openxmlformats.org/officeDocument/2006/relationships/hyperlink" Target="http://uk.wikipedia.org/wiki/%D0%9B%D0%BE%D1%82%D0%BE%D1%81" TargetMode="External"/><Relationship Id="rId19" Type="http://schemas.openxmlformats.org/officeDocument/2006/relationships/image" Target="../media/image4.png"/><Relationship Id="rId4" Type="http://schemas.openxmlformats.org/officeDocument/2006/relationships/hyperlink" Target="http://uk.wikipedia.org/w/index.php?title=%D0%92%D0%B5%D1%80%D0%B1%D0%BB%D1%8E%D0%B4%D1%8F%D1%87%D0%B0_%D0%BA%D0%BE%D0%BB%D1%8E%D1%87%D0%BA%D0%B0&amp;action=edit&amp;redlink=1" TargetMode="External"/><Relationship Id="rId9" Type="http://schemas.openxmlformats.org/officeDocument/2006/relationships/hyperlink" Target="http://uk.wikipedia.org/wiki/%D0%A4%D1%96%D0%BD%D1%96%D0%BA%D0%BE%D0%B2%D0%B0_%D0%BF%D0%B0%D0%BB%D1%8C%D0%BC%D0%B0" TargetMode="External"/><Relationship Id="rId14" Type="http://schemas.openxmlformats.org/officeDocument/2006/relationships/hyperlink" Target="http://uk.wikipedia.org/wiki/%D0%92%D0%B5%D0%BB%D1%8C%D0%B2%D1%96%D1%87%D1%96%D1%8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1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1%D0%B5%D1%80%D0%B1%D0%B5%D1%80%D0%B8" TargetMode="External"/><Relationship Id="rId13" Type="http://schemas.openxmlformats.org/officeDocument/2006/relationships/hyperlink" Target="http://uk.wikipedia.org/wiki/%D0%9B%D0%B0%D1%82%D0%B8%D0%BD%D1%81%D1%8C%D0%BA%D0%B0_%D0%BC%D0%BE%D0%B2%D0%B0" TargetMode="External"/><Relationship Id="rId3" Type="http://schemas.openxmlformats.org/officeDocument/2006/relationships/hyperlink" Target="http://uk.wikipedia.org/w/index.php?title=%D0%90%D1%84%D0%B5%D1%80&amp;action=edit&amp;redlink=1" TargetMode="External"/><Relationship Id="rId7" Type="http://schemas.openxmlformats.org/officeDocument/2006/relationships/hyperlink" Target="http://uk.wikipedia.org/w/index.php?title=%D0%90%D1%84%D1%80%D1%96&amp;action=edit&amp;redlink=1" TargetMode="External"/><Relationship Id="rId12" Type="http://schemas.openxmlformats.org/officeDocument/2006/relationships/hyperlink" Target="http://uk.wikipedia.org/wiki/%D0%A1%D0%B5%D0%BC%D1%96%D1%82%D1%81%D1%8C%D0%BA%D1%96_%D0%BC%D0%BE%D0%B2%D0%B8" TargetMode="External"/><Relationship Id="rId2" Type="http://schemas.openxmlformats.org/officeDocument/2006/relationships/hyperlink" Target="http://uk.wikipedia.org/wiki/%D0%94%D1%80%D0%B5%D0%B2%D0%BD%D1%96%D0%B9_%D0%A0%D0%B8%D0%BC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A2%D1%83%D0%BD%D1%96%D1%81" TargetMode="External"/><Relationship Id="rId11" Type="http://schemas.openxmlformats.org/officeDocument/2006/relationships/hyperlink" Target="http://uk.wikipedia.org/w/index.php?title=%D0%9F%D0%B8%D0%BB%D1%8E%D0%BA%D0%B0&amp;action=edit&amp;redlink=1" TargetMode="External"/><Relationship Id="rId5" Type="http://schemas.openxmlformats.org/officeDocument/2006/relationships/hyperlink" Target="http://uk.wikipedia.org/wiki/%D0%9A%D0%B0%D1%80%D1%84%D0%B0%D0%B3%D0%B5%D0%BD" TargetMode="External"/><Relationship Id="rId15" Type="http://schemas.openxmlformats.org/officeDocument/2006/relationships/slide" Target="slide2.xml"/><Relationship Id="rId10" Type="http://schemas.openxmlformats.org/officeDocument/2006/relationships/hyperlink" Target="http://uk.wikipedia.org/wiki/%D0%A4%D1%96%D0%BD%D1%96%D0%BA%D1%96%D0%B9%D1%81%D1%8C%D0%BA%D0%B0_%D0%BC%D0%BE%D0%B2%D0%B0" TargetMode="External"/><Relationship Id="rId4" Type="http://schemas.openxmlformats.org/officeDocument/2006/relationships/hyperlink" Target="http://uk.wikipedia.org/wiki/%D0%90%D1%84%D1%80%D0%B8%D0%BA%D0%B0_(%D1%80%D0%B8%D0%BC%D1%81%D1%8C%D0%BA%D0%B0_%D0%BF%D1%80%D0%BE%D0%B2%D1%96%D0%BD%D1%86%D1%96%D1%8F)" TargetMode="External"/><Relationship Id="rId9" Type="http://schemas.openxmlformats.org/officeDocument/2006/relationships/hyperlink" Target="http://uk.wikipedia.org/wiki/%D0%9F%D1%96%D0%B2%D0%BD%D1%96%D1%87%D0%BD%D0%B0_%D0%90%D1%84%D1%80%D0%B8%D0%BA%D0%B0" TargetMode="External"/><Relationship Id="rId14" Type="http://schemas.openxmlformats.org/officeDocument/2006/relationships/hyperlink" Target="http://uk.wikipedia.org/wiki/%D0%93%D1%80%D0%B5%D1%86%D1%8C%D0%BA%D0%B0_%D0%BC%D0%BE%D0%B2%D0%B0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0%B0%D0%BB%D0%B0_%D0%90%D0%B7%D1%96%D1%8F" TargetMode="External"/><Relationship Id="rId13" Type="http://schemas.openxmlformats.org/officeDocument/2006/relationships/hyperlink" Target="http://uk.wikipedia.org/wiki/165" TargetMode="External"/><Relationship Id="rId18" Type="http://schemas.openxmlformats.org/officeDocument/2006/relationships/hyperlink" Target="http://uk.wikipedia.org/w/index.php?title=%D0%90%D1%84%D1%80%D0%B8%D0%BA%D0%B0&amp;action=edit&amp;section=2" TargetMode="External"/><Relationship Id="rId3" Type="http://schemas.openxmlformats.org/officeDocument/2006/relationships/hyperlink" Target="http://uk.wikipedia.org/wiki/1495" TargetMode="External"/><Relationship Id="rId7" Type="http://schemas.openxmlformats.org/officeDocument/2006/relationships/hyperlink" Target="http://uk.wikipedia.org/wiki/%D0%90%D0%B7%D1%96%D1%8F" TargetMode="External"/><Relationship Id="rId12" Type="http://schemas.openxmlformats.org/officeDocument/2006/relationships/hyperlink" Target="http://uk.wikipedia.org/wiki/85" TargetMode="External"/><Relationship Id="rId17" Type="http://schemas.openxmlformats.org/officeDocument/2006/relationships/hyperlink" Target="http://uk.wikipedia.org/wiki/%D0%A7%D0%B5%D1%80%D0%B2%D0%BE%D0%BD%D0%B5_%D0%BC%D0%BE%D1%80%D0%B5" TargetMode="External"/><Relationship Id="rId2" Type="http://schemas.openxmlformats.org/officeDocument/2006/relationships/hyperlink" Target="http://uk.wikipedia.org/wiki/%D0%9B%D0%B5%D0%B2_%D0%90%D1%84%D1%80%D0%B8%D0%BA%D0%B0%D0%BD%D1%81%D1%8C%D0%BA%D0%B8%D0%B9" TargetMode="External"/><Relationship Id="rId16" Type="http://schemas.openxmlformats.org/officeDocument/2006/relationships/hyperlink" Target="http://uk.wikipedia.org/wiki/%D0%A1%D1%83%D0%B5%D1%86%D1%8C%D0%BA%D0%B8%D0%B9_%D0%BF%D0%B5%D1%80%D0%B5%D1%88%D0%B8%D0%B9%D0%BE%D0%BA" TargetMode="External"/><Relationship Id="rId20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uk.wikipedia.org/wiki/%D0%84%D0%B3%D0%B8%D0%BF%D0%B5%D1%82" TargetMode="External"/><Relationship Id="rId11" Type="http://schemas.openxmlformats.org/officeDocument/2006/relationships/hyperlink" Target="http://uk.wikipedia.org/wiki/%D0%9F%D1%82%D0%BE%D0%BB%D0%B5%D0%BC%D0%B5%D0%B9_%D0%9A%D0%BB%D0%B0%D0%B2%D0%B4%D1%96%D0%B9" TargetMode="External"/><Relationship Id="rId5" Type="http://schemas.openxmlformats.org/officeDocument/2006/relationships/hyperlink" Target="http://uk.wikipedia.org/wiki/10_%D1%81%D1%82%D0%BE%D0%BB%D1%96%D1%82%D1%82%D1%8F" TargetMode="External"/><Relationship Id="rId15" Type="http://schemas.openxmlformats.org/officeDocument/2006/relationships/hyperlink" Target="http://uk.wikipedia.org/wiki/%D0%90%D0%BB%D0%B5%D0%BA%D1%81%D0%B0%D0%BD%D0%B4%D1%80%D1%96%D1%8F" TargetMode="External"/><Relationship Id="rId10" Type="http://schemas.openxmlformats.org/officeDocument/2006/relationships/hyperlink" Target="http://uk.wikipedia.org/wiki/%D0%9F%D0%B5%D1%80%D1%81%D1%8C%D0%BA%D0%B0_%D1%96%D0%BC%D0%BF%D0%B5%D1%80%D1%96%D1%8F" TargetMode="External"/><Relationship Id="rId19" Type="http://schemas.openxmlformats.org/officeDocument/2006/relationships/image" Target="../media/image2.jpeg"/><Relationship Id="rId4" Type="http://schemas.openxmlformats.org/officeDocument/2006/relationships/hyperlink" Target="http://uk.wikipedia.org/wiki/1554" TargetMode="External"/><Relationship Id="rId9" Type="http://schemas.openxmlformats.org/officeDocument/2006/relationships/hyperlink" Target="http://uk.wikipedia.org/wiki/%D0%9B%D0%B5%D0%B2%D0%B0%D0%BD%D1%82" TargetMode="External"/><Relationship Id="rId14" Type="http://schemas.openxmlformats.org/officeDocument/2006/relationships/hyperlink" Target="http://uk.wikipedia.org/wiki/%D0%9C%D0%B5%D1%80%D0%B8%D0%B4%D1%96%D0%B0%D0%BD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84%D0%B3%D0%B8%D0%BF%D0%B5%D1%82" TargetMode="External"/><Relationship Id="rId13" Type="http://schemas.openxmlformats.org/officeDocument/2006/relationships/slide" Target="slide2.xml"/><Relationship Id="rId3" Type="http://schemas.openxmlformats.org/officeDocument/2006/relationships/hyperlink" Target="http://uk.wikipedia.org/wiki/%D0%A1%D0%B5%D1%80%D0%B5%D0%B4%D0%B7%D0%B5%D0%BC%D0%BD%D0%B5_%D0%BC%D0%BE%D1%80%D0%B5" TargetMode="External"/><Relationship Id="rId7" Type="http://schemas.openxmlformats.org/officeDocument/2006/relationships/hyperlink" Target="http://uk.wikipedia.org/wiki/%D0%A1%D0%B8%D0%BD%D0%B0%D0%B9%D1%81%D1%8C%D0%BA%D0%B8%D0%B9_%D0%BF%D1%96%D0%B2%D0%BE%D1%81%D1%82%D1%80%D1%96%D0%B2" TargetMode="External"/><Relationship Id="rId12" Type="http://schemas.openxmlformats.org/officeDocument/2006/relationships/hyperlink" Target="http://uk.wikipedia.org/wiki/%D0%9F%D1%96%D0%B2%D0%B4%D0%B5%D0%BD%D0%BD%D0%BE-%D0%90%D1%84%D1%80%D0%B8%D0%BA%D0%B0%D0%BD%D1%81%D1%8C%D0%BA%D0%B0_%D0%A0%D0%B5%D1%81%D0%BF%D1%83%D0%B1%D0%BB%D1%96%D0%BA%D0%B0" TargetMode="External"/><Relationship Id="rId2" Type="http://schemas.openxmlformats.org/officeDocument/2006/relationships/hyperlink" Target="http://uk.wikipedia.org/wiki/%D0%84%D0%B2%D1%80%D0%BE%D0%BF%D0%B0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A1%D1%83%D0%B5%D1%86%D1%8C%D0%BA%D0%B8%D0%B9_%D0%BA%D0%B0%D0%BD%D0%B0%D0%BB" TargetMode="External"/><Relationship Id="rId11" Type="http://schemas.openxmlformats.org/officeDocument/2006/relationships/hyperlink" Target="http://uk.wikipedia.org/wiki/%D0%9C%D0%B8%D1%81_%D0%93%D0%BE%D0%BB%D0%BA%D0%BE%D0%B2%D0%B8%D0%B9" TargetMode="External"/><Relationship Id="rId5" Type="http://schemas.openxmlformats.org/officeDocument/2006/relationships/hyperlink" Target="http://uk.wikipedia.org/wiki/%D0%A1%D1%83%D0%B5%D1%86%D1%8C%D0%BA%D0%B8%D0%B9_%D0%BF%D0%B5%D1%80%D0%B5%D1%88%D0%B8%D0%B9%D0%BE%D0%BA" TargetMode="External"/><Relationship Id="rId10" Type="http://schemas.openxmlformats.org/officeDocument/2006/relationships/hyperlink" Target="http://uk.wikipedia.org/wiki/%D0%A2%D1%83%D0%BD%D1%96%D1%81" TargetMode="External"/><Relationship Id="rId4" Type="http://schemas.openxmlformats.org/officeDocument/2006/relationships/hyperlink" Target="http://uk.wikipedia.org/wiki/%D0%90%D0%B7%D1%96%D1%8F" TargetMode="External"/><Relationship Id="rId9" Type="http://schemas.openxmlformats.org/officeDocument/2006/relationships/hyperlink" Target="http://uk.wikipedia.org/w/index.php?title=%D0%9C%D0%B8%D1%81_%D0%A0%D0%B0%D1%81-%D0%95%D0%BD%D2%91%D0%B5%D0%BB%D0%B0&amp;action=edit&amp;redlink=1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B5%D0%B9%D1%88%D0%B5%D0%BB%D1%8C%D1%81%D1%8C%D0%BA%D1%96_%D0%BE%D1%81%D1%82%D1%80%D0%BE%D0%B2%D0%B8" TargetMode="External"/><Relationship Id="rId3" Type="http://schemas.openxmlformats.org/officeDocument/2006/relationships/hyperlink" Target="http://uk.wikipedia.org/wiki/%D0%A1%D0%B5%D0%BD%D0%B5%D0%B3%D0%B0%D0%BB" TargetMode="External"/><Relationship Id="rId7" Type="http://schemas.openxmlformats.org/officeDocument/2006/relationships/hyperlink" Target="http://uk.wikipedia.org/wiki/%D0%90%D0%BB%D0%B6%D0%B8%D1%80" TargetMode="External"/><Relationship Id="rId12" Type="http://schemas.openxmlformats.org/officeDocument/2006/relationships/slide" Target="slide2.xml"/><Relationship Id="rId2" Type="http://schemas.openxmlformats.org/officeDocument/2006/relationships/hyperlink" Target="http://uk.wikipedia.org/w/index.php?title=%D0%9C%D0%B8%D1%81_%D0%90%D0%BB%D1%8C%D0%BC%D0%B0%D0%B4%D1%96&amp;action=edit&amp;redlink=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uk.wikipedia.org/wiki/%D0%91%D0%B5%D1%80%D0%B5%D0%B3%D0%BE%D0%B2%D0%B0_%D0%BB%D1%96%D0%BD%D1%96%D1%8F" TargetMode="External"/><Relationship Id="rId11" Type="http://schemas.openxmlformats.org/officeDocument/2006/relationships/image" Target="../media/image3.jpeg"/><Relationship Id="rId5" Type="http://schemas.openxmlformats.org/officeDocument/2006/relationships/hyperlink" Target="http://uk.wikipedia.org/wiki/%D0%A1%D0%BE%D0%BC%D0%B0%D0%BB%D1%96" TargetMode="External"/><Relationship Id="rId10" Type="http://schemas.openxmlformats.org/officeDocument/2006/relationships/hyperlink" Target="http://uk.wikipedia.org/wiki/%D0%93%D0%B0%D0%BC%D0%B1%D1%96%D1%8F" TargetMode="External"/><Relationship Id="rId4" Type="http://schemas.openxmlformats.org/officeDocument/2006/relationships/hyperlink" Target="http://uk.wikipedia.org/w/index.php?title=%D0%9C%D0%B8%D1%81_%D0%A0%D0%B0%D1%81-%D0%93%D0%B0%D1%84%D1%83%D0%BD&amp;action=edit&amp;redlink=1" TargetMode="External"/><Relationship Id="rId9" Type="http://schemas.openxmlformats.org/officeDocument/2006/relationships/hyperlink" Target="http://uk.wikipedia.org/wiki/%D0%90%D1%80%D1%85%D1%96%D0%BF%D0%B5%D0%BB%D0%B0%D0%B3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hyperlink" Target="http://uk.wikipedia.org/w/index.php?title=%D0%9A%D1%96%D0%B1%D0%BE&amp;action=edit&amp;redlink=1" TargetMode="External"/><Relationship Id="rId7" Type="http://schemas.openxmlformats.org/officeDocument/2006/relationships/hyperlink" Target="http://uk.wikipedia.org/w/index.php?title=%D0%9A%D0%B0%D0%BB%D0%B0%D0%B3%D0%B0%D1%80%D1%96&amp;action=edit&amp;redlink=1" TargetMode="External"/><Relationship Id="rId2" Type="http://schemas.openxmlformats.org/officeDocument/2006/relationships/hyperlink" Target="http://uk.wikipedia.org/wiki/%D0%94%D1%80%D0%B0%D0%BA%D0%BE%D0%BD%D0%BE%D0%B2%D1%96_%D0%B3%D0%BE%D1%80%D0%B8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A%D0%BE%D0%BD%D2%91%D0%BE" TargetMode="External"/><Relationship Id="rId5" Type="http://schemas.openxmlformats.org/officeDocument/2006/relationships/hyperlink" Target="http://uk.wikipedia.org/w/index.php?title=%D0%90%D1%81%D1%81%D0%B0%D0%BB%D1%8C&amp;action=edit&amp;redlink=1" TargetMode="External"/><Relationship Id="rId4" Type="http://schemas.openxmlformats.org/officeDocument/2006/relationships/hyperlink" Target="http://uk.wikipedia.org/wiki/%D0%9A%D1%96%D0%BB%D1%96%D0%BC%D0%B0%D0%BD%D0%B4%D0%B6%D0%B0%D1%80%D0%B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84%D0%B3%D0%B8%D0%BF%D0%B5%D1%82" TargetMode="External"/><Relationship Id="rId2" Type="http://schemas.openxmlformats.org/officeDocument/2006/relationships/hyperlink" Target="http://uk.wikipedia.org/wiki/%D0%9D%D1%96%D0%BB" TargetMode="External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22" y="1071546"/>
            <a:ext cx="6172200" cy="1090618"/>
          </a:xfrm>
        </p:spPr>
        <p:txBody>
          <a:bodyPr>
            <a:noAutofit/>
          </a:bodyPr>
          <a:lstStyle/>
          <a:p>
            <a:r>
              <a:rPr lang="uk-UA" sz="6600" dirty="0" smtClean="0"/>
              <a:t>Африка</a:t>
            </a:r>
            <a:endParaRPr lang="uk-UA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57884" y="5857892"/>
            <a:ext cx="3071834" cy="857256"/>
          </a:xfrm>
        </p:spPr>
        <p:txBody>
          <a:bodyPr>
            <a:normAutofit/>
          </a:bodyPr>
          <a:lstStyle/>
          <a:p>
            <a:r>
              <a:rPr lang="uk-UA" sz="1400" dirty="0" smtClean="0"/>
              <a:t>Підготував: </a:t>
            </a:r>
            <a:r>
              <a:rPr lang="uk-UA" sz="1400" dirty="0" err="1" smtClean="0"/>
              <a:t>Соломай</a:t>
            </a:r>
            <a:r>
              <a:rPr lang="uk-UA" sz="1400" dirty="0" smtClean="0"/>
              <a:t> Андрій</a:t>
            </a:r>
          </a:p>
          <a:p>
            <a:r>
              <a:rPr lang="uk-UA" sz="1400" dirty="0" smtClean="0"/>
              <a:t>10 – правовий клас</a:t>
            </a:r>
            <a:endParaRPr lang="uk-UA" sz="14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500298" y="3286124"/>
            <a:ext cx="6215106" cy="164307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vi-VN" b="1" dirty="0"/>
              <a:t>А́фрика</a:t>
            </a:r>
            <a:r>
              <a:rPr lang="vi-VN" dirty="0"/>
              <a:t> — другий за </a:t>
            </a:r>
            <a:r>
              <a:rPr lang="vi-VN" dirty="0">
                <a:hlinkClick r:id="rId2" tooltip="Площа"/>
              </a:rPr>
              <a:t>площею</a:t>
            </a:r>
            <a:r>
              <a:rPr lang="vi-VN" dirty="0"/>
              <a:t> і </a:t>
            </a:r>
            <a:r>
              <a:rPr lang="vi-VN" dirty="0">
                <a:hlinkClick r:id="rId3" tooltip="Населення"/>
              </a:rPr>
              <a:t>населенням</a:t>
            </a:r>
            <a:r>
              <a:rPr lang="vi-VN" dirty="0"/>
              <a:t> </a:t>
            </a:r>
            <a:r>
              <a:rPr lang="vi-VN" dirty="0">
                <a:hlinkClick r:id="rId4" tooltip="Материк"/>
              </a:rPr>
              <a:t>материк</a:t>
            </a:r>
            <a:r>
              <a:rPr lang="vi-VN" dirty="0"/>
              <a:t> у світі, після </a:t>
            </a:r>
            <a:r>
              <a:rPr lang="vi-VN" dirty="0">
                <a:hlinkClick r:id="rId5" tooltip="Євразія"/>
              </a:rPr>
              <a:t>Євразії</a:t>
            </a:r>
            <a:r>
              <a:rPr lang="vi-VN" dirty="0"/>
              <a:t>. З площею понад 30 300 000 км², враховуючи прилеглі </a:t>
            </a:r>
            <a:r>
              <a:rPr lang="vi-VN" dirty="0">
                <a:hlinkClick r:id="rId6" tooltip="Острів"/>
              </a:rPr>
              <a:t>острови</a:t>
            </a:r>
            <a:r>
              <a:rPr lang="vi-VN" dirty="0"/>
              <a:t> — він займає 5,9 % площі </a:t>
            </a:r>
            <a:r>
              <a:rPr lang="vi-VN" dirty="0">
                <a:hlinkClick r:id="rId7" tooltip="Земля (планета)"/>
              </a:rPr>
              <a:t>земної</a:t>
            </a:r>
            <a:r>
              <a:rPr lang="vi-VN" dirty="0"/>
              <a:t> поверхні і 20,3 % площі </a:t>
            </a:r>
            <a:r>
              <a:rPr lang="vi-VN" dirty="0">
                <a:hlinkClick r:id="rId8" tooltip="Суходіл"/>
              </a:rPr>
              <a:t>суходолу</a:t>
            </a:r>
            <a:r>
              <a:rPr lang="vi-VN" dirty="0"/>
              <a:t>. А його населення — понад 922 млн</a:t>
            </a:r>
            <a:r>
              <a:rPr lang="vi-VN" baseline="30000" dirty="0">
                <a:hlinkClick r:id="rId9"/>
              </a:rPr>
              <a:t>[1]</a:t>
            </a:r>
            <a:r>
              <a:rPr lang="vi-VN" dirty="0"/>
              <a:t> (на </a:t>
            </a:r>
            <a:r>
              <a:rPr lang="vi-VN" dirty="0">
                <a:hlinkClick r:id="rId10" tooltip="2005"/>
              </a:rPr>
              <a:t>2005</a:t>
            </a:r>
            <a:r>
              <a:rPr lang="vi-VN" dirty="0"/>
              <a:t>), становить понад 12 % </a:t>
            </a:r>
            <a:r>
              <a:rPr lang="vi-VN" dirty="0">
                <a:hlinkClick r:id="rId11" tooltip="Населення Землі"/>
              </a:rPr>
              <a:t>населення світу</a:t>
            </a:r>
            <a:r>
              <a:rPr lang="vi-VN" dirty="0"/>
              <a:t>.</a:t>
            </a:r>
            <a:endParaRPr kumimoji="0" lang="uk-UA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1736" y="857232"/>
            <a:ext cx="6172200" cy="5446252"/>
          </a:xfrm>
        </p:spPr>
        <p:txBody>
          <a:bodyPr>
            <a:normAutofit/>
          </a:bodyPr>
          <a:lstStyle/>
          <a:p>
            <a:r>
              <a:rPr lang="uk-UA" b="0" dirty="0" smtClean="0"/>
              <a:t>Між ними лежать великі улоговини — прогини фундаменту, заповнені продуктами вивітрювання (западини Калахарі, Конго, Чад). Протягом мезозою, палеогену і неогену в Сх. А. (від гирла р. Замбезі до Суецької </a:t>
            </a:r>
            <a:r>
              <a:rPr lang="uk-UA" b="0" dirty="0" err="1" smtClean="0"/>
              <a:t>зат</a:t>
            </a:r>
            <a:r>
              <a:rPr lang="uk-UA" b="0" dirty="0" smtClean="0"/>
              <a:t>.) утворилася найбільша у світі система розколів і грабенів, на місці яких виникло Червоне м., більшість озер Сх. А. та западина пустелі </a:t>
            </a:r>
            <a:r>
              <a:rPr lang="uk-UA" b="0" dirty="0" err="1" smtClean="0"/>
              <a:t>Данакіль</a:t>
            </a:r>
            <a:r>
              <a:rPr lang="uk-UA" b="0" dirty="0" smtClean="0"/>
              <a:t>, а також великі базальтові плато на Абіссінському нагір'ї. Вздовж системи грабенів розташовані згаслі та діючі вулкани А. Найвища вершина африканського материка — згаслий вулкан Кіліманджаро (5896 м). Часті сильні землетруси свідчать про активність тектонічних процесів у цих районах. До </a:t>
            </a:r>
            <a:r>
              <a:rPr lang="uk-UA" b="0" dirty="0" err="1" smtClean="0"/>
              <a:t>старод</a:t>
            </a:r>
            <a:r>
              <a:rPr lang="uk-UA" b="0" dirty="0" smtClean="0"/>
              <a:t>. масиву на Пн. А. прилягають молоді гори Атлас. Пд. окраїна материка облямована </a:t>
            </a:r>
            <a:r>
              <a:rPr lang="uk-UA" b="0" dirty="0" err="1" smtClean="0"/>
              <a:t>Капськими</a:t>
            </a:r>
            <a:r>
              <a:rPr lang="uk-UA" b="0" dirty="0" smtClean="0"/>
              <a:t> горами, які виникли на початку мезозою. На Пн. від цих гір простягається «Великий Уступ», його найвищою частиною є Драконові гори.</a:t>
            </a:r>
            <a:endParaRPr lang="uk-UA" dirty="0" smtClean="0"/>
          </a:p>
          <a:p>
            <a:endParaRPr lang="uk-UA" dirty="0"/>
          </a:p>
        </p:txBody>
      </p:sp>
      <p:sp>
        <p:nvSpPr>
          <p:cNvPr id="4" name="Овал 3">
            <a:hlinkClick r:id="rId2" action="ppaction://hlinksldjump"/>
          </p:cNvPr>
          <p:cNvSpPr/>
          <p:nvPr/>
        </p:nvSpPr>
        <p:spPr>
          <a:xfrm>
            <a:off x="8572528" y="142852"/>
            <a:ext cx="428628" cy="4286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142852"/>
            <a:ext cx="6172200" cy="2053590"/>
          </a:xfrm>
        </p:spPr>
        <p:txBody>
          <a:bodyPr/>
          <a:lstStyle/>
          <a:p>
            <a:r>
              <a:rPr lang="uk-UA" sz="4800" b="0" dirty="0" smtClean="0"/>
              <a:t>Ґрунтово-рослинний покрив</a:t>
            </a:r>
            <a:r>
              <a:rPr lang="uk-UA" b="0" dirty="0" smtClean="0"/>
              <a:t/>
            </a:r>
            <a:br>
              <a:rPr lang="uk-UA" b="0" dirty="0" smtClean="0"/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57422" y="2357430"/>
            <a:ext cx="6429404" cy="4357742"/>
          </a:xfrm>
        </p:spPr>
        <p:txBody>
          <a:bodyPr>
            <a:normAutofit/>
          </a:bodyPr>
          <a:lstStyle/>
          <a:p>
            <a:r>
              <a:rPr lang="uk-UA" b="0" dirty="0" smtClean="0"/>
              <a:t>В Африці чітко виявлена зональність ґрунтового і рослинного покриву. На північному узбережжі Гвінейської затоки та в басейні Середнього Конго на </a:t>
            </a:r>
            <a:r>
              <a:rPr lang="uk-UA" b="0" dirty="0" smtClean="0">
                <a:hlinkClick r:id="rId2" tooltip="Латерит"/>
              </a:rPr>
              <a:t>латеритних</a:t>
            </a:r>
            <a:r>
              <a:rPr lang="uk-UA" b="0" dirty="0" smtClean="0"/>
              <a:t> опідзолених ґрунтах поширені багаті на </a:t>
            </a:r>
            <a:r>
              <a:rPr lang="uk-UA" b="0" dirty="0" smtClean="0">
                <a:hlinkClick r:id="rId3" tooltip="Ліани"/>
              </a:rPr>
              <a:t>ліани</a:t>
            </a:r>
            <a:r>
              <a:rPr lang="uk-UA" b="0" dirty="0" smtClean="0"/>
              <a:t> й </a:t>
            </a:r>
            <a:r>
              <a:rPr lang="uk-UA" b="0" dirty="0" smtClean="0">
                <a:hlinkClick r:id="rId4" tooltip="Епіфіти"/>
              </a:rPr>
              <a:t>епіфіти</a:t>
            </a:r>
            <a:r>
              <a:rPr lang="uk-UA" b="0" dirty="0" smtClean="0"/>
              <a:t> багатоярусні </a:t>
            </a:r>
            <a:r>
              <a:rPr lang="uk-UA" b="0" dirty="0" smtClean="0">
                <a:hlinkClick r:id="rId5" tooltip="Тропічні ліси"/>
              </a:rPr>
              <a:t>тропічні ліси</a:t>
            </a:r>
            <a:r>
              <a:rPr lang="uk-UA" b="0" dirty="0" smtClean="0"/>
              <a:t> з великою кількістю видів дерев (</a:t>
            </a:r>
            <a:r>
              <a:rPr lang="uk-UA" b="0" dirty="0" smtClean="0">
                <a:hlinkClick r:id="rId6" tooltip="Фікус"/>
              </a:rPr>
              <a:t>фікуси</a:t>
            </a:r>
            <a:r>
              <a:rPr lang="uk-UA" b="0" dirty="0" smtClean="0"/>
              <a:t>, </a:t>
            </a:r>
            <a:r>
              <a:rPr lang="uk-UA" b="0" dirty="0" err="1" smtClean="0">
                <a:hlinkClick r:id="rId7" tooltip="Макаранга (ще не написана)"/>
              </a:rPr>
              <a:t>макаранги</a:t>
            </a:r>
            <a:r>
              <a:rPr lang="uk-UA" b="0" dirty="0" smtClean="0"/>
              <a:t>, </a:t>
            </a:r>
            <a:r>
              <a:rPr lang="uk-UA" b="0" dirty="0" smtClean="0">
                <a:hlinkClick r:id="rId8" tooltip="Оливкова пальма (ще не написана)"/>
              </a:rPr>
              <a:t>оливкова</a:t>
            </a:r>
            <a:r>
              <a:rPr lang="uk-UA" b="0" dirty="0" smtClean="0"/>
              <a:t> і </a:t>
            </a:r>
            <a:r>
              <a:rPr lang="uk-UA" b="0" dirty="0" smtClean="0">
                <a:hlinkClick r:id="rId9" tooltip="Винна пальма (ще не написана)"/>
              </a:rPr>
              <a:t>винна пальми</a:t>
            </a:r>
            <a:r>
              <a:rPr lang="uk-UA" b="0" dirty="0" smtClean="0"/>
              <a:t>, дерево кока, </a:t>
            </a:r>
            <a:r>
              <a:rPr lang="uk-UA" b="0" dirty="0" smtClean="0">
                <a:hlinkClick r:id="rId10" tooltip="Червоне дерево"/>
              </a:rPr>
              <a:t>червоне</a:t>
            </a:r>
            <a:r>
              <a:rPr lang="uk-UA" b="0" dirty="0" smtClean="0"/>
              <a:t> та </a:t>
            </a:r>
            <a:r>
              <a:rPr lang="uk-UA" b="0" dirty="0" smtClean="0">
                <a:hlinkClick r:id="rId11" tooltip="Ебенове дерево (ще не написана)"/>
              </a:rPr>
              <a:t>ебенове дерево</a:t>
            </a:r>
            <a:r>
              <a:rPr lang="uk-UA" b="0" dirty="0" smtClean="0"/>
              <a:t>). В </a:t>
            </a:r>
            <a:r>
              <a:rPr lang="uk-UA" b="0" dirty="0" err="1" smtClean="0"/>
              <a:t>зоні</a:t>
            </a:r>
            <a:r>
              <a:rPr lang="uk-UA" b="0" dirty="0" err="1" smtClean="0">
                <a:hlinkClick r:id="rId12" tooltip="Савана"/>
              </a:rPr>
              <a:t>саван</a:t>
            </a:r>
            <a:r>
              <a:rPr lang="uk-UA" b="0" dirty="0" smtClean="0"/>
              <a:t> на червоних і </a:t>
            </a:r>
            <a:r>
              <a:rPr lang="uk-UA" b="0" dirty="0" err="1" smtClean="0"/>
              <a:t>червонобурих</a:t>
            </a:r>
            <a:r>
              <a:rPr lang="uk-UA" b="0" dirty="0" smtClean="0"/>
              <a:t> ґрунтах ростуть </a:t>
            </a:r>
            <a:r>
              <a:rPr lang="uk-UA" b="0" dirty="0" smtClean="0">
                <a:hlinkClick r:id="rId13" tooltip="Баобаб"/>
              </a:rPr>
              <a:t>баобаби</a:t>
            </a:r>
            <a:r>
              <a:rPr lang="uk-UA" b="0" dirty="0" smtClean="0"/>
              <a:t>, </a:t>
            </a:r>
            <a:r>
              <a:rPr lang="uk-UA" b="0" dirty="0" smtClean="0">
                <a:hlinkClick r:id="rId14" tooltip="Акація"/>
              </a:rPr>
              <a:t>акації</a:t>
            </a:r>
            <a:r>
              <a:rPr lang="uk-UA" b="0" dirty="0" smtClean="0"/>
              <a:t>, </a:t>
            </a:r>
            <a:r>
              <a:rPr lang="uk-UA" b="0" dirty="0" smtClean="0">
                <a:hlinkClick r:id="rId15" tooltip="Мімоза (ще не написана)"/>
              </a:rPr>
              <a:t>мімози</a:t>
            </a:r>
            <a:r>
              <a:rPr lang="uk-UA" b="0" dirty="0" smtClean="0"/>
              <a:t>, </a:t>
            </a:r>
            <a:r>
              <a:rPr lang="uk-UA" b="0" dirty="0" smtClean="0">
                <a:hlinkClick r:id="rId16" tooltip="Пальма дум"/>
              </a:rPr>
              <a:t>пальма дум</a:t>
            </a:r>
            <a:r>
              <a:rPr lang="uk-UA" b="0" dirty="0" smtClean="0"/>
              <a:t>, </a:t>
            </a:r>
            <a:r>
              <a:rPr lang="uk-UA" b="0" dirty="0" err="1" smtClean="0"/>
              <a:t>канделябровидні</a:t>
            </a:r>
            <a:r>
              <a:rPr lang="uk-UA" b="0" dirty="0" smtClean="0"/>
              <a:t> </a:t>
            </a:r>
            <a:r>
              <a:rPr lang="uk-UA" b="0" dirty="0" smtClean="0">
                <a:hlinkClick r:id="rId17" tooltip="Молочай"/>
              </a:rPr>
              <a:t>молочаї</a:t>
            </a:r>
            <a:r>
              <a:rPr lang="uk-UA" b="0" dirty="0" smtClean="0"/>
              <a:t> та </a:t>
            </a:r>
            <a:r>
              <a:rPr lang="uk-UA" b="0" dirty="0" err="1" smtClean="0"/>
              <a:t>різні</a:t>
            </a:r>
            <a:r>
              <a:rPr lang="uk-UA" b="0" dirty="0" err="1" smtClean="0">
                <a:hlinkClick r:id="rId18" tooltip="Трави"/>
              </a:rPr>
              <a:t>трави</a:t>
            </a:r>
            <a:r>
              <a:rPr lang="uk-UA" b="0" dirty="0" smtClean="0"/>
              <a:t>. Великі площі в Африці зайняті кам'янистими та піщаними </a:t>
            </a:r>
            <a:r>
              <a:rPr lang="uk-UA" b="0" dirty="0" smtClean="0">
                <a:hlinkClick r:id="rId19" tooltip="Пустеля"/>
              </a:rPr>
              <a:t>пустелями</a:t>
            </a:r>
            <a:r>
              <a:rPr lang="uk-UA" b="0" dirty="0" smtClean="0"/>
              <a:t>. </a:t>
            </a:r>
            <a:r>
              <a:rPr lang="uk-UA" b="0" dirty="0" smtClean="0">
                <a:hlinkClick r:id="rId20" tooltip="Рослинний покрив (ще не написана)"/>
              </a:rPr>
              <a:t>Рослинний покрив</a:t>
            </a:r>
            <a:r>
              <a:rPr lang="uk-UA" b="0" dirty="0" smtClean="0"/>
              <a:t> пустель становлять </a:t>
            </a:r>
            <a:r>
              <a:rPr lang="uk-UA" b="0" dirty="0" err="1" smtClean="0"/>
              <a:t>розріджені</a:t>
            </a:r>
            <a:r>
              <a:rPr lang="uk-UA" b="0" dirty="0" err="1" smtClean="0">
                <a:hlinkClick r:id="rId21" tooltip="Ксерофіти"/>
              </a:rPr>
              <a:t>ксерофіти</a:t>
            </a:r>
            <a:r>
              <a:rPr lang="uk-UA" b="0" dirty="0" smtClean="0"/>
              <a:t>. </a:t>
            </a:r>
            <a:endParaRPr lang="uk-UA" dirty="0"/>
          </a:p>
        </p:txBody>
      </p:sp>
      <p:sp>
        <p:nvSpPr>
          <p:cNvPr id="4" name="Овал 3">
            <a:hlinkClick r:id="rId22" action="ppaction://hlinksldjump"/>
          </p:cNvPr>
          <p:cNvSpPr/>
          <p:nvPr/>
        </p:nvSpPr>
        <p:spPr>
          <a:xfrm>
            <a:off x="8572528" y="142852"/>
            <a:ext cx="428628" cy="4286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00562" y="428604"/>
            <a:ext cx="4386266" cy="6072230"/>
          </a:xfrm>
        </p:spPr>
        <p:txBody>
          <a:bodyPr>
            <a:normAutofit/>
          </a:bodyPr>
          <a:lstStyle/>
          <a:p>
            <a:r>
              <a:rPr lang="uk-UA" b="0" dirty="0" smtClean="0"/>
              <a:t>Для </a:t>
            </a:r>
            <a:r>
              <a:rPr lang="uk-UA" b="0" dirty="0" smtClean="0">
                <a:hlinkClick r:id="rId2" tooltip="Сахара"/>
              </a:rPr>
              <a:t>Сахари</a:t>
            </a:r>
            <a:r>
              <a:rPr lang="uk-UA" b="0" dirty="0" smtClean="0"/>
              <a:t> характерні: </a:t>
            </a:r>
            <a:r>
              <a:rPr lang="uk-UA" b="0" dirty="0" smtClean="0">
                <a:hlinkClick r:id="rId3" tooltip="Лишайник леканора (ще не написана)"/>
              </a:rPr>
              <a:t>лишайник </a:t>
            </a:r>
            <a:r>
              <a:rPr lang="uk-UA" b="0" dirty="0" err="1" smtClean="0">
                <a:hlinkClick r:id="rId3" tooltip="Лишайник леканора (ще не написана)"/>
              </a:rPr>
              <a:t>леканора</a:t>
            </a:r>
            <a:r>
              <a:rPr lang="uk-UA" b="0" dirty="0" smtClean="0"/>
              <a:t>, </a:t>
            </a:r>
            <a:r>
              <a:rPr lang="uk-UA" b="0" dirty="0" smtClean="0">
                <a:hlinkClick r:id="rId4" tooltip="Верблюдяча колючка (ще не написана)"/>
              </a:rPr>
              <a:t>верблюдяча колючка</a:t>
            </a:r>
            <a:r>
              <a:rPr lang="uk-UA" b="0" dirty="0" smtClean="0"/>
              <a:t>, безлистий чагарник </a:t>
            </a:r>
            <a:r>
              <a:rPr lang="uk-UA" b="0" dirty="0" err="1" smtClean="0">
                <a:hlinkClick r:id="rId5" tooltip="Ретам (ще не написана)"/>
              </a:rPr>
              <a:t>ретам</a:t>
            </a:r>
            <a:r>
              <a:rPr lang="uk-UA" b="0" dirty="0" smtClean="0"/>
              <a:t>; на засолених ґрунтах поширені </a:t>
            </a:r>
            <a:r>
              <a:rPr lang="uk-UA" b="0" dirty="0" smtClean="0">
                <a:hlinkClick r:id="rId6" tooltip="Галофіти"/>
              </a:rPr>
              <a:t>галофіти</a:t>
            </a:r>
            <a:r>
              <a:rPr lang="uk-UA" b="0" dirty="0" smtClean="0"/>
              <a:t>. Рослинність піщаних просторів складається здебільшого з </a:t>
            </a:r>
            <a:r>
              <a:rPr lang="uk-UA" b="0" dirty="0" smtClean="0">
                <a:hlinkClick r:id="rId7" tooltip="Ефемери"/>
              </a:rPr>
              <a:t>ефемерів</a:t>
            </a:r>
            <a:r>
              <a:rPr lang="uk-UA" b="0" dirty="0" smtClean="0"/>
              <a:t>. У западинах типу ваді ростуть акації і </a:t>
            </a:r>
            <a:r>
              <a:rPr lang="uk-UA" b="0" dirty="0" smtClean="0">
                <a:hlinkClick r:id="rId8" tooltip="Тамарикс"/>
              </a:rPr>
              <a:t>тамарикс</a:t>
            </a:r>
            <a:r>
              <a:rPr lang="uk-UA" b="0" dirty="0" smtClean="0"/>
              <a:t>; в оазисах культивують </a:t>
            </a:r>
            <a:r>
              <a:rPr lang="uk-UA" b="0" dirty="0" smtClean="0">
                <a:hlinkClick r:id="rId9" tooltip="Фінікова пальма"/>
              </a:rPr>
              <a:t>фінікову пальму</a:t>
            </a:r>
            <a:r>
              <a:rPr lang="uk-UA" b="0" dirty="0" smtClean="0"/>
              <a:t>. В заплаві Нілу ростуть </a:t>
            </a:r>
            <a:r>
              <a:rPr lang="uk-UA" b="0" dirty="0" smtClean="0">
                <a:hlinkClick r:id="rId10" tooltip="Лотос"/>
              </a:rPr>
              <a:t>лотоси</a:t>
            </a:r>
            <a:r>
              <a:rPr lang="uk-UA" b="0" dirty="0" smtClean="0"/>
              <a:t>. Пустельні простори на Гін. Західного </a:t>
            </a:r>
            <a:r>
              <a:rPr lang="uk-UA" b="0" dirty="0" smtClean="0">
                <a:hlinkClick r:id="rId11" tooltip="Калахарі"/>
              </a:rPr>
              <a:t>Калахарі</a:t>
            </a:r>
            <a:r>
              <a:rPr lang="uk-UA" b="0" dirty="0" smtClean="0"/>
              <a:t> багаті на </a:t>
            </a:r>
            <a:r>
              <a:rPr lang="uk-UA" b="0" dirty="0" smtClean="0">
                <a:hlinkClick r:id="rId12" tooltip="Сукуленти"/>
              </a:rPr>
              <a:t>сукуленти</a:t>
            </a:r>
            <a:r>
              <a:rPr lang="uk-UA" b="0" dirty="0" smtClean="0"/>
              <a:t>; в пустелі </a:t>
            </a:r>
            <a:r>
              <a:rPr lang="uk-UA" b="0" dirty="0" smtClean="0">
                <a:hlinkClick r:id="rId13" tooltip="Наміб"/>
              </a:rPr>
              <a:t>Наміб</a:t>
            </a:r>
            <a:r>
              <a:rPr lang="uk-UA" b="0" dirty="0" smtClean="0"/>
              <a:t> росте своєрідна рослина </a:t>
            </a:r>
            <a:r>
              <a:rPr lang="uk-UA" b="0" dirty="0" smtClean="0">
                <a:hlinkClick r:id="rId14" tooltip="Вельвічія"/>
              </a:rPr>
              <a:t>вельвічія</a:t>
            </a:r>
            <a:r>
              <a:rPr lang="uk-UA" b="0" dirty="0" smtClean="0"/>
              <a:t>. На субтропічних окраїнах Африки на коричневих ґрунтах поширені </a:t>
            </a:r>
            <a:r>
              <a:rPr lang="uk-UA" b="0" dirty="0" smtClean="0">
                <a:hlinkClick r:id="rId15" tooltip="Вічнозелені рослини"/>
              </a:rPr>
              <a:t>вічнозелені</a:t>
            </a:r>
            <a:r>
              <a:rPr lang="uk-UA" b="0" dirty="0" smtClean="0"/>
              <a:t> </a:t>
            </a:r>
            <a:r>
              <a:rPr lang="uk-UA" b="0" dirty="0" smtClean="0">
                <a:hlinkClick r:id="rId16" tooltip="Чагарник"/>
              </a:rPr>
              <a:t>чагарники</a:t>
            </a:r>
            <a:r>
              <a:rPr lang="uk-UA" b="0" dirty="0" smtClean="0"/>
              <a:t>. На схилах гір збереглися </a:t>
            </a:r>
            <a:r>
              <a:rPr lang="uk-UA" b="0" dirty="0" smtClean="0">
                <a:hlinkClick r:id="rId17" tooltip="Хвойний ліс"/>
              </a:rPr>
              <a:t>хвойні</a:t>
            </a:r>
            <a:r>
              <a:rPr lang="uk-UA" b="0" dirty="0" smtClean="0"/>
              <a:t> та </a:t>
            </a:r>
            <a:r>
              <a:rPr lang="uk-UA" b="0" dirty="0" smtClean="0">
                <a:hlinkClick r:id="rId18" tooltip="Мішаний ліс"/>
              </a:rPr>
              <a:t>мішані ліси</a:t>
            </a:r>
            <a:r>
              <a:rPr lang="uk-UA" b="0" dirty="0" smtClean="0"/>
              <a:t>.</a:t>
            </a:r>
            <a:endParaRPr lang="uk-UA" dirty="0"/>
          </a:p>
        </p:txBody>
      </p:sp>
      <p:pic>
        <p:nvPicPr>
          <p:cNvPr id="20482" name="Picture 2" descr="http://upload.wikimedia.org/wikipedia/commons/thumb/5/58/Vegetation_Africa.png/250px-Vegetation_Africa.png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357289" y="571480"/>
            <a:ext cx="2705985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Овал 4">
            <a:hlinkClick r:id="rId20" action="ppaction://hlinksldjump"/>
          </p:cNvPr>
          <p:cNvSpPr/>
          <p:nvPr/>
        </p:nvSpPr>
        <p:spPr>
          <a:xfrm>
            <a:off x="8572528" y="142852"/>
            <a:ext cx="428628" cy="4286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08" y="214290"/>
            <a:ext cx="6172200" cy="1894362"/>
          </a:xfrm>
        </p:spPr>
        <p:txBody>
          <a:bodyPr>
            <a:normAutofit/>
          </a:bodyPr>
          <a:lstStyle/>
          <a:p>
            <a:r>
              <a:rPr lang="uk-UA" sz="7200" dirty="0" smtClean="0"/>
              <a:t>Зміст</a:t>
            </a:r>
            <a:endParaRPr lang="uk-UA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2857496"/>
            <a:ext cx="6172200" cy="257176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uk-UA" dirty="0" smtClean="0"/>
              <a:t> </a:t>
            </a:r>
            <a:r>
              <a:rPr lang="uk-UA" dirty="0" smtClean="0">
                <a:hlinkClick r:id="rId2" action="ppaction://hlinksldjump"/>
              </a:rPr>
              <a:t>Етимологія.</a:t>
            </a:r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 </a:t>
            </a:r>
            <a:r>
              <a:rPr lang="uk-UA" dirty="0" smtClean="0">
                <a:hlinkClick r:id="rId3" action="ppaction://hlinksldjump"/>
              </a:rPr>
              <a:t>Географія.</a:t>
            </a:r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 </a:t>
            </a:r>
            <a:r>
              <a:rPr lang="uk-UA" dirty="0" smtClean="0">
                <a:hlinkClick r:id="" action="ppaction://noaction"/>
              </a:rPr>
              <a:t>Клімат, флора і </a:t>
            </a:r>
            <a:r>
              <a:rPr lang="uk-UA" dirty="0" smtClean="0">
                <a:hlinkClick r:id="" action="ppaction://noaction"/>
              </a:rPr>
              <a:t>фауна.</a:t>
            </a:r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 </a:t>
            </a:r>
            <a:r>
              <a:rPr lang="uk-UA" dirty="0" smtClean="0">
                <a:hlinkClick r:id="rId4" action="ppaction://hlinksldjump"/>
              </a:rPr>
              <a:t>Фізико-географічний </a:t>
            </a:r>
            <a:r>
              <a:rPr lang="uk-UA" dirty="0" smtClean="0">
                <a:hlinkClick r:id="rId4" action="ppaction://hlinksldjump"/>
              </a:rPr>
              <a:t>нарис.</a:t>
            </a:r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 </a:t>
            </a:r>
            <a:r>
              <a:rPr lang="uk-UA" dirty="0" smtClean="0">
                <a:hlinkClick r:id="rId5" action="ppaction://hlinksldjump"/>
              </a:rPr>
              <a:t>Ґрунтово-рослинний </a:t>
            </a:r>
            <a:r>
              <a:rPr lang="uk-UA" dirty="0" smtClean="0">
                <a:hlinkClick r:id="rId5" action="ppaction://hlinksldjump"/>
              </a:rPr>
              <a:t>покрив.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142852"/>
            <a:ext cx="6172200" cy="2053590"/>
          </a:xfrm>
        </p:spPr>
        <p:txBody>
          <a:bodyPr/>
          <a:lstStyle/>
          <a:p>
            <a:r>
              <a:rPr lang="uk-UA" sz="4800" b="0" dirty="0" smtClean="0"/>
              <a:t>Етимологія</a:t>
            </a:r>
            <a:r>
              <a:rPr lang="uk-UA" b="0" dirty="0" smtClean="0"/>
              <a:t/>
            </a:r>
            <a:br>
              <a:rPr lang="uk-UA" b="0" dirty="0" smtClean="0"/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5984" y="2143116"/>
            <a:ext cx="6643718" cy="4071966"/>
          </a:xfrm>
        </p:spPr>
        <p:txBody>
          <a:bodyPr>
            <a:normAutofit lnSpcReduction="10000"/>
          </a:bodyPr>
          <a:lstStyle/>
          <a:p>
            <a:r>
              <a:rPr lang="uk-UA" b="0" dirty="0" smtClean="0"/>
              <a:t>Назва </a:t>
            </a:r>
            <a:r>
              <a:rPr lang="uk-UA" dirty="0" smtClean="0"/>
              <a:t>Африка</a:t>
            </a:r>
            <a:r>
              <a:rPr lang="uk-UA" b="0" dirty="0" smtClean="0"/>
              <a:t> набула вжитку на Заході завдяки </a:t>
            </a:r>
            <a:r>
              <a:rPr lang="uk-UA" b="0" dirty="0" smtClean="0">
                <a:hlinkClick r:id="rId2" tooltip="Древній Рим"/>
              </a:rPr>
              <a:t>римлянам</a:t>
            </a:r>
            <a:r>
              <a:rPr lang="uk-UA" b="0" dirty="0" smtClean="0"/>
              <a:t>, які використовували назву </a:t>
            </a:r>
            <a:r>
              <a:rPr lang="en-US" b="0" i="1" dirty="0" smtClean="0"/>
              <a:t>Africa terra</a:t>
            </a:r>
            <a:r>
              <a:rPr lang="en-US" b="0" dirty="0" smtClean="0"/>
              <a:t> — «</a:t>
            </a:r>
            <a:r>
              <a:rPr lang="uk-UA" b="0" dirty="0" smtClean="0"/>
              <a:t>земля </a:t>
            </a:r>
            <a:r>
              <a:rPr lang="uk-UA" b="0" dirty="0" err="1" smtClean="0"/>
              <a:t>Афрі</a:t>
            </a:r>
            <a:r>
              <a:rPr lang="uk-UA" b="0" dirty="0" smtClean="0"/>
              <a:t>» (множина, чи у однині — </a:t>
            </a:r>
            <a:r>
              <a:rPr lang="uk-UA" b="0" dirty="0" smtClean="0">
                <a:hlinkClick r:id="rId3" tooltip="Афер (ще не написана)"/>
              </a:rPr>
              <a:t>Афер</a:t>
            </a:r>
            <a:r>
              <a:rPr lang="uk-UA" b="0" dirty="0" smtClean="0"/>
              <a:t>) — для північної частини материка, а також і для </a:t>
            </a:r>
            <a:r>
              <a:rPr lang="uk-UA" b="0" dirty="0" smtClean="0">
                <a:hlinkClick r:id="rId4" tooltip="Африка (римська провінція)"/>
              </a:rPr>
              <a:t>провінції Африки</a:t>
            </a:r>
            <a:r>
              <a:rPr lang="uk-UA" b="0" dirty="0" smtClean="0"/>
              <a:t> з її </a:t>
            </a:r>
            <a:r>
              <a:rPr lang="uk-UA" b="0" dirty="0" err="1" smtClean="0"/>
              <a:t>столицею</a:t>
            </a:r>
            <a:r>
              <a:rPr lang="uk-UA" b="0" dirty="0" err="1" smtClean="0">
                <a:hlinkClick r:id="rId5" tooltip="Карфаген"/>
              </a:rPr>
              <a:t>Карфагеном</a:t>
            </a:r>
            <a:r>
              <a:rPr lang="uk-UA" b="0" dirty="0" smtClean="0"/>
              <a:t>, що відповідає теперішньому </a:t>
            </a:r>
            <a:r>
              <a:rPr lang="uk-UA" b="0" dirty="0" smtClean="0">
                <a:hlinkClick r:id="rId6" tooltip="Туніс"/>
              </a:rPr>
              <a:t>Тунісу</a:t>
            </a:r>
            <a:r>
              <a:rPr lang="uk-UA" b="0" dirty="0" smtClean="0"/>
              <a:t>.</a:t>
            </a:r>
          </a:p>
          <a:p>
            <a:r>
              <a:rPr lang="uk-UA" b="0" dirty="0" err="1" smtClean="0">
                <a:hlinkClick r:id="rId7" tooltip="Афрі (ще не написана)"/>
              </a:rPr>
              <a:t>Афрі</a:t>
            </a:r>
            <a:r>
              <a:rPr lang="uk-UA" b="0" dirty="0" smtClean="0"/>
              <a:t> були (можливо </a:t>
            </a:r>
            <a:r>
              <a:rPr lang="uk-UA" b="0" dirty="0" smtClean="0">
                <a:hlinkClick r:id="rId8" tooltip="Бербери"/>
              </a:rPr>
              <a:t>берберським</a:t>
            </a:r>
            <a:r>
              <a:rPr lang="uk-UA" b="0" dirty="0" smtClean="0"/>
              <a:t>) плем'ям, яке жило у </a:t>
            </a:r>
            <a:r>
              <a:rPr lang="uk-UA" b="0" dirty="0" smtClean="0">
                <a:hlinkClick r:id="rId9" tooltip="Північна Африка"/>
              </a:rPr>
              <a:t>Північній Африці</a:t>
            </a:r>
            <a:r>
              <a:rPr lang="uk-UA" b="0" dirty="0" smtClean="0"/>
              <a:t> поблизу </a:t>
            </a:r>
            <a:r>
              <a:rPr lang="uk-UA" b="0" dirty="0" smtClean="0">
                <a:hlinkClick r:id="rId5" tooltip="Карфаген"/>
              </a:rPr>
              <a:t>Карфагена</a:t>
            </a:r>
            <a:r>
              <a:rPr lang="uk-UA" b="0" dirty="0" smtClean="0"/>
              <a:t>. Походження </a:t>
            </a:r>
            <a:r>
              <a:rPr lang="en-US" b="0" i="1" dirty="0" err="1" smtClean="0"/>
              <a:t>Afer</a:t>
            </a:r>
            <a:r>
              <a:rPr lang="en-US" b="0" dirty="0" smtClean="0"/>
              <a:t> </a:t>
            </a:r>
            <a:r>
              <a:rPr lang="uk-UA" b="0" dirty="0" smtClean="0"/>
              <a:t>може бути пов'язано з </a:t>
            </a:r>
            <a:r>
              <a:rPr lang="uk-UA" b="0" dirty="0" smtClean="0">
                <a:hlinkClick r:id="rId10" tooltip="Фінікійська мова"/>
              </a:rPr>
              <a:t>фінікійським</a:t>
            </a:r>
            <a:r>
              <a:rPr lang="uk-UA" b="0" dirty="0" smtClean="0"/>
              <a:t> </a:t>
            </a:r>
            <a:r>
              <a:rPr lang="uk-UA" b="0" i="1" dirty="0" smtClean="0"/>
              <a:t>`</a:t>
            </a:r>
            <a:r>
              <a:rPr lang="en-US" b="0" i="1" dirty="0" smtClean="0"/>
              <a:t>afar</a:t>
            </a:r>
            <a:r>
              <a:rPr lang="en-US" b="0" dirty="0" smtClean="0"/>
              <a:t> — </a:t>
            </a:r>
            <a:r>
              <a:rPr lang="uk-UA" b="0" dirty="0" smtClean="0">
                <a:hlinkClick r:id="rId11" tooltip="Пилюка (ще не написана)"/>
              </a:rPr>
              <a:t>пилюка</a:t>
            </a:r>
            <a:r>
              <a:rPr lang="uk-UA" b="0" dirty="0" smtClean="0"/>
              <a:t> (також зустрічається в багатьох інших </a:t>
            </a:r>
            <a:r>
              <a:rPr lang="uk-UA" b="0" dirty="0" smtClean="0">
                <a:hlinkClick r:id="rId12" tooltip="Семітські мови"/>
              </a:rPr>
              <a:t>Семітських мовах</a:t>
            </a:r>
            <a:r>
              <a:rPr lang="uk-UA" b="0" dirty="0" smtClean="0"/>
              <a:t>). Серед інших, досить таки суперечливих, </a:t>
            </a:r>
            <a:r>
              <a:rPr lang="uk-UA" b="0" dirty="0" err="1" smtClean="0"/>
              <a:t>етимологій</a:t>
            </a:r>
            <a:r>
              <a:rPr lang="uk-UA" b="0" dirty="0" smtClean="0"/>
              <a:t>, які спираються на значення античного терміну '</a:t>
            </a:r>
            <a:r>
              <a:rPr lang="en-US" b="0" dirty="0" smtClean="0"/>
              <a:t>Africa', </a:t>
            </a:r>
            <a:r>
              <a:rPr lang="uk-UA" b="0" dirty="0" smtClean="0"/>
              <a:t>виділяються:</a:t>
            </a:r>
          </a:p>
          <a:p>
            <a:r>
              <a:rPr lang="uk-UA" b="0" dirty="0" smtClean="0">
                <a:hlinkClick r:id="rId13" tooltip="Латинська мова"/>
              </a:rPr>
              <a:t>латинське</a:t>
            </a:r>
            <a:r>
              <a:rPr lang="uk-UA" b="0" dirty="0" smtClean="0"/>
              <a:t> слово </a:t>
            </a:r>
            <a:r>
              <a:rPr lang="en-US" b="0" i="1" dirty="0" err="1" smtClean="0"/>
              <a:t>aprica</a:t>
            </a:r>
            <a:r>
              <a:rPr lang="en-US" b="0" dirty="0" smtClean="0"/>
              <a:t>, </a:t>
            </a:r>
            <a:r>
              <a:rPr lang="uk-UA" b="0" dirty="0" smtClean="0"/>
              <a:t>що означає «сонячний»;</a:t>
            </a:r>
          </a:p>
          <a:p>
            <a:r>
              <a:rPr lang="uk-UA" b="0" dirty="0" smtClean="0">
                <a:hlinkClick r:id="rId14" tooltip="Грецька мова"/>
              </a:rPr>
              <a:t>грецьке</a:t>
            </a:r>
            <a:r>
              <a:rPr lang="uk-UA" b="0" dirty="0" smtClean="0"/>
              <a:t> слово </a:t>
            </a:r>
            <a:r>
              <a:rPr lang="en-US" b="0" i="1" dirty="0" err="1" smtClean="0"/>
              <a:t>aphrike</a:t>
            </a:r>
            <a:r>
              <a:rPr lang="en-US" b="0" dirty="0" smtClean="0"/>
              <a:t>, </a:t>
            </a:r>
            <a:r>
              <a:rPr lang="uk-UA" b="0" dirty="0" smtClean="0"/>
              <a:t>що означає «без холоду». </a:t>
            </a:r>
            <a:endParaRPr lang="uk-UA" dirty="0"/>
          </a:p>
        </p:txBody>
      </p:sp>
      <p:sp>
        <p:nvSpPr>
          <p:cNvPr id="8" name="Овал 7">
            <a:hlinkClick r:id="rId15" action="ppaction://hlinksldjump"/>
          </p:cNvPr>
          <p:cNvSpPr/>
          <p:nvPr/>
        </p:nvSpPr>
        <p:spPr>
          <a:xfrm>
            <a:off x="8572528" y="142852"/>
            <a:ext cx="428628" cy="4286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00562" y="285728"/>
            <a:ext cx="4429156" cy="6572272"/>
          </a:xfrm>
        </p:spPr>
        <p:txBody>
          <a:bodyPr>
            <a:normAutofit fontScale="92500" lnSpcReduction="20000"/>
          </a:bodyPr>
          <a:lstStyle/>
          <a:p>
            <a:r>
              <a:rPr lang="uk-UA" b="0" dirty="0" smtClean="0"/>
              <a:t>Ця гіпотеза була запропонована істориком </a:t>
            </a:r>
            <a:r>
              <a:rPr lang="uk-UA" b="0" dirty="0" smtClean="0">
                <a:hlinkClick r:id="rId2" tooltip="Лев Африканський"/>
              </a:rPr>
              <a:t>Левом Африканським</a:t>
            </a:r>
            <a:r>
              <a:rPr lang="uk-UA" b="0" dirty="0" smtClean="0"/>
              <a:t> (</a:t>
            </a:r>
            <a:r>
              <a:rPr lang="uk-UA" b="0" dirty="0" smtClean="0">
                <a:hlinkClick r:id="rId3" tooltip="1495"/>
              </a:rPr>
              <a:t>1495</a:t>
            </a:r>
            <a:r>
              <a:rPr lang="uk-UA" b="0" dirty="0" smtClean="0"/>
              <a:t>–</a:t>
            </a:r>
            <a:r>
              <a:rPr lang="uk-UA" b="0" dirty="0" smtClean="0">
                <a:hlinkClick r:id="rId4" tooltip="1554"/>
              </a:rPr>
              <a:t>1554</a:t>
            </a:r>
            <a:r>
              <a:rPr lang="uk-UA" b="0" dirty="0" smtClean="0"/>
              <a:t>), який припустив, що грецьке слово </a:t>
            </a:r>
            <a:r>
              <a:rPr lang="en-US" b="0" i="1" dirty="0" err="1" smtClean="0"/>
              <a:t>phrike</a:t>
            </a:r>
            <a:r>
              <a:rPr lang="en-US" b="0" dirty="0" smtClean="0"/>
              <a:t> (</a:t>
            </a:r>
            <a:r>
              <a:rPr lang="el-GR" b="0" dirty="0" smtClean="0"/>
              <a:t>φρίκη, </a:t>
            </a:r>
            <a:r>
              <a:rPr lang="uk-UA" b="0" dirty="0" smtClean="0"/>
              <a:t>що означає «холод і жах») в комбінації з заперечним префіксом </a:t>
            </a:r>
            <a:r>
              <a:rPr lang="en-US" b="0" i="1" dirty="0" smtClean="0"/>
              <a:t>a-</a:t>
            </a:r>
            <a:r>
              <a:rPr lang="en-US" b="0" dirty="0" smtClean="0"/>
              <a:t>, </a:t>
            </a:r>
            <a:r>
              <a:rPr lang="uk-UA" b="0" dirty="0" smtClean="0"/>
              <a:t>вказувало на землю вільну від холоду і жаху. Але так, як зміна звуку </a:t>
            </a:r>
            <a:r>
              <a:rPr lang="en-US" i="1" dirty="0" smtClean="0"/>
              <a:t>ph</a:t>
            </a:r>
            <a:r>
              <a:rPr lang="en-US" b="0" dirty="0" smtClean="0"/>
              <a:t> </a:t>
            </a:r>
            <a:r>
              <a:rPr lang="uk-UA" b="0" dirty="0" smtClean="0"/>
              <a:t>на </a:t>
            </a:r>
            <a:r>
              <a:rPr lang="en-US" i="1" dirty="0" smtClean="0"/>
              <a:t>f</a:t>
            </a:r>
            <a:r>
              <a:rPr lang="en-US" b="0" dirty="0" smtClean="0"/>
              <a:t> </a:t>
            </a:r>
            <a:r>
              <a:rPr lang="uk-UA" b="0" dirty="0" smtClean="0"/>
              <a:t>в грецькій мові датується приблизно </a:t>
            </a:r>
            <a:r>
              <a:rPr lang="uk-UA" b="0" dirty="0" smtClean="0">
                <a:hlinkClick r:id="rId5" tooltip="10 століття"/>
              </a:rPr>
              <a:t>десятим століттям</a:t>
            </a:r>
            <a:r>
              <a:rPr lang="uk-UA" b="0" dirty="0" smtClean="0"/>
              <a:t>, то малоймовірно, що це справжнє походження терміну </a:t>
            </a:r>
            <a:r>
              <a:rPr lang="uk-UA" dirty="0" smtClean="0"/>
              <a:t>Африка</a:t>
            </a:r>
            <a:r>
              <a:rPr lang="uk-UA" b="0" dirty="0" smtClean="0"/>
              <a:t>.</a:t>
            </a:r>
          </a:p>
          <a:p>
            <a:r>
              <a:rPr lang="uk-UA" b="0" dirty="0" smtClean="0"/>
              <a:t>В античність Африкою називали землі, що простягались на захід від </a:t>
            </a:r>
            <a:r>
              <a:rPr lang="uk-UA" b="0" dirty="0" smtClean="0">
                <a:hlinkClick r:id="rId6" tooltip="Єгипет"/>
              </a:rPr>
              <a:t>Єгипту</a:t>
            </a:r>
            <a:r>
              <a:rPr lang="uk-UA" b="0" dirty="0" smtClean="0"/>
              <a:t>, в той час, як термін </a:t>
            </a:r>
            <a:r>
              <a:rPr lang="uk-UA" b="0" dirty="0" smtClean="0">
                <a:hlinkClick r:id="rId7" tooltip="Азія"/>
              </a:rPr>
              <a:t>«Азія»</a:t>
            </a:r>
            <a:r>
              <a:rPr lang="uk-UA" b="0" dirty="0" smtClean="0"/>
              <a:t> використовували для позначення </a:t>
            </a:r>
            <a:r>
              <a:rPr lang="uk-UA" b="0" dirty="0" smtClean="0">
                <a:hlinkClick r:id="rId8" tooltip="Мала Азія"/>
              </a:rPr>
              <a:t>Малої Азії</a:t>
            </a:r>
            <a:r>
              <a:rPr lang="uk-UA" b="0" dirty="0" smtClean="0"/>
              <a:t> і земель на схід від неї. Спочатку Єгипет і </a:t>
            </a:r>
            <a:r>
              <a:rPr lang="uk-UA" b="0" dirty="0" smtClean="0">
                <a:hlinkClick r:id="rId9" tooltip="Левант"/>
              </a:rPr>
              <a:t>Левант</a:t>
            </a:r>
            <a:r>
              <a:rPr lang="uk-UA" b="0" dirty="0" smtClean="0"/>
              <a:t> мали невизначений статус між Африкою та Азією, хоча як частина </a:t>
            </a:r>
            <a:r>
              <a:rPr lang="uk-UA" b="0" dirty="0" smtClean="0">
                <a:hlinkClick r:id="rId10" tooltip="Перська імперія"/>
              </a:rPr>
              <a:t>Перської імперії</a:t>
            </a:r>
            <a:r>
              <a:rPr lang="uk-UA" b="0" dirty="0" smtClean="0"/>
              <a:t> вони інколи включалися до більш узагальненого терміну «Азії». Розмежувальну лінію між цими двома континентами вперше означив географ </a:t>
            </a:r>
            <a:r>
              <a:rPr lang="uk-UA" b="0" dirty="0" smtClean="0">
                <a:hlinkClick r:id="rId11" tooltip="Птолемей Клавдій"/>
              </a:rPr>
              <a:t>Птоломей</a:t>
            </a:r>
            <a:r>
              <a:rPr lang="uk-UA" b="0" dirty="0" smtClean="0"/>
              <a:t> (</a:t>
            </a:r>
            <a:r>
              <a:rPr lang="uk-UA" b="0" dirty="0" smtClean="0">
                <a:hlinkClick r:id="rId12" tooltip="85"/>
              </a:rPr>
              <a:t>85</a:t>
            </a:r>
            <a:r>
              <a:rPr lang="uk-UA" b="0" dirty="0" smtClean="0"/>
              <a:t>-</a:t>
            </a:r>
            <a:r>
              <a:rPr lang="uk-UA" b="0" dirty="0" smtClean="0">
                <a:hlinkClick r:id="rId13" tooltip="165"/>
              </a:rPr>
              <a:t>165</a:t>
            </a:r>
            <a:r>
              <a:rPr lang="uk-UA" b="0" dirty="0" smtClean="0"/>
              <a:t>), провівши головний </a:t>
            </a:r>
            <a:r>
              <a:rPr lang="uk-UA" b="0" dirty="0" smtClean="0">
                <a:hlinkClick r:id="rId14" tooltip="Меридіан"/>
              </a:rPr>
              <a:t>меридіан</a:t>
            </a:r>
            <a:r>
              <a:rPr lang="uk-UA" b="0" dirty="0" smtClean="0"/>
              <a:t> через </a:t>
            </a:r>
            <a:r>
              <a:rPr lang="uk-UA" b="0" dirty="0" smtClean="0">
                <a:hlinkClick r:id="rId15" tooltip="Александрія"/>
              </a:rPr>
              <a:t>Александрію</a:t>
            </a:r>
            <a:r>
              <a:rPr lang="uk-UA" b="0" dirty="0" smtClean="0"/>
              <a:t> і зробивши </a:t>
            </a:r>
            <a:r>
              <a:rPr lang="uk-UA" b="0" dirty="0" smtClean="0">
                <a:hlinkClick r:id="rId16" tooltip="Суецький перешийок"/>
              </a:rPr>
              <a:t>Суецький перешийок</a:t>
            </a:r>
            <a:r>
              <a:rPr lang="uk-UA" b="0" dirty="0" smtClean="0"/>
              <a:t> та </a:t>
            </a:r>
            <a:r>
              <a:rPr lang="uk-UA" b="0" dirty="0" smtClean="0">
                <a:hlinkClick r:id="rId17" tooltip="Червоне море"/>
              </a:rPr>
              <a:t>Червоне море</a:t>
            </a:r>
            <a:r>
              <a:rPr lang="uk-UA" b="0" dirty="0" smtClean="0"/>
              <a:t> межею між Азією та Африкою.</a:t>
            </a:r>
          </a:p>
          <a:p>
            <a:r>
              <a:rPr lang="uk-UA" b="0" dirty="0" smtClean="0"/>
              <a:t>[</a:t>
            </a:r>
            <a:r>
              <a:rPr lang="uk-UA" b="0" dirty="0" smtClean="0">
                <a:hlinkClick r:id="rId18" tooltip="Редагувати розділ: Географія"/>
              </a:rPr>
              <a:t>ред.</a:t>
            </a:r>
            <a:r>
              <a:rPr lang="uk-UA" b="0" dirty="0" smtClean="0"/>
              <a:t>]</a:t>
            </a:r>
            <a:br>
              <a:rPr lang="uk-UA" b="0" dirty="0" smtClean="0"/>
            </a:br>
            <a:endParaRPr lang="uk-UA" dirty="0" smtClean="0"/>
          </a:p>
          <a:p>
            <a:endParaRPr lang="uk-UA" dirty="0"/>
          </a:p>
        </p:txBody>
      </p:sp>
      <p:pic>
        <p:nvPicPr>
          <p:cNvPr id="2050" name="Picture 2" descr="Файл:Africae tabula nova.jpg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785786" y="357166"/>
            <a:ext cx="3286148" cy="2460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Овал 5">
            <a:hlinkClick r:id="rId20" action="ppaction://hlinksldjump"/>
          </p:cNvPr>
          <p:cNvSpPr/>
          <p:nvPr/>
        </p:nvSpPr>
        <p:spPr>
          <a:xfrm>
            <a:off x="8572528" y="142852"/>
            <a:ext cx="428628" cy="4286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285728"/>
            <a:ext cx="6172200" cy="2053590"/>
          </a:xfrm>
        </p:spPr>
        <p:txBody>
          <a:bodyPr/>
          <a:lstStyle/>
          <a:p>
            <a:r>
              <a:rPr lang="uk-UA" sz="4800" b="0" dirty="0" smtClean="0"/>
              <a:t>Географія</a:t>
            </a:r>
            <a:r>
              <a:rPr lang="uk-UA" b="0" dirty="0" smtClean="0"/>
              <a:t/>
            </a:r>
            <a:br>
              <a:rPr lang="uk-UA" b="0" dirty="0" smtClean="0"/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57422" y="2571744"/>
            <a:ext cx="6429420" cy="4429156"/>
          </a:xfrm>
        </p:spPr>
        <p:txBody>
          <a:bodyPr>
            <a:normAutofit/>
          </a:bodyPr>
          <a:lstStyle/>
          <a:p>
            <a:r>
              <a:rPr lang="uk-UA" b="0" dirty="0" smtClean="0"/>
              <a:t>Африка найбільший з трьох материків «південної групи». Відокремлена від </a:t>
            </a:r>
            <a:r>
              <a:rPr lang="uk-UA" b="0" dirty="0" smtClean="0">
                <a:hlinkClick r:id="rId2" tooltip="Європа"/>
              </a:rPr>
              <a:t>Європи</a:t>
            </a:r>
            <a:r>
              <a:rPr lang="uk-UA" b="0" dirty="0" smtClean="0"/>
              <a:t> </a:t>
            </a:r>
            <a:r>
              <a:rPr lang="uk-UA" b="0" dirty="0" smtClean="0">
                <a:hlinkClick r:id="rId3" tooltip="Середземне море"/>
              </a:rPr>
              <a:t>Середземним морем</a:t>
            </a:r>
            <a:r>
              <a:rPr lang="uk-UA" b="0" dirty="0" smtClean="0"/>
              <a:t>, вона з'єднана </a:t>
            </a:r>
            <a:r>
              <a:rPr lang="uk-UA" b="0" dirty="0" err="1" smtClean="0"/>
              <a:t>з</a:t>
            </a:r>
            <a:r>
              <a:rPr lang="uk-UA" b="0" dirty="0" err="1" smtClean="0">
                <a:hlinkClick r:id="rId4" tooltip="Азія"/>
              </a:rPr>
              <a:t>Азією</a:t>
            </a:r>
            <a:r>
              <a:rPr lang="uk-UA" b="0" dirty="0" smtClean="0"/>
              <a:t> у своїй північно-східній частині </a:t>
            </a:r>
            <a:r>
              <a:rPr lang="uk-UA" b="0" dirty="0" smtClean="0">
                <a:hlinkClick r:id="rId5" tooltip="Суецький перешийок"/>
              </a:rPr>
              <a:t>Суецьким перешийком</a:t>
            </a:r>
            <a:r>
              <a:rPr lang="uk-UA" b="0" dirty="0" smtClean="0"/>
              <a:t> (який пересікається </a:t>
            </a:r>
            <a:r>
              <a:rPr lang="uk-UA" b="0" dirty="0" smtClean="0">
                <a:hlinkClick r:id="rId6" tooltip="Суецький канал"/>
              </a:rPr>
              <a:t>Суецьким каналом</a:t>
            </a:r>
            <a:r>
              <a:rPr lang="uk-UA" b="0" dirty="0" smtClean="0"/>
              <a:t>) завширшки 130 км. В геополітичному контексті, як правило, </a:t>
            </a:r>
            <a:r>
              <a:rPr lang="uk-UA" b="0" dirty="0" smtClean="0">
                <a:hlinkClick r:id="rId7" tooltip="Синайський півострів"/>
              </a:rPr>
              <a:t>Синайський півострів</a:t>
            </a:r>
            <a:r>
              <a:rPr lang="uk-UA" b="0" dirty="0" smtClean="0"/>
              <a:t>, який належить </a:t>
            </a:r>
            <a:r>
              <a:rPr lang="uk-UA" b="0" dirty="0" smtClean="0">
                <a:hlinkClick r:id="rId8" tooltip="Єгипет"/>
              </a:rPr>
              <a:t>Єгипту</a:t>
            </a:r>
            <a:r>
              <a:rPr lang="uk-UA" b="0" dirty="0" smtClean="0"/>
              <a:t> і розміщений на схід від Суецького каналу часто вважають частиною Африки. Африка простягається приблизно на 8 000 км від найбільш північної точки </a:t>
            </a:r>
            <a:r>
              <a:rPr lang="uk-UA" b="0" dirty="0" smtClean="0">
                <a:hlinkClick r:id="rId9" tooltip="Мис Рас-Енґела (ще не написана)"/>
              </a:rPr>
              <a:t>мису </a:t>
            </a:r>
            <a:r>
              <a:rPr lang="uk-UA" b="0" dirty="0" err="1" smtClean="0">
                <a:hlinkClick r:id="rId9" tooltip="Мис Рас-Енґела (ще не написана)"/>
              </a:rPr>
              <a:t>Рас-Енґела</a:t>
            </a:r>
            <a:r>
              <a:rPr lang="uk-UA" b="0" dirty="0" smtClean="0"/>
              <a:t> в </a:t>
            </a:r>
            <a:r>
              <a:rPr lang="uk-UA" b="0" dirty="0" smtClean="0">
                <a:hlinkClick r:id="rId10" tooltip="Туніс"/>
              </a:rPr>
              <a:t>Тунісі</a:t>
            </a:r>
            <a:r>
              <a:rPr lang="uk-UA" b="0" dirty="0" smtClean="0"/>
              <a:t> (37°21′ </a:t>
            </a:r>
            <a:r>
              <a:rPr lang="uk-UA" b="0" dirty="0" err="1" smtClean="0"/>
              <a:t>півн</a:t>
            </a:r>
            <a:r>
              <a:rPr lang="uk-UA" b="0" dirty="0" smtClean="0"/>
              <a:t>. широти) до найбільш </a:t>
            </a:r>
            <a:r>
              <a:rPr lang="uk-UA" b="0" dirty="0" err="1" smtClean="0"/>
              <a:t>південої</a:t>
            </a:r>
            <a:r>
              <a:rPr lang="uk-UA" b="0" dirty="0" smtClean="0"/>
              <a:t> точки — </a:t>
            </a:r>
            <a:r>
              <a:rPr lang="uk-UA" b="0" dirty="0" smtClean="0">
                <a:hlinkClick r:id="rId11" tooltip="Мис Голковий"/>
              </a:rPr>
              <a:t>мису Голкового</a:t>
            </a:r>
            <a:r>
              <a:rPr lang="uk-UA" b="0" dirty="0" smtClean="0"/>
              <a:t> в </a:t>
            </a:r>
            <a:r>
              <a:rPr lang="uk-UA" b="0" dirty="0" smtClean="0">
                <a:hlinkClick r:id="rId12" tooltip="Південно-Африканська Республіка"/>
              </a:rPr>
              <a:t>ПАР</a:t>
            </a:r>
            <a:r>
              <a:rPr lang="uk-UA" b="0" dirty="0" smtClean="0"/>
              <a:t>(34°51′15″ півд. широти), </a:t>
            </a:r>
            <a:r>
              <a:rPr lang="uk-UA" b="0" dirty="0" smtClean="0"/>
              <a:t>а</a:t>
            </a:r>
            <a:endParaRPr lang="uk-UA" dirty="0"/>
          </a:p>
        </p:txBody>
      </p:sp>
      <p:sp>
        <p:nvSpPr>
          <p:cNvPr id="4" name="Овал 3">
            <a:hlinkClick r:id="rId13" action="ppaction://hlinksldjump"/>
          </p:cNvPr>
          <p:cNvSpPr/>
          <p:nvPr/>
        </p:nvSpPr>
        <p:spPr>
          <a:xfrm>
            <a:off x="8572528" y="142852"/>
            <a:ext cx="428628" cy="4286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628" y="285728"/>
            <a:ext cx="3786214" cy="6089194"/>
          </a:xfrm>
        </p:spPr>
        <p:txBody>
          <a:bodyPr>
            <a:normAutofit lnSpcReduction="10000"/>
          </a:bodyPr>
          <a:lstStyle/>
          <a:p>
            <a:r>
              <a:rPr lang="uk-UA" b="0" dirty="0" smtClean="0"/>
              <a:t>відстань від найбільш західної точки материка — </a:t>
            </a:r>
            <a:r>
              <a:rPr lang="uk-UA" b="0" dirty="0" smtClean="0">
                <a:hlinkClick r:id="rId2" tooltip="Мис Альмаді (ще не написана)"/>
              </a:rPr>
              <a:t>мису </a:t>
            </a:r>
            <a:r>
              <a:rPr lang="uk-UA" b="0" dirty="0" err="1" smtClean="0">
                <a:hlinkClick r:id="rId2" tooltip="Мис Альмаді (ще не написана)"/>
              </a:rPr>
              <a:t>Альмаді</a:t>
            </a:r>
            <a:r>
              <a:rPr lang="uk-UA" b="0" dirty="0" smtClean="0"/>
              <a:t> в </a:t>
            </a:r>
            <a:r>
              <a:rPr lang="uk-UA" b="0" dirty="0" smtClean="0">
                <a:hlinkClick r:id="rId3" tooltip="Сенегал"/>
              </a:rPr>
              <a:t>Сенегалі</a:t>
            </a:r>
            <a:r>
              <a:rPr lang="uk-UA" b="0" dirty="0" smtClean="0"/>
              <a:t> (17°33′22″ </a:t>
            </a:r>
            <a:r>
              <a:rPr lang="uk-UA" b="0" dirty="0" err="1" smtClean="0"/>
              <a:t>зах</a:t>
            </a:r>
            <a:r>
              <a:rPr lang="uk-UA" b="0" dirty="0" smtClean="0"/>
              <a:t>. довготи) до </a:t>
            </a:r>
            <a:r>
              <a:rPr lang="uk-UA" b="0" dirty="0" err="1" smtClean="0"/>
              <a:t>найсхіднішої</a:t>
            </a:r>
            <a:r>
              <a:rPr lang="uk-UA" b="0" dirty="0" smtClean="0"/>
              <a:t> — </a:t>
            </a:r>
            <a:r>
              <a:rPr lang="uk-UA" b="0" dirty="0" smtClean="0">
                <a:hlinkClick r:id="rId4" tooltip="Мис Рас-Гафун (ще не написана)"/>
              </a:rPr>
              <a:t>мису </a:t>
            </a:r>
            <a:r>
              <a:rPr lang="uk-UA" b="0" dirty="0" err="1" smtClean="0">
                <a:hlinkClick r:id="rId4" tooltip="Мис Рас-Гафун (ще не написана)"/>
              </a:rPr>
              <a:t>Рас-Гафун</a:t>
            </a:r>
            <a:r>
              <a:rPr lang="uk-UA" b="0" dirty="0" err="1" smtClean="0"/>
              <a:t>в</a:t>
            </a:r>
            <a:r>
              <a:rPr lang="uk-UA" b="0" dirty="0" smtClean="0"/>
              <a:t> </a:t>
            </a:r>
            <a:r>
              <a:rPr lang="uk-UA" b="0" dirty="0" smtClean="0">
                <a:hlinkClick r:id="rId5" tooltip="Сомалі"/>
              </a:rPr>
              <a:t>Сомалі</a:t>
            </a:r>
            <a:r>
              <a:rPr lang="uk-UA" b="0" dirty="0" smtClean="0"/>
              <a:t> (17°33′22″ сх. довготи) дорівнює приблизно 7 400 км. Довжина </a:t>
            </a:r>
            <a:r>
              <a:rPr lang="uk-UA" b="0" dirty="0" smtClean="0">
                <a:hlinkClick r:id="rId6" tooltip="Берегова лінія"/>
              </a:rPr>
              <a:t>берегової лінії</a:t>
            </a:r>
            <a:r>
              <a:rPr lang="uk-UA" b="0" dirty="0" smtClean="0"/>
              <a:t> становить 26 000 км, і відсутність глибоких берегових заглиблень можна проілюструвати тим фактом, що Європа, яка займає лишень 9 700 000 </a:t>
            </a:r>
            <a:r>
              <a:rPr lang="uk-UA" b="0" dirty="0" err="1" smtClean="0"/>
              <a:t>км²</a:t>
            </a:r>
            <a:r>
              <a:rPr lang="uk-UA" b="0" dirty="0" smtClean="0"/>
              <a:t> — менше ніж третину площі Африки — має берегову лінію завдовжки 32 000 км.</a:t>
            </a:r>
          </a:p>
          <a:p>
            <a:r>
              <a:rPr lang="uk-UA" b="0" dirty="0" smtClean="0"/>
              <a:t>Найбільша країна Африки — </a:t>
            </a:r>
            <a:r>
              <a:rPr lang="uk-UA" b="0" dirty="0" smtClean="0">
                <a:hlinkClick r:id="rId7" tooltip="Алжир"/>
              </a:rPr>
              <a:t>Алжир</a:t>
            </a:r>
            <a:r>
              <a:rPr lang="uk-UA" b="0" dirty="0" smtClean="0"/>
              <a:t>, а найменша — </a:t>
            </a:r>
            <a:r>
              <a:rPr lang="uk-UA" b="0" dirty="0" err="1" smtClean="0">
                <a:hlinkClick r:id="rId8" tooltip="Сейшельські острови"/>
              </a:rPr>
              <a:t>Сейшели</a:t>
            </a:r>
            <a:r>
              <a:rPr lang="uk-UA" b="0" dirty="0" smtClean="0"/>
              <a:t> — </a:t>
            </a:r>
            <a:r>
              <a:rPr lang="uk-UA" b="0" dirty="0" smtClean="0">
                <a:hlinkClick r:id="rId9" tooltip="Архіпелаг"/>
              </a:rPr>
              <a:t>архіпелаг</a:t>
            </a:r>
            <a:r>
              <a:rPr lang="uk-UA" b="0" dirty="0" smtClean="0"/>
              <a:t> на схід від материка. Найменша континентальна держава — </a:t>
            </a:r>
            <a:r>
              <a:rPr lang="uk-UA" b="0" dirty="0" smtClean="0">
                <a:hlinkClick r:id="rId10" tooltip="Гамбія"/>
              </a:rPr>
              <a:t>Гамбія</a:t>
            </a:r>
            <a:r>
              <a:rPr lang="uk-UA" b="0" dirty="0" smtClean="0"/>
              <a:t>.</a:t>
            </a:r>
          </a:p>
          <a:p>
            <a:endParaRPr lang="uk-UA" dirty="0"/>
          </a:p>
        </p:txBody>
      </p:sp>
      <p:pic>
        <p:nvPicPr>
          <p:cNvPr id="17410" name="Picture 2" descr="http://upload.wikimedia.org/wikipedia/commons/thumb/2/21/Africa_satellite_orthographic.jpg/250px-Africa_satellite_orthographic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928794" y="357166"/>
            <a:ext cx="2738440" cy="30780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Овал 5">
            <a:hlinkClick r:id="rId12" action="ppaction://hlinksldjump"/>
          </p:cNvPr>
          <p:cNvSpPr/>
          <p:nvPr/>
        </p:nvSpPr>
        <p:spPr>
          <a:xfrm>
            <a:off x="8572528" y="142852"/>
            <a:ext cx="428628" cy="4286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285728"/>
            <a:ext cx="6172200" cy="2053590"/>
          </a:xfrm>
        </p:spPr>
        <p:txBody>
          <a:bodyPr/>
          <a:lstStyle/>
          <a:p>
            <a:r>
              <a:rPr lang="uk-UA" sz="4800" dirty="0" smtClean="0"/>
              <a:t>Клімат, флора і фауна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5984" y="3000348"/>
            <a:ext cx="6572280" cy="3857652"/>
          </a:xfrm>
        </p:spPr>
        <p:txBody>
          <a:bodyPr>
            <a:normAutofit/>
          </a:bodyPr>
          <a:lstStyle/>
          <a:p>
            <a:r>
              <a:rPr lang="uk-UA" b="0" dirty="0" smtClean="0"/>
              <a:t>Суцільний континент (острови і півострови — близько 5 % території) із значним середнім підвищенням поверхні над рівнем моря, з півночі обмежений горами Атлас, з півдня — </a:t>
            </a:r>
            <a:r>
              <a:rPr lang="uk-UA" b="0" dirty="0" err="1" smtClean="0"/>
              <a:t>Капськими</a:t>
            </a:r>
            <a:r>
              <a:rPr lang="uk-UA" b="0" dirty="0" smtClean="0"/>
              <a:t> і </a:t>
            </a:r>
            <a:r>
              <a:rPr lang="uk-UA" b="0" dirty="0" smtClean="0">
                <a:hlinkClick r:id="rId2" tooltip="Драконові гори"/>
              </a:rPr>
              <a:t>Драконовими горами</a:t>
            </a:r>
            <a:r>
              <a:rPr lang="uk-UA" b="0" dirty="0" smtClean="0"/>
              <a:t>; понад 70 % поверхні розташовано на висоті 300–2000 м; середня висота 658 м; найвища точка — вулкан </a:t>
            </a:r>
            <a:r>
              <a:rPr lang="uk-UA" b="0" dirty="0" err="1" smtClean="0">
                <a:hlinkClick r:id="rId3" tooltip="Кібо (ще не написана)"/>
              </a:rPr>
              <a:t>Кібо</a:t>
            </a:r>
            <a:r>
              <a:rPr lang="uk-UA" b="0" dirty="0" smtClean="0"/>
              <a:t> в </a:t>
            </a:r>
            <a:r>
              <a:rPr lang="uk-UA" b="0" dirty="0" err="1" smtClean="0"/>
              <a:t>масиві</a:t>
            </a:r>
            <a:r>
              <a:rPr lang="uk-UA" b="0" dirty="0" err="1" smtClean="0">
                <a:hlinkClick r:id="rId4" tooltip="Кіліманджаро"/>
              </a:rPr>
              <a:t>Кіліманджаро</a:t>
            </a:r>
            <a:r>
              <a:rPr lang="uk-UA" b="0" dirty="0" smtClean="0"/>
              <a:t> (5895 м), найнижча — западина озера </a:t>
            </a:r>
            <a:r>
              <a:rPr lang="uk-UA" b="0" dirty="0" err="1" smtClean="0">
                <a:hlinkClick r:id="rId5" tooltip="Ассаль (ще не написана)"/>
              </a:rPr>
              <a:t>Ассаль</a:t>
            </a:r>
            <a:r>
              <a:rPr lang="uk-UA" b="0" dirty="0" smtClean="0"/>
              <a:t> (153 м нижче рівня моря); розлогі низовини (долина ріки </a:t>
            </a:r>
            <a:r>
              <a:rPr lang="uk-UA" b="0" dirty="0" err="1" smtClean="0">
                <a:hlinkClick r:id="rId6" tooltip="Конґо"/>
              </a:rPr>
              <a:t>Конґо</a:t>
            </a:r>
            <a:r>
              <a:rPr lang="uk-UA" b="0" dirty="0" smtClean="0"/>
              <a:t>, пустеля </a:t>
            </a:r>
            <a:r>
              <a:rPr lang="uk-UA" b="0" dirty="0" err="1" smtClean="0">
                <a:hlinkClick r:id="rId7" tooltip="Калагарі (ще не написана)"/>
              </a:rPr>
              <a:t>Калагарі</a:t>
            </a:r>
            <a:r>
              <a:rPr lang="uk-UA" b="0" dirty="0" smtClean="0"/>
              <a:t>), переділені гірськими масивами і височинами </a:t>
            </a:r>
            <a:r>
              <a:rPr lang="uk-UA" b="0" dirty="0" err="1" smtClean="0"/>
              <a:t>Агаґґар</a:t>
            </a:r>
            <a:r>
              <a:rPr lang="uk-UA" b="0" dirty="0" smtClean="0"/>
              <a:t>, </a:t>
            </a:r>
            <a:r>
              <a:rPr lang="uk-UA" b="0" dirty="0" err="1" smtClean="0"/>
              <a:t>Тібесті</a:t>
            </a:r>
            <a:r>
              <a:rPr lang="uk-UA" b="0" dirty="0" smtClean="0"/>
              <a:t>; на сході Африки — Східно-Африканська рифова </a:t>
            </a:r>
            <a:r>
              <a:rPr lang="uk-UA" b="0" dirty="0" smtClean="0"/>
              <a:t>система</a:t>
            </a:r>
            <a:endParaRPr lang="uk-UA" dirty="0"/>
          </a:p>
        </p:txBody>
      </p:sp>
      <p:sp>
        <p:nvSpPr>
          <p:cNvPr id="4" name="Овал 3">
            <a:hlinkClick r:id="rId8" action="ppaction://hlinksldjump"/>
          </p:cNvPr>
          <p:cNvSpPr/>
          <p:nvPr/>
        </p:nvSpPr>
        <p:spPr>
          <a:xfrm>
            <a:off x="8572528" y="142852"/>
            <a:ext cx="428628" cy="4286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714356"/>
            <a:ext cx="6172200" cy="5660566"/>
          </a:xfrm>
        </p:spPr>
        <p:txBody>
          <a:bodyPr>
            <a:normAutofit/>
          </a:bodyPr>
          <a:lstStyle/>
          <a:p>
            <a:r>
              <a:rPr lang="uk-UA" b="0" dirty="0" smtClean="0"/>
              <a:t>розташування кліматичних зон симетричне — від зони екваторіального клімату з буйними вічнозеленими екваторіальними лісами із симетричними смугами тропічного клімату з розлогими пустелями (особливо на </a:t>
            </a:r>
            <a:r>
              <a:rPr lang="uk-UA" b="0" dirty="0" err="1" smtClean="0"/>
              <a:t>півночу</a:t>
            </a:r>
            <a:r>
              <a:rPr lang="uk-UA" b="0" dirty="0" smtClean="0"/>
              <a:t>), напівпустелями і саванами до субтропічного клімату і рослинності на крайньому півдні та півночі; багата фауна; найдовша в Африці і одна з найдовших у світі ріка Ніл; численні озера, переважно тектонічного походження; у пустелях ріки пересихають, утворюючи сухі русла (ваді), солоні озера (</a:t>
            </a:r>
            <a:r>
              <a:rPr lang="uk-UA" b="0" dirty="0" err="1" smtClean="0"/>
              <a:t>шотти</a:t>
            </a:r>
            <a:r>
              <a:rPr lang="uk-UA" b="0" dirty="0" smtClean="0"/>
              <a:t>) та великі запаси артезіанської води; 30 % площі континенту — безстічні території; в Африці живе понад 12 % населення світу, переважно негроїдної раси (на півночі — білої); густота населення дуже нерівномірна: від понад 1200 осіб/ км&amp;</a:t>
            </a:r>
            <a:r>
              <a:rPr lang="en-US" b="0" dirty="0" smtClean="0"/>
              <a:t>sup2 </a:t>
            </a:r>
            <a:r>
              <a:rPr lang="uk-UA" b="0" dirty="0" smtClean="0"/>
              <a:t>в долині </a:t>
            </a:r>
            <a:r>
              <a:rPr lang="uk-UA" b="0" dirty="0" smtClean="0">
                <a:hlinkClick r:id="rId2" tooltip="Ніл"/>
              </a:rPr>
              <a:t>Нілу</a:t>
            </a:r>
            <a:r>
              <a:rPr lang="uk-UA" b="0" dirty="0" smtClean="0"/>
              <a:t> (</a:t>
            </a:r>
            <a:r>
              <a:rPr lang="uk-UA" b="0" dirty="0" smtClean="0">
                <a:hlinkClick r:id="rId3" tooltip="Єгипет"/>
              </a:rPr>
              <a:t>Єгипет</a:t>
            </a:r>
            <a:r>
              <a:rPr lang="uk-UA" b="0" dirty="0" smtClean="0"/>
              <a:t>) до майже безлюдних пустель; найменш урбанізований континент — міське населення становить близько 34 %</a:t>
            </a:r>
            <a:endParaRPr lang="uk-UA" dirty="0"/>
          </a:p>
        </p:txBody>
      </p:sp>
      <p:sp>
        <p:nvSpPr>
          <p:cNvPr id="4" name="Овал 3">
            <a:hlinkClick r:id="rId4" action="ppaction://hlinksldjump"/>
          </p:cNvPr>
          <p:cNvSpPr/>
          <p:nvPr/>
        </p:nvSpPr>
        <p:spPr>
          <a:xfrm>
            <a:off x="8572528" y="142852"/>
            <a:ext cx="428628" cy="4286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142852"/>
            <a:ext cx="6172200" cy="2053590"/>
          </a:xfrm>
        </p:spPr>
        <p:txBody>
          <a:bodyPr>
            <a:normAutofit fontScale="90000"/>
          </a:bodyPr>
          <a:lstStyle/>
          <a:p>
            <a:r>
              <a:rPr lang="uk-UA" sz="4800" b="0" dirty="0" smtClean="0"/>
              <a:t>Фізико-географічний нарис</a:t>
            </a:r>
            <a:r>
              <a:rPr lang="uk-UA" b="0" dirty="0" smtClean="0"/>
              <a:t/>
            </a:r>
            <a:br>
              <a:rPr lang="uk-UA" b="0" dirty="0" smtClean="0"/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5984" y="2786034"/>
            <a:ext cx="6500842" cy="3714800"/>
          </a:xfrm>
        </p:spPr>
        <p:txBody>
          <a:bodyPr>
            <a:normAutofit/>
          </a:bodyPr>
          <a:lstStyle/>
          <a:p>
            <a:r>
              <a:rPr lang="uk-UA" b="0" dirty="0" smtClean="0"/>
              <a:t>Рельєф А. дуже одноманітний, переважають рівнини та плоскогір'я. </a:t>
            </a:r>
            <a:r>
              <a:rPr lang="uk-UA" b="0" dirty="0" err="1" smtClean="0"/>
              <a:t>Пересіч</a:t>
            </a:r>
            <a:r>
              <a:rPr lang="uk-UA" b="0" dirty="0" smtClean="0"/>
              <a:t>. висота А. 750 м, при цьому сх. і пд. частини А. більш підвищені. Так, у пн., широкій частині А. переважають висоти 200–500 м над рівнем моря, на південь від 10° пд. ш.— 1000–2000 м, на Сх., в межах Східно-Африканського нагір'я, — понад 3000 м. Більша частина А. довгий час залишалася сушею, на поверхні її відбувалися інтенсивні процеси вивітрювання, тому великого поширення набули </a:t>
            </a:r>
            <a:r>
              <a:rPr lang="uk-UA" b="0" dirty="0" err="1" smtClean="0"/>
              <a:t>пенеплени</a:t>
            </a:r>
            <a:r>
              <a:rPr lang="uk-UA" b="0" dirty="0" smtClean="0"/>
              <a:t>, столові форми поверхні, ступінчасті плато "і нагір'я — </a:t>
            </a:r>
            <a:r>
              <a:rPr lang="uk-UA" b="0" dirty="0" err="1" smtClean="0"/>
              <a:t>зденудовані</a:t>
            </a:r>
            <a:r>
              <a:rPr lang="uk-UA" b="0" dirty="0" smtClean="0"/>
              <a:t> виступи кристалічного фундаменту (Абіссінське, </a:t>
            </a:r>
            <a:r>
              <a:rPr lang="uk-UA" b="0" dirty="0" err="1" smtClean="0"/>
              <a:t>Ахаггар</a:t>
            </a:r>
            <a:r>
              <a:rPr lang="uk-UA" b="0" dirty="0" smtClean="0"/>
              <a:t> та ін.). </a:t>
            </a:r>
            <a:endParaRPr lang="uk-UA" dirty="0"/>
          </a:p>
        </p:txBody>
      </p:sp>
      <p:sp>
        <p:nvSpPr>
          <p:cNvPr id="4" name="Овал 3">
            <a:hlinkClick r:id="rId2" action="ppaction://hlinksldjump"/>
          </p:cNvPr>
          <p:cNvSpPr/>
          <p:nvPr/>
        </p:nvSpPr>
        <p:spPr>
          <a:xfrm>
            <a:off x="8572528" y="142852"/>
            <a:ext cx="428628" cy="4286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62</TotalTime>
  <Words>120</Words>
  <Application>Microsoft Office PowerPoint</Application>
  <PresentationFormat>Экран (4:3)</PresentationFormat>
  <Paragraphs>31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Африка</vt:lpstr>
      <vt:lpstr>Зміст</vt:lpstr>
      <vt:lpstr>Етимологія </vt:lpstr>
      <vt:lpstr>Слайд 4</vt:lpstr>
      <vt:lpstr>Географія </vt:lpstr>
      <vt:lpstr>Слайд 6</vt:lpstr>
      <vt:lpstr>Клімат, флора і фауна </vt:lpstr>
      <vt:lpstr>Слайд 8</vt:lpstr>
      <vt:lpstr>Фізико-географічний нарис </vt:lpstr>
      <vt:lpstr>Слайд 10</vt:lpstr>
      <vt:lpstr>Ґрунтово-рослинний покрив 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Африка</dc:title>
  <dc:creator>Алексей</dc:creator>
  <cp:lastModifiedBy>Алексей</cp:lastModifiedBy>
  <cp:revision>7</cp:revision>
  <dcterms:created xsi:type="dcterms:W3CDTF">2012-10-02T14:46:35Z</dcterms:created>
  <dcterms:modified xsi:type="dcterms:W3CDTF">2012-10-02T15:49:09Z</dcterms:modified>
</cp:coreProperties>
</file>