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324528" cy="1828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Кам'яне Вугілля.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Його </a:t>
            </a:r>
            <a:r>
              <a:rPr lang="uk-UA" dirty="0" smtClean="0">
                <a:solidFill>
                  <a:schemeClr val="bg1"/>
                </a:solidFill>
              </a:rPr>
              <a:t>характеристики та </a:t>
            </a:r>
            <a:r>
              <a:rPr lang="uk-UA" dirty="0" smtClean="0">
                <a:solidFill>
                  <a:schemeClr val="bg1"/>
                </a:solidFill>
              </a:rPr>
              <a:t>застосування 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9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45634"/>
            <a:ext cx="9351404" cy="2772328"/>
          </a:xfrm>
        </p:spPr>
        <p:txBody>
          <a:bodyPr/>
          <a:lstStyle/>
          <a:p>
            <a:pPr marL="137160" indent="0" algn="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Вугілля</a:t>
            </a:r>
            <a:r>
              <a:rPr lang="ru-RU" dirty="0" smtClean="0">
                <a:solidFill>
                  <a:schemeClr val="bg1"/>
                </a:solidFill>
              </a:rPr>
              <a:t> – тверда горюча </a:t>
            </a:r>
            <a:r>
              <a:rPr lang="uk-UA" dirty="0" smtClean="0">
                <a:solidFill>
                  <a:schemeClr val="bg1"/>
                </a:solidFill>
              </a:rPr>
              <a:t>копалина</a:t>
            </a:r>
            <a:r>
              <a:rPr lang="ru-RU" dirty="0" smtClean="0">
                <a:solidFill>
                  <a:schemeClr val="bg1"/>
                </a:solidFill>
              </a:rPr>
              <a:t> , яка утворилася </a:t>
            </a:r>
            <a:r>
              <a:rPr lang="uk-UA" dirty="0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мільйонів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тому в </a:t>
            </a:r>
            <a:r>
              <a:rPr lang="ru-RU" dirty="0" err="1" smtClean="0">
                <a:solidFill>
                  <a:schemeClr val="bg1"/>
                </a:solidFill>
              </a:rPr>
              <a:t>надрах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розкладу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величезних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tftrends.com/wp-content/uploads/2012/11/coal-etf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2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ub.ua/board/board/4/867403_516333_1358261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84" y="4005065"/>
            <a:ext cx="3825252" cy="28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6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302" y="2924944"/>
            <a:ext cx="644420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Вугілля утворюється в умовах, коли гниючий рослинний матеріал накопичується швидше, ніж відбувається його бактеріальне розкладання. Ідеальна обстановка для цього створюється в болотах.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77" y="4429561"/>
            <a:ext cx="64442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На певній стадії процесу виділяються в ході нього кислоти запобігають подальшу </a:t>
            </a:r>
            <a:r>
              <a:rPr lang="uk-UA" dirty="0"/>
              <a:t>діяльність</a:t>
            </a:r>
            <a:r>
              <a:rPr lang="uk-UA" sz="2000" dirty="0"/>
              <a:t> бактерій. Так виникає торф - вихідний продукт для утворення вугілля.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0302" y="5872312"/>
            <a:ext cx="641993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Потім відбувається його </a:t>
            </a:r>
            <a:r>
              <a:rPr lang="uk-UA" sz="2000" dirty="0" smtClean="0"/>
              <a:t>відкладання під </a:t>
            </a:r>
            <a:r>
              <a:rPr lang="uk-UA" sz="2000" dirty="0"/>
              <a:t>іншими наносами, торф відчуває стиснення і, втрачаючи воду і гази, перетворюється у вугілля.</a:t>
            </a:r>
          </a:p>
        </p:txBody>
      </p:sp>
      <p:pic>
        <p:nvPicPr>
          <p:cNvPr id="2050" name="Picture 2" descr="http://freelance.ru/img/portfolio/thumb/00/00/9D/404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677" b="22734"/>
          <a:stretch/>
        </p:blipFill>
        <p:spPr bwMode="auto">
          <a:xfrm>
            <a:off x="755576" y="-1"/>
            <a:ext cx="6466807" cy="28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9113758">
            <a:off x="2675398" y="5445224"/>
            <a:ext cx="504056" cy="4102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 rot="3624996">
            <a:off x="6204356" y="4224458"/>
            <a:ext cx="504056" cy="4102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38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7440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Хімічний</a:t>
            </a:r>
            <a:r>
              <a:rPr lang="ru-RU" dirty="0" smtClean="0">
                <a:solidFill>
                  <a:schemeClr val="bg1"/>
                </a:solidFill>
              </a:rPr>
              <a:t> склад </a:t>
            </a:r>
            <a:r>
              <a:rPr lang="uk-UA" dirty="0" smtClean="0">
                <a:solidFill>
                  <a:schemeClr val="bg1"/>
                </a:solidFill>
              </a:rPr>
              <a:t>кам'яного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вугілля 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315947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55-95% </a:t>
            </a:r>
            <a:r>
              <a:rPr lang="ru-RU" sz="3200" dirty="0" err="1">
                <a:solidFill>
                  <a:schemeClr val="bg1"/>
                </a:solidFill>
              </a:rPr>
              <a:t>вуглецю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5-15% </a:t>
            </a:r>
            <a:r>
              <a:rPr lang="ru-RU" sz="3200" dirty="0" err="1">
                <a:solidFill>
                  <a:schemeClr val="bg1"/>
                </a:solidFill>
              </a:rPr>
              <a:t>кисню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1,5-5,7% </a:t>
            </a:r>
            <a:r>
              <a:rPr lang="ru-RU" sz="3200" dirty="0" err="1">
                <a:solidFill>
                  <a:schemeClr val="bg1"/>
                </a:solidFill>
              </a:rPr>
              <a:t>водню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0-1,5% азоту</a:t>
            </a:r>
          </a:p>
          <a:p>
            <a:r>
              <a:rPr lang="ru-RU" sz="3200" dirty="0">
                <a:solidFill>
                  <a:schemeClr val="bg1"/>
                </a:solidFill>
              </a:rPr>
              <a:t>0,5-4% </a:t>
            </a:r>
            <a:r>
              <a:rPr lang="ru-RU" sz="3200" dirty="0" err="1">
                <a:solidFill>
                  <a:schemeClr val="bg1"/>
                </a:solidFill>
              </a:rPr>
              <a:t>сірка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45-2% </a:t>
            </a:r>
            <a:r>
              <a:rPr lang="ru-RU" sz="3200" dirty="0" err="1" smtClean="0">
                <a:solidFill>
                  <a:schemeClr val="bg1"/>
                </a:solidFill>
              </a:rPr>
              <a:t>леткі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речовини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4-14% </a:t>
            </a:r>
            <a:r>
              <a:rPr lang="ru-RU" sz="3200" dirty="0" smtClean="0">
                <a:solidFill>
                  <a:schemeClr val="bg1"/>
                </a:solidFill>
              </a:rPr>
              <a:t>вода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2-45% зола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ovar-28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" y="2420888"/>
            <a:ext cx="4429156" cy="332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6362" y="1268760"/>
            <a:ext cx="4947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Міжнародна назва вуглецю походить від лат. с</a:t>
            </a:r>
            <a:r>
              <a:rPr lang="en-US" sz="2400" dirty="0" err="1">
                <a:solidFill>
                  <a:schemeClr val="bg1"/>
                </a:solidFill>
              </a:rPr>
              <a:t>arbo</a:t>
            </a:r>
            <a:r>
              <a:rPr lang="uk-UA" sz="2400" dirty="0">
                <a:solidFill>
                  <a:schemeClr val="bg1"/>
                </a:solidFill>
              </a:rPr>
              <a:t> («вугілля»)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315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464" y="299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характеристики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45" y="1155915"/>
            <a:ext cx="90435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За будовою вугілля кам'яне, є дрібно подрібненим графітом.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Основними </a:t>
            </a:r>
            <a:r>
              <a:rPr lang="uk-UA" sz="2800" dirty="0">
                <a:solidFill>
                  <a:schemeClr val="bg1"/>
                </a:solidFill>
              </a:rPr>
              <a:t>характеристиками, які визначають якість </a:t>
            </a:r>
            <a:r>
              <a:rPr lang="uk-UA" sz="2800" dirty="0" smtClean="0">
                <a:solidFill>
                  <a:schemeClr val="bg1"/>
                </a:solidFill>
              </a:rPr>
              <a:t>кам'яного </a:t>
            </a:r>
            <a:r>
              <a:rPr lang="uk-UA" sz="2800" dirty="0">
                <a:solidFill>
                  <a:schemeClr val="bg1"/>
                </a:solidFill>
              </a:rPr>
              <a:t>вугілля 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є: вологість, теплота згоряння, вміст сірки, зольність і вихід летких речовин.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При спалюванні вугілля утворюється зола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Питома теплота згоряння кам'яного вугілля - </a:t>
            </a:r>
            <a:r>
              <a:rPr lang="uk-UA" sz="2800" dirty="0" smtClean="0">
                <a:solidFill>
                  <a:schemeClr val="bg1"/>
                </a:solidFill>
              </a:rPr>
              <a:t>                                    30-36 </a:t>
            </a:r>
            <a:r>
              <a:rPr lang="uk-UA" sz="2800" dirty="0" err="1">
                <a:solidFill>
                  <a:schemeClr val="bg1"/>
                </a:solidFill>
              </a:rPr>
              <a:t>МДж</a:t>
            </a:r>
            <a:r>
              <a:rPr lang="uk-UA" sz="2800" dirty="0">
                <a:solidFill>
                  <a:schemeClr val="bg1"/>
                </a:solidFill>
              </a:rPr>
              <a:t> / кг</a:t>
            </a:r>
          </a:p>
        </p:txBody>
      </p:sp>
    </p:spTree>
    <p:extLst>
      <p:ext uri="{BB962C8B-B14F-4D97-AF65-F5344CB8AC3E}">
        <p14:creationId xmlns:p14="http://schemas.microsoft.com/office/powerpoint/2010/main" val="235810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Видобуток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кам'яного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вугілля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6978" y="836712"/>
            <a:ext cx="471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Кам'яне вугілля залягає у вигляді пластів різної потужності. Глибина залягання вугілля - від поверхневого до </a:t>
            </a:r>
            <a:r>
              <a:rPr lang="uk-UA" sz="2800" dirty="0" smtClean="0">
                <a:solidFill>
                  <a:schemeClr val="bg1"/>
                </a:solidFill>
              </a:rPr>
              <a:t>2000-2500 </a:t>
            </a:r>
            <a:r>
              <a:rPr lang="uk-UA" sz="2800" dirty="0">
                <a:solidFill>
                  <a:schemeClr val="bg1"/>
                </a:solidFill>
              </a:rPr>
              <a:t>м і глибше.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8255" y="980728"/>
            <a:ext cx="4283968" cy="3129884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69168" y="1083371"/>
            <a:ext cx="403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Відкритий спосіб (кар'єрний)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1402" y="3789040"/>
            <a:ext cx="4687416" cy="306896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573013" y="5400464"/>
            <a:ext cx="3757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Закритий спосіб (шахтний)</a:t>
            </a:r>
          </a:p>
        </p:txBody>
      </p:sp>
    </p:spTree>
    <p:extLst>
      <p:ext uri="{BB962C8B-B14F-4D97-AF65-F5344CB8AC3E}">
        <p14:creationId xmlns:p14="http://schemas.microsoft.com/office/powerpoint/2010/main" val="87437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agnos-tika.ru/uploads/posts/2011-11/1322482113_foto_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204864"/>
            <a:ext cx="29432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090"/>
            <a:ext cx="591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Видобуток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кам'яного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вугілля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світі</a:t>
            </a:r>
            <a:r>
              <a:rPr lang="ru-RU" sz="2800" dirty="0" smtClean="0">
                <a:solidFill>
                  <a:schemeClr val="bg1"/>
                </a:solidFill>
              </a:rPr>
              <a:t> : </a:t>
            </a:r>
            <a:endParaRPr lang="uk-UA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53717"/>
              </p:ext>
            </p:extLst>
          </p:nvPr>
        </p:nvGraphicFramePr>
        <p:xfrm>
          <a:off x="151334" y="1052736"/>
          <a:ext cx="6032090" cy="523975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16755"/>
                <a:gridCol w="2416755"/>
                <a:gridCol w="1198580"/>
              </a:tblGrid>
              <a:tr h="956467"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Видобуток</a:t>
                      </a:r>
                      <a:r>
                        <a:rPr lang="uk-UA" baseline="0" dirty="0" smtClean="0"/>
                        <a:t>  вугілля</a:t>
                      </a:r>
                      <a:br>
                        <a:rPr lang="uk-UA" baseline="0" dirty="0" smtClean="0"/>
                      </a:br>
                      <a:r>
                        <a:rPr lang="uk-UA" baseline="0" dirty="0" smtClean="0"/>
                        <a:t>млн. т </a:t>
                      </a:r>
                      <a:br>
                        <a:rPr lang="uk-UA" baseline="0" dirty="0" smtClean="0"/>
                      </a:br>
                      <a:r>
                        <a:rPr lang="uk-UA" baseline="0" dirty="0" smtClean="0"/>
                        <a:t>2011 рік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%</a:t>
                      </a:r>
                      <a:endParaRPr lang="uk-UA" b="1" dirty="0"/>
                    </a:p>
                  </a:txBody>
                  <a:tcPr/>
                </a:tc>
              </a:tr>
              <a:tr h="295053">
                <a:tc>
                  <a:txBody>
                    <a:bodyPr/>
                    <a:lstStyle/>
                    <a:p>
                      <a:r>
                        <a:rPr lang="uk-UA" dirty="0" smtClean="0"/>
                        <a:t>Китай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3520,0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49,5</a:t>
                      </a:r>
                      <a:endParaRPr lang="uk-UA" dirty="0"/>
                    </a:p>
                  </a:txBody>
                  <a:tcPr/>
                </a:tc>
              </a:tr>
              <a:tr h="382587">
                <a:tc>
                  <a:txBody>
                    <a:bodyPr/>
                    <a:lstStyle/>
                    <a:p>
                      <a:r>
                        <a:rPr lang="uk-UA" dirty="0" smtClean="0"/>
                        <a:t>США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kern="1200" dirty="0" smtClean="0">
                          <a:effectLst/>
                        </a:rPr>
                        <a:t>992,8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14,1</a:t>
                      </a:r>
                      <a:endParaRPr lang="uk-UA" dirty="0"/>
                    </a:p>
                  </a:txBody>
                  <a:tcPr/>
                </a:tc>
              </a:tr>
              <a:tr h="382587">
                <a:tc>
                  <a:txBody>
                    <a:bodyPr/>
                    <a:lstStyle/>
                    <a:p>
                      <a:r>
                        <a:rPr lang="uk-UA" dirty="0" smtClean="0"/>
                        <a:t>Індія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588,5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5,6</a:t>
                      </a:r>
                      <a:endParaRPr lang="uk-UA" dirty="0"/>
                    </a:p>
                  </a:txBody>
                  <a:tcPr/>
                </a:tc>
              </a:tr>
              <a:tr h="669528">
                <a:tc>
                  <a:txBody>
                    <a:bodyPr/>
                    <a:lstStyle/>
                    <a:p>
                      <a:r>
                        <a:rPr lang="uk-UA" dirty="0" smtClean="0"/>
                        <a:t>Європейський Союз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576,1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5,8</a:t>
                      </a:r>
                      <a:endParaRPr lang="uk-UA" dirty="0"/>
                    </a:p>
                  </a:txBody>
                  <a:tcPr/>
                </a:tc>
              </a:tr>
              <a:tr h="665539">
                <a:tc>
                  <a:txBody>
                    <a:bodyPr/>
                    <a:lstStyle/>
                    <a:p>
                      <a:r>
                        <a:rPr lang="uk-UA" dirty="0" smtClean="0"/>
                        <a:t>Австралія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415,5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4,2</a:t>
                      </a:r>
                    </a:p>
                  </a:txBody>
                  <a:tcPr/>
                </a:tc>
              </a:tr>
              <a:tr h="382587">
                <a:tc>
                  <a:txBody>
                    <a:bodyPr/>
                    <a:lstStyle/>
                    <a:p>
                      <a:r>
                        <a:rPr lang="uk-UA" dirty="0" smtClean="0"/>
                        <a:t>Росія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323,5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4,0</a:t>
                      </a:r>
                      <a:endParaRPr lang="uk-UA" dirty="0"/>
                    </a:p>
                  </a:txBody>
                  <a:tcPr/>
                </a:tc>
              </a:tr>
              <a:tr h="382587">
                <a:tc>
                  <a:txBody>
                    <a:bodyPr/>
                    <a:lstStyle/>
                    <a:p>
                      <a:r>
                        <a:rPr lang="uk-UA" dirty="0" smtClean="0"/>
                        <a:t>ЮАР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255,1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3,6</a:t>
                      </a:r>
                      <a:endParaRPr lang="uk-UA" dirty="0"/>
                    </a:p>
                  </a:txBody>
                  <a:tcPr/>
                </a:tc>
              </a:tr>
              <a:tr h="669528">
                <a:tc>
                  <a:txBody>
                    <a:bodyPr/>
                    <a:lstStyle/>
                    <a:p>
                      <a:r>
                        <a:rPr lang="uk-UA" dirty="0" smtClean="0"/>
                        <a:t>Німеччина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>
                          <a:effectLst/>
                        </a:rPr>
                        <a:t>188,6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2,1</a:t>
                      </a:r>
                      <a:endParaRPr lang="uk-UA" dirty="0"/>
                    </a:p>
                  </a:txBody>
                  <a:tcPr/>
                </a:tc>
              </a:tr>
              <a:tr h="382587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effectLst/>
                        </a:rPr>
                        <a:t>86,8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1,1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8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954"/>
            <a:ext cx="9144000" cy="115699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переробки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кам'яного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вугілля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900igr.net/datas/khimija/Uglevodorody/0025-025-Produkty-pererabotki-kamennogo-ugl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22614" b="1503"/>
          <a:stretch/>
        </p:blipFill>
        <p:spPr bwMode="auto">
          <a:xfrm>
            <a:off x="368710" y="1340768"/>
            <a:ext cx="8594762" cy="52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1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быча угля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3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обыча угля в ми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866"/>
            <a:ext cx="5076056" cy="35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обыча угля - условия и це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955">
            <a:off x="4889468" y="2098000"/>
            <a:ext cx="42482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6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225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Кам'яне Вугілля. Його характеристики та застосування . </vt:lpstr>
      <vt:lpstr>Презентация PowerPoint</vt:lpstr>
      <vt:lpstr>Презентация PowerPoint</vt:lpstr>
      <vt:lpstr>Хімічний склад кам'яного вугілля :</vt:lpstr>
      <vt:lpstr>Фізичні характеристики</vt:lpstr>
      <vt:lpstr>Видобуток кам'яного вугілля</vt:lpstr>
      <vt:lpstr>Презентация PowerPoint</vt:lpstr>
      <vt:lpstr>Продукти переробки кам'яного вугілля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Кам'яне Вугілля. Його види та застосування . </dc:title>
  <dc:creator>Dasha</dc:creator>
  <cp:lastModifiedBy>YaRo</cp:lastModifiedBy>
  <cp:revision>12</cp:revision>
  <dcterms:created xsi:type="dcterms:W3CDTF">2013-11-13T03:11:48Z</dcterms:created>
  <dcterms:modified xsi:type="dcterms:W3CDTF">2013-11-13T05:24:44Z</dcterms:modified>
</cp:coreProperties>
</file>