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7EF7-3107-4D50-93DC-F1C2C20676A4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2724-C82F-4682-A509-92316C646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9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642919"/>
            <a:ext cx="4314828" cy="2939444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latin typeface="Alexandra Script" pitchFamily="66" charset="0"/>
              </a:rPr>
              <a:t>Надзвичайн</a:t>
            </a:r>
            <a:r>
              <a:rPr lang="uk-UA" sz="6600" dirty="0" smtClean="0">
                <a:latin typeface="Alexandra Script" pitchFamily="66" charset="0"/>
              </a:rPr>
              <a:t>і </a:t>
            </a:r>
            <a:r>
              <a:rPr lang="uk-UA" sz="6600" dirty="0" smtClean="0">
                <a:latin typeface="Alexandra Script" pitchFamily="66" charset="0"/>
              </a:rPr>
              <a:t>ситуації природного характеру</a:t>
            </a:r>
            <a:endParaRPr lang="ru-RU" sz="6600" dirty="0">
              <a:latin typeface="Alexandra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Виконали учениці 10-А класу</a:t>
            </a:r>
          </a:p>
          <a:p>
            <a:r>
              <a:rPr lang="uk-UA" dirty="0" err="1" smtClean="0"/>
              <a:t>Бадя</a:t>
            </a:r>
            <a:r>
              <a:rPr lang="uk-UA" dirty="0" smtClean="0"/>
              <a:t>  Юлія</a:t>
            </a:r>
          </a:p>
          <a:p>
            <a:r>
              <a:rPr lang="uk-UA" dirty="0" smtClean="0"/>
              <a:t>Александрова Ірина</a:t>
            </a:r>
          </a:p>
          <a:p>
            <a:r>
              <a:rPr lang="uk-UA" dirty="0" err="1" smtClean="0"/>
              <a:t>Поворознюк</a:t>
            </a:r>
            <a:r>
              <a:rPr lang="uk-UA" dirty="0" smtClean="0"/>
              <a:t> Адріана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" y="0"/>
            <a:ext cx="4523643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" y="3284985"/>
            <a:ext cx="4523643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/>
              <a:t>Затоплення</a:t>
            </a:r>
            <a:r>
              <a:rPr lang="ru-RU" sz="2400" dirty="0"/>
              <a:t>, </a:t>
            </a:r>
            <a:r>
              <a:rPr lang="ru-RU" sz="2400" dirty="0" err="1"/>
              <a:t>повінь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тимчасове</a:t>
            </a:r>
            <a:r>
              <a:rPr lang="ru-RU" sz="2400" dirty="0"/>
              <a:t> </a:t>
            </a:r>
            <a:r>
              <a:rPr lang="ru-RU" sz="2400" dirty="0" err="1"/>
              <a:t>затоплення</a:t>
            </a:r>
            <a:r>
              <a:rPr lang="ru-RU" sz="2400" dirty="0"/>
              <a:t> </a:t>
            </a:r>
            <a:r>
              <a:rPr lang="ru-RU" sz="2400" dirty="0" err="1"/>
              <a:t>значних</a:t>
            </a:r>
            <a:r>
              <a:rPr lang="ru-RU" sz="2400" dirty="0"/>
              <a:t> </a:t>
            </a:r>
            <a:r>
              <a:rPr lang="ru-RU" sz="2400" dirty="0" err="1"/>
              <a:t>територій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зливи</a:t>
            </a:r>
            <a:r>
              <a:rPr lang="ru-RU" sz="2400" dirty="0"/>
              <a:t>, </a:t>
            </a:r>
            <a:r>
              <a:rPr lang="ru-RU" sz="2400" dirty="0" err="1"/>
              <a:t>повеней</a:t>
            </a:r>
            <a:r>
              <a:rPr lang="ru-RU" sz="2400" dirty="0"/>
              <a:t> великих </a:t>
            </a:r>
            <a:r>
              <a:rPr lang="ru-RU" sz="2400" dirty="0" err="1"/>
              <a:t>річок</a:t>
            </a:r>
            <a:r>
              <a:rPr lang="ru-RU" sz="2400" dirty="0"/>
              <a:t>, </a:t>
            </a:r>
            <a:r>
              <a:rPr lang="ru-RU" sz="2400" dirty="0" err="1"/>
              <a:t>швидкого</a:t>
            </a:r>
            <a:r>
              <a:rPr lang="ru-RU" sz="2400" dirty="0"/>
              <a:t> </a:t>
            </a:r>
            <a:r>
              <a:rPr lang="ru-RU" sz="2400" dirty="0" err="1"/>
              <a:t>танення</a:t>
            </a:r>
            <a:r>
              <a:rPr lang="ru-RU" sz="2400" dirty="0"/>
              <a:t> </a:t>
            </a:r>
            <a:r>
              <a:rPr lang="ru-RU" sz="2400" dirty="0" err="1"/>
              <a:t>снігу</a:t>
            </a:r>
            <a:r>
              <a:rPr lang="ru-RU" sz="2400" dirty="0"/>
              <a:t> (</a:t>
            </a:r>
            <a:r>
              <a:rPr lang="ru-RU" sz="2400" dirty="0" err="1"/>
              <a:t>льоду</a:t>
            </a:r>
            <a:r>
              <a:rPr lang="ru-RU" sz="2400" dirty="0"/>
              <a:t> в горах), </a:t>
            </a:r>
            <a:r>
              <a:rPr lang="ru-RU" sz="2400" dirty="0" err="1"/>
              <a:t>руйнування</a:t>
            </a:r>
            <a:r>
              <a:rPr lang="ru-RU" sz="2400" dirty="0"/>
              <a:t> </a:t>
            </a:r>
            <a:r>
              <a:rPr lang="ru-RU" sz="2400" dirty="0" err="1"/>
              <a:t>греблі</a:t>
            </a:r>
            <a:r>
              <a:rPr lang="ru-RU" sz="2400" dirty="0"/>
              <a:t>, </a:t>
            </a:r>
            <a:r>
              <a:rPr lang="ru-RU" sz="2400" dirty="0" err="1"/>
              <a:t>дамби</a:t>
            </a:r>
            <a:r>
              <a:rPr lang="ru-RU" sz="2400" dirty="0"/>
              <a:t>, великих </a:t>
            </a:r>
            <a:r>
              <a:rPr lang="ru-RU" sz="2400" dirty="0" err="1"/>
              <a:t>морських</a:t>
            </a:r>
            <a:r>
              <a:rPr lang="ru-RU" sz="2400" dirty="0"/>
              <a:t> </a:t>
            </a:r>
            <a:r>
              <a:rPr lang="ru-RU" sz="2400" dirty="0" err="1"/>
              <a:t>припливів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00">
            <a:off x="2267743" y="2060848"/>
            <a:ext cx="6654138" cy="443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486">
            <a:off x="169503" y="4023143"/>
            <a:ext cx="4196481" cy="283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2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Ураган - </a:t>
            </a:r>
            <a:r>
              <a:rPr lang="ru-RU" sz="2400" dirty="0" err="1" smtClean="0">
                <a:solidFill>
                  <a:schemeClr val="bg1"/>
                </a:solidFill>
                <a:effectLst/>
              </a:rPr>
              <a:t>вітер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великої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швидкості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швидкість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вітру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висоті</a:t>
            </a:r>
            <a:r>
              <a:rPr lang="ru-RU" sz="2400" dirty="0">
                <a:solidFill>
                  <a:schemeClr val="bg1"/>
                </a:solidFill>
              </a:rPr>
              <a:t> 10 м </a:t>
            </a:r>
            <a:r>
              <a:rPr lang="ru-RU" sz="2400" dirty="0" err="1">
                <a:solidFill>
                  <a:schemeClr val="bg1"/>
                </a:solidFill>
              </a:rPr>
              <a:t>усереднена</a:t>
            </a:r>
            <a:r>
              <a:rPr lang="ru-RU" sz="2400" dirty="0">
                <a:solidFill>
                  <a:schemeClr val="bg1"/>
                </a:solidFill>
              </a:rPr>
              <a:t> за 10 </a:t>
            </a:r>
            <a:r>
              <a:rPr lang="ru-RU" sz="2400" dirty="0" err="1" smtClean="0">
                <a:solidFill>
                  <a:schemeClr val="bg1"/>
                </a:solidFill>
              </a:rPr>
              <a:t>хвилин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9599">
            <a:off x="2359285" y="1984897"/>
            <a:ext cx="6444208" cy="4027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385">
            <a:off x="113776" y="364982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4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effectLst/>
              </a:rPr>
              <a:t>Пожежа -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некероване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горіння</a:t>
            </a:r>
            <a:r>
              <a:rPr lang="ru-RU" sz="2400" dirty="0">
                <a:solidFill>
                  <a:schemeClr val="bg1"/>
                </a:solidFill>
                <a:effectLst/>
              </a:rPr>
              <a:t> поза межами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спеціально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відведеного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вогнища</a:t>
            </a:r>
            <a:r>
              <a:rPr lang="ru-RU" sz="2400" dirty="0">
                <a:solidFill>
                  <a:schemeClr val="bg1"/>
                </a:solidFill>
                <a:effectLst/>
              </a:rPr>
              <a:t>, яке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може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призвести</a:t>
            </a:r>
            <a:r>
              <a:rPr lang="ru-RU" sz="2400" dirty="0">
                <a:solidFill>
                  <a:schemeClr val="bg1"/>
                </a:solidFill>
                <a:effectLst/>
              </a:rPr>
              <a:t> до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загибелі</a:t>
            </a:r>
            <a:r>
              <a:rPr lang="ru-RU" sz="2400" dirty="0">
                <a:solidFill>
                  <a:schemeClr val="bg1"/>
                </a:solidFill>
                <a:effectLst/>
              </a:rPr>
              <a:t> і (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або</a:t>
            </a:r>
            <a:r>
              <a:rPr lang="ru-RU" sz="2400" dirty="0">
                <a:solidFill>
                  <a:schemeClr val="bg1"/>
                </a:solidFill>
                <a:effectLst/>
              </a:rPr>
              <a:t>)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ураження</a:t>
            </a:r>
            <a:r>
              <a:rPr lang="ru-RU" sz="2400" dirty="0">
                <a:solidFill>
                  <a:schemeClr val="bg1"/>
                </a:solidFill>
                <a:effectLst/>
              </a:rPr>
              <a:t> людей (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тварин</a:t>
            </a:r>
            <a:r>
              <a:rPr lang="ru-RU" sz="2400" dirty="0">
                <a:solidFill>
                  <a:schemeClr val="bg1"/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рослин</a:t>
            </a:r>
            <a:r>
              <a:rPr lang="ru-RU" sz="2400" dirty="0">
                <a:solidFill>
                  <a:schemeClr val="bg1"/>
                </a:solidFill>
                <a:effectLst/>
              </a:rPr>
              <a:t>),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значних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матеріальних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збитків</a:t>
            </a:r>
            <a:r>
              <a:rPr lang="ru-RU" sz="2400" dirty="0">
                <a:solidFill>
                  <a:schemeClr val="bg1"/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суттєвого</a:t>
            </a:r>
            <a:r>
              <a:rPr lang="ru-RU" sz="2400" dirty="0">
                <a:solidFill>
                  <a:schemeClr val="bg1"/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погіршення</a:t>
            </a:r>
            <a:r>
              <a:rPr lang="ru-RU" sz="2400" dirty="0">
                <a:solidFill>
                  <a:schemeClr val="bg1"/>
                </a:solidFill>
                <a:effectLst/>
              </a:rPr>
              <a:t> стану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навколишнього</a:t>
            </a:r>
            <a:r>
              <a:rPr lang="ru-RU" sz="2400" dirty="0">
                <a:solidFill>
                  <a:schemeClr val="bg1"/>
                </a:solidFill>
                <a:effectLst/>
              </a:rPr>
              <a:t> природного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середовища</a:t>
            </a:r>
            <a:r>
              <a:rPr lang="ru-RU" sz="2400" dirty="0">
                <a:solidFill>
                  <a:schemeClr val="bg1"/>
                </a:solidFill>
                <a:effectLst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9755"/>
            <a:ext cx="4248472" cy="35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18142"/>
            <a:ext cx="5361409" cy="401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Масові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effectLst/>
              </a:rPr>
              <a:t>інфекції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effectLst/>
              </a:rPr>
              <a:t> та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хвороби</a:t>
            </a:r>
            <a:endParaRPr lang="ru-RU" sz="4000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71797"/>
            <a:ext cx="3879304" cy="25862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080000" cy="344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4000500"/>
            <a:ext cx="428625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6083320"/>
          </a:xfrm>
        </p:spPr>
        <p:txBody>
          <a:bodyPr>
            <a:normAutofit fontScale="90000"/>
          </a:bodyPr>
          <a:lstStyle/>
          <a:p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територіального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обсягів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заподіяних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очікуваних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збитків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загинули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надзвичайних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загальнодержавний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регіональний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місцевий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об'єктовий</a:t>
            </a: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Надзвичайні</a:t>
            </a:r>
            <a:r>
              <a:rPr lang="ru-RU" i="1" dirty="0" smtClean="0"/>
              <a:t> </a:t>
            </a:r>
            <a:r>
              <a:rPr lang="ru-RU" i="1" dirty="0" err="1" smtClean="0"/>
              <a:t>ситуації</a:t>
            </a:r>
            <a:r>
              <a:rPr lang="ru-RU" i="1" dirty="0" smtClean="0"/>
              <a:t> природного характеру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214422"/>
            <a:ext cx="6000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геологічних</a:t>
            </a:r>
            <a:r>
              <a:rPr lang="ru-RU" dirty="0" smtClean="0"/>
              <a:t> </a:t>
            </a:r>
            <a:r>
              <a:rPr lang="ru-RU" dirty="0" err="1" smtClean="0"/>
              <a:t>метеорологічних</a:t>
            </a:r>
            <a:r>
              <a:rPr lang="ru-RU" dirty="0" smtClean="0"/>
              <a:t>, </a:t>
            </a:r>
            <a:r>
              <a:rPr lang="ru-RU" dirty="0" err="1" smtClean="0"/>
              <a:t>гідрологічних</a:t>
            </a:r>
            <a:r>
              <a:rPr lang="ru-RU" dirty="0" smtClean="0"/>
              <a:t>, </a:t>
            </a:r>
            <a:r>
              <a:rPr lang="ru-RU" dirty="0" err="1" smtClean="0"/>
              <a:t>морських</a:t>
            </a:r>
            <a:r>
              <a:rPr lang="ru-RU" dirty="0" smtClean="0"/>
              <a:t> та </a:t>
            </a:r>
            <a:r>
              <a:rPr lang="ru-RU" dirty="0" err="1" smtClean="0"/>
              <a:t>прісноводних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деградації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,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, </a:t>
            </a:r>
            <a:r>
              <a:rPr lang="ru-RU" dirty="0" err="1" smtClean="0"/>
              <a:t>змін</a:t>
            </a:r>
            <a:r>
              <a:rPr lang="ru-RU" dirty="0" smtClean="0"/>
              <a:t> стану </a:t>
            </a:r>
            <a:r>
              <a:rPr lang="ru-RU" dirty="0" err="1" smtClean="0"/>
              <a:t>повітряного</a:t>
            </a:r>
            <a:r>
              <a:rPr lang="ru-RU" dirty="0" smtClean="0"/>
              <a:t> </a:t>
            </a:r>
            <a:r>
              <a:rPr lang="ru-RU" dirty="0" err="1" smtClean="0"/>
              <a:t>басейну</a:t>
            </a:r>
            <a:r>
              <a:rPr lang="ru-RU" dirty="0" smtClean="0"/>
              <a:t>,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 людей,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хворобами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шкідниками</a:t>
            </a:r>
            <a:r>
              <a:rPr lang="ru-RU" dirty="0" smtClean="0"/>
              <a:t>, </a:t>
            </a:r>
            <a:r>
              <a:rPr lang="ru-RU" dirty="0" err="1" smtClean="0"/>
              <a:t>зміни</a:t>
            </a:r>
            <a:r>
              <a:rPr lang="ru-RU" dirty="0" smtClean="0"/>
              <a:t> стану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та </a:t>
            </a:r>
            <a:r>
              <a:rPr lang="ru-RU" dirty="0" err="1" smtClean="0"/>
              <a:t>біосфери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t3.gstatic.com/images?q=tbn:ANd9GcSY2lq4Xdw1LrBPArqQ_-MIzJr3pCvv3P3ET52io0NQL_0fWvFD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0914">
            <a:off x="214282" y="3895650"/>
            <a:ext cx="3929090" cy="2605159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QvYqtRLIZ3qPw_pMD1YD0QWAAkolmj341tAV6JJ8uC_KHZbr4V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53283">
            <a:off x="533700" y="1848306"/>
            <a:ext cx="2721331" cy="1900241"/>
          </a:xfrm>
          <a:prstGeom prst="rect">
            <a:avLst/>
          </a:prstGeom>
          <a:noFill/>
        </p:spPr>
      </p:pic>
      <p:pic>
        <p:nvPicPr>
          <p:cNvPr id="5128" name="Picture 8" descr="http://t2.gstatic.com/images?q=tbn:ANd9GcQLsG6ij9JR_uVEQmNqdvq73Lo-hWasO38sGztwFar2Kc72A7s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57704">
            <a:off x="4613063" y="4038486"/>
            <a:ext cx="3883122" cy="238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8964488" cy="1944216"/>
          </a:xfrm>
        </p:spPr>
        <p:txBody>
          <a:bodyPr>
            <a:normAutofit/>
          </a:bodyPr>
          <a:lstStyle/>
          <a:p>
            <a:r>
              <a:rPr lang="ru-RU" sz="2000" dirty="0"/>
              <a:t>— </a:t>
            </a:r>
            <a:r>
              <a:rPr lang="ru-RU" sz="2000" dirty="0" err="1"/>
              <a:t>небезпечні</a:t>
            </a:r>
            <a:r>
              <a:rPr lang="ru-RU" sz="2000" dirty="0"/>
              <a:t> </a:t>
            </a:r>
            <a:r>
              <a:rPr lang="ru-RU" sz="2000" dirty="0" err="1"/>
              <a:t>геологічні</a:t>
            </a:r>
            <a:r>
              <a:rPr lang="ru-RU" sz="2000" dirty="0"/>
              <a:t> </a:t>
            </a:r>
            <a:r>
              <a:rPr lang="ru-RU" sz="2000" dirty="0" err="1"/>
              <a:t>явища</a:t>
            </a:r>
            <a:r>
              <a:rPr lang="ru-RU" sz="2000" dirty="0"/>
              <a:t>: </a:t>
            </a:r>
            <a:r>
              <a:rPr lang="ru-RU" sz="2000" dirty="0" err="1"/>
              <a:t>зсуви</a:t>
            </a:r>
            <a:r>
              <a:rPr lang="ru-RU" sz="2000" dirty="0"/>
              <a:t>, обвали, </a:t>
            </a:r>
            <a:r>
              <a:rPr lang="ru-RU" sz="2000" dirty="0" err="1"/>
              <a:t>осипки</a:t>
            </a:r>
            <a:r>
              <a:rPr lang="ru-RU" sz="2000" dirty="0"/>
              <a:t>, просадки </a:t>
            </a:r>
            <a:r>
              <a:rPr lang="ru-RU" sz="2000" dirty="0" err="1"/>
              <a:t>земної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різного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;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511">
            <a:off x="208037" y="2617493"/>
            <a:ext cx="3888432" cy="2592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спостерігаються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надзвичайні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природного </a:t>
            </a:r>
            <a:r>
              <a:rPr lang="ru-RU" sz="2400" dirty="0" err="1"/>
              <a:t>походження</a:t>
            </a:r>
            <a:r>
              <a:rPr lang="ru-RU" sz="2400" dirty="0"/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88840"/>
            <a:ext cx="2515510" cy="2481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384">
            <a:off x="3635896" y="3639353"/>
            <a:ext cx="3768080" cy="28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696">
            <a:off x="109206" y="1168227"/>
            <a:ext cx="4038600" cy="2664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309">
            <a:off x="4716322" y="1101038"/>
            <a:ext cx="4038600" cy="270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err="1">
                <a:effectLst/>
              </a:rPr>
              <a:t>Н</a:t>
            </a:r>
            <a:r>
              <a:rPr lang="ru-RU" sz="2700" dirty="0" err="1" smtClean="0">
                <a:effectLst/>
              </a:rPr>
              <a:t>ебезпечні</a:t>
            </a:r>
            <a:r>
              <a:rPr lang="ru-RU" sz="2700" dirty="0" smtClean="0">
                <a:effectLst/>
              </a:rPr>
              <a:t> </a:t>
            </a:r>
            <a:r>
              <a:rPr lang="ru-RU" sz="2700" dirty="0" err="1">
                <a:effectLst/>
              </a:rPr>
              <a:t>метеорологічні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явища</a:t>
            </a:r>
            <a:r>
              <a:rPr lang="ru-RU" sz="2700" dirty="0">
                <a:effectLst/>
              </a:rPr>
              <a:t>: </a:t>
            </a:r>
            <a:r>
              <a:rPr lang="ru-RU" sz="2700" dirty="0" err="1">
                <a:effectLst/>
              </a:rPr>
              <a:t>зливи</a:t>
            </a:r>
            <a:r>
              <a:rPr lang="ru-RU" sz="2700" dirty="0">
                <a:effectLst/>
              </a:rPr>
              <a:t>, </a:t>
            </a:r>
            <a:r>
              <a:rPr lang="ru-RU" sz="2700" dirty="0" err="1">
                <a:effectLst/>
              </a:rPr>
              <a:t>урагани</a:t>
            </a:r>
            <a:r>
              <a:rPr lang="ru-RU" sz="2700" dirty="0">
                <a:effectLst/>
              </a:rPr>
              <a:t>, </a:t>
            </a:r>
            <a:r>
              <a:rPr lang="ru-RU" sz="2700" dirty="0" err="1">
                <a:effectLst/>
              </a:rPr>
              <a:t>сильні</a:t>
            </a:r>
            <a:r>
              <a:rPr lang="ru-RU" sz="2700" dirty="0">
                <a:effectLst/>
              </a:rPr>
              <a:t> </a:t>
            </a:r>
            <a:r>
              <a:rPr lang="ru-RU" sz="2700" dirty="0" err="1">
                <a:effectLst/>
              </a:rPr>
              <a:t>снігопади</a:t>
            </a:r>
            <a:r>
              <a:rPr lang="ru-RU" sz="2700" dirty="0">
                <a:effectLst/>
              </a:rPr>
              <a:t>, </a:t>
            </a:r>
            <a:r>
              <a:rPr lang="ru-RU" sz="2700" dirty="0" err="1">
                <a:effectLst/>
              </a:rPr>
              <a:t>сильний</a:t>
            </a:r>
            <a:r>
              <a:rPr lang="ru-RU" sz="2700" dirty="0">
                <a:effectLst/>
              </a:rPr>
              <a:t> град, ожеледь;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99121"/>
            <a:ext cx="4210420" cy="315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0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03985"/>
            <a:ext cx="8291264" cy="34546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992">
            <a:off x="341134" y="1685249"/>
            <a:ext cx="3429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err="1" smtClean="0">
                <a:effectLst/>
              </a:rPr>
              <a:t>Небезпечні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гідрологічні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явища</a:t>
            </a:r>
            <a:r>
              <a:rPr lang="ru-RU" sz="2400" dirty="0">
                <a:effectLst/>
              </a:rPr>
              <a:t>: </a:t>
            </a:r>
            <a:r>
              <a:rPr lang="ru-RU" sz="2400" dirty="0" err="1">
                <a:effectLst/>
              </a:rPr>
              <a:t>повені</a:t>
            </a:r>
            <a:r>
              <a:rPr lang="ru-RU" sz="2400" dirty="0">
                <a:effectLst/>
              </a:rPr>
              <a:t>, паводки, </a:t>
            </a:r>
            <a:r>
              <a:rPr lang="ru-RU" sz="2400" dirty="0" err="1">
                <a:effectLst/>
              </a:rPr>
              <a:t>підвищення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рівня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ґрунтових</a:t>
            </a:r>
            <a:r>
              <a:rPr lang="ru-RU" sz="2400" dirty="0">
                <a:effectLst/>
              </a:rPr>
              <a:t> вод;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66">
            <a:off x="5007022" y="1767686"/>
            <a:ext cx="3746302" cy="249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37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158">
            <a:off x="111203" y="582249"/>
            <a:ext cx="3923928" cy="331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170">
            <a:off x="4016921" y="1803756"/>
            <a:ext cx="4803478" cy="359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/>
              <a:t>пожежі</a:t>
            </a:r>
            <a:r>
              <a:rPr lang="ru-RU" sz="2800" dirty="0"/>
              <a:t> </a:t>
            </a:r>
            <a:r>
              <a:rPr lang="ru-RU" sz="2800" dirty="0" err="1"/>
              <a:t>лісових</a:t>
            </a:r>
            <a:r>
              <a:rPr lang="ru-RU" sz="2800" dirty="0"/>
              <a:t> та </a:t>
            </a:r>
            <a:r>
              <a:rPr lang="ru-RU" sz="2800" dirty="0" err="1"/>
              <a:t>торф'яних</a:t>
            </a:r>
            <a:r>
              <a:rPr lang="ru-RU" sz="2800" dirty="0"/>
              <a:t> </a:t>
            </a:r>
            <a:r>
              <a:rPr lang="ru-RU" sz="2800" dirty="0" err="1"/>
              <a:t>масивів</a:t>
            </a:r>
            <a:r>
              <a:rPr lang="ru-RU" sz="2800" dirty="0"/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246">
            <a:off x="67039" y="3534217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5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" y="188640"/>
            <a:ext cx="59003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19" y="260648"/>
            <a:ext cx="461535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7639" y="1700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>
                <a:solidFill>
                  <a:schemeClr val="bg1"/>
                </a:solidFill>
              </a:rPr>
              <a:t>Розглянемо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надзвичайні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ситуації</a:t>
            </a:r>
            <a:r>
              <a:rPr lang="ru-RU" sz="4400" dirty="0">
                <a:solidFill>
                  <a:schemeClr val="bg1"/>
                </a:solidFill>
              </a:rPr>
              <a:t> природного характеру </a:t>
            </a:r>
            <a:r>
              <a:rPr lang="ru-RU" sz="4400" dirty="0" err="1">
                <a:solidFill>
                  <a:schemeClr val="bg1"/>
                </a:solidFill>
              </a:rPr>
              <a:t>більш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детально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501">
            <a:off x="179512" y="3284984"/>
            <a:ext cx="4907355" cy="368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233">
            <a:off x="4738609" y="3471526"/>
            <a:ext cx="4405391" cy="330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1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effectLst/>
              </a:rPr>
              <a:t>Землетруси</a:t>
            </a:r>
            <a:r>
              <a:rPr lang="ru-RU" sz="2400" dirty="0">
                <a:effectLst/>
              </a:rPr>
              <a:t> — 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сейсмічні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явища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виникають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результаті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раптових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зміщень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розривів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корі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більш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глибоких</a:t>
            </a:r>
            <a:r>
              <a:rPr lang="ru-RU" sz="2400" dirty="0">
                <a:effectLst/>
              </a:rPr>
              <a:t> шарах </a:t>
            </a:r>
            <a:r>
              <a:rPr lang="ru-RU" sz="2400" dirty="0" err="1">
                <a:effectLst/>
              </a:rPr>
              <a:t>землі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або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внаслідок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вулканічних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обвальних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явищ</a:t>
            </a:r>
            <a:r>
              <a:rPr lang="ru-RU" sz="2400" dirty="0">
                <a:effectLst/>
              </a:rPr>
              <a:t>, коли на </a:t>
            </a:r>
            <a:r>
              <a:rPr lang="ru-RU" sz="2400" dirty="0" err="1">
                <a:effectLst/>
              </a:rPr>
              <a:t>великі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відстані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передаються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пружні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хвилі</a:t>
            </a:r>
            <a:r>
              <a:rPr lang="ru-RU" sz="2400" dirty="0">
                <a:effectLst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53" y="227687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509">
            <a:off x="194517" y="3271432"/>
            <a:ext cx="3456760" cy="344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168">
            <a:off x="4720417" y="3620722"/>
            <a:ext cx="4119983" cy="274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6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241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Надзвичайні ситуації природного характеру</vt:lpstr>
      <vt:lpstr>Залежно від територіального поширення, обсягів, заподіяних або очікуваних економічних збитків, кількості людей, які загинули, розрізняють 4 рівні надзвичайних ситуацій — загальнодержавний, регіональний, місцевий та об'єктовий.</vt:lpstr>
      <vt:lpstr>Надзвичайні ситуації природного характеру </vt:lpstr>
      <vt:lpstr>В Україні найчастіше спостерігаються такі надзвичайні ситуації природного походження:</vt:lpstr>
      <vt:lpstr>Небезпечні метеорологічні явища: зливи, урагани, сильні снігопади, сильний град, ожеледь; </vt:lpstr>
      <vt:lpstr> Небезпечні гідрологічні явища: повені, паводки, підвищення рівня ґрунтових вод;</vt:lpstr>
      <vt:lpstr>Природні пожежі лісових та торф'яних масивів;</vt:lpstr>
      <vt:lpstr>Розглянемо надзвичайні ситуації природного характеру більш детально</vt:lpstr>
      <vt:lpstr>Землетруси — це сейсмічні явища, які виникають у результаті раптових зміщень і розривів у корі й більш глибоких шарах землі або внаслідок вулканічних і обвальних явищ, коли на великі відстані передаються пружні хвилі. </vt:lpstr>
      <vt:lpstr>Затоплення, повінь — це тимчасове затоплення значних територій внаслідок зливи, повеней великих річок, швидкого танення снігу (льоду в горах), руйнування греблі, дамби, великих морських припливів.</vt:lpstr>
      <vt:lpstr>Ураган - вітер великої швидкості (швидкість вітру на висоті 10 м усереднена за 10 хвилин)</vt:lpstr>
      <vt:lpstr>Пожежа - некероване горіння поза межами спеціально відведеного вогнища, яке може призвести до загибелі і (або) ураження людей (тварин, рослин), значних матеріальних збитків, суттєвого погіршення стану навколишнього природного середовища.</vt:lpstr>
      <vt:lpstr>Масові інфекції та хвороби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Надзвичайні ситуації</dc:title>
  <dc:creator>Виктор</dc:creator>
  <cp:lastModifiedBy>Sergey</cp:lastModifiedBy>
  <cp:revision>11</cp:revision>
  <dcterms:created xsi:type="dcterms:W3CDTF">2012-10-22T16:44:42Z</dcterms:created>
  <dcterms:modified xsi:type="dcterms:W3CDTF">2012-10-22T18:40:55Z</dcterms:modified>
</cp:coreProperties>
</file>