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6" r:id="rId10"/>
    <p:sldId id="267" r:id="rId11"/>
    <p:sldId id="268" r:id="rId12"/>
    <p:sldId id="265" r:id="rId13"/>
    <p:sldId id="269" r:id="rId14"/>
    <p:sldId id="264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ECC9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k.net.ua/Book/...me/.../201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2584459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Trebuchet MS" pitchFamily="34" charset="0"/>
                <a:ea typeface="Adobe Fan Heiti Std B" pitchFamily="34" charset="-128"/>
              </a:rPr>
              <a:t>Європейські регіони</a:t>
            </a:r>
            <a:br>
              <a:rPr lang="uk-UA" sz="6000" dirty="0" smtClean="0">
                <a:latin typeface="Trebuchet MS" pitchFamily="34" charset="0"/>
                <a:ea typeface="Adobe Fan Heiti Std B" pitchFamily="34" charset="-128"/>
              </a:rPr>
            </a:br>
            <a:r>
              <a:rPr lang="uk-UA" sz="6000" dirty="0" smtClean="0">
                <a:latin typeface="Trebuchet MS" pitchFamily="34" charset="0"/>
                <a:ea typeface="Adobe Fan Heiti Std B" pitchFamily="34" charset="-128"/>
              </a:rPr>
              <a:t>Західна Європа.</a:t>
            </a:r>
            <a:endParaRPr lang="ru-RU" sz="6000" dirty="0">
              <a:latin typeface="Trebuchet MS" pitchFamily="34" charset="0"/>
              <a:ea typeface="Adobe Fan Heiti Std B" pitchFamily="34" charset="-128"/>
            </a:endParaRPr>
          </a:p>
        </p:txBody>
      </p:sp>
      <p:pic>
        <p:nvPicPr>
          <p:cNvPr id="4" name="Рисунок 3" descr="Europe_(orthographic_projection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714752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786191"/>
            <a:ext cx="8229600" cy="2928958"/>
          </a:xfrm>
        </p:spPr>
        <p:txBody>
          <a:bodyPr/>
          <a:lstStyle/>
          <a:p>
            <a:r>
              <a:rPr lang="uk-UA" b="1" dirty="0" smtClean="0"/>
              <a:t>Природні умови</a:t>
            </a:r>
            <a:r>
              <a:rPr lang="uk-UA" dirty="0" smtClean="0"/>
              <a:t>. У Західній Європі широко представлені низовини, горбкуваті рівнини і молоді високі гори альпійської складчастості, які утворюють головний вододіл материка.</a:t>
            </a:r>
            <a:endParaRPr lang="ru-RU" dirty="0"/>
          </a:p>
        </p:txBody>
      </p:sp>
      <p:pic>
        <p:nvPicPr>
          <p:cNvPr id="4" name="Рисунок 3" descr="f9efd9419d_123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184180" cy="2795032"/>
          </a:xfrm>
          <a:prstGeom prst="rect">
            <a:avLst/>
          </a:prstGeom>
        </p:spPr>
      </p:pic>
      <p:pic>
        <p:nvPicPr>
          <p:cNvPr id="5" name="Рисунок 4" descr="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4488"/>
            <a:ext cx="4389446" cy="126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i="1" dirty="0" smtClean="0"/>
              <a:t>Клімат</a:t>
            </a:r>
            <a:r>
              <a:rPr lang="uk-UA" sz="2800" dirty="0" smtClean="0"/>
              <a:t> помірний, частково субтропічний середземноморський (Франція, Монако). Наявність активного західного перенесення вологих атлантичних повітряних мас робить клімат м’яким і сприятливим для життя і господарської діяльності (у тому числі в сільському господарстві). </a:t>
            </a:r>
            <a:endParaRPr lang="ru-RU" sz="2800" dirty="0"/>
          </a:p>
        </p:txBody>
      </p:sp>
      <p:pic>
        <p:nvPicPr>
          <p:cNvPr id="4" name="Рисунок 3" descr="frantsiya_krasota_prirodi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357562"/>
            <a:ext cx="3643306" cy="2732480"/>
          </a:xfrm>
          <a:prstGeom prst="rect">
            <a:avLst/>
          </a:prstGeom>
        </p:spPr>
      </p:pic>
      <p:pic>
        <p:nvPicPr>
          <p:cNvPr id="5" name="Рисунок 4" descr="0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3607587" cy="2619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414 млн. </a:t>
            </a:r>
            <a:r>
              <a:rPr lang="ru-RU" dirty="0" err="1" smtClean="0"/>
              <a:t>осіб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9"/>
            <a:ext cx="8229600" cy="385765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Середня</a:t>
            </a:r>
            <a:r>
              <a:rPr lang="ru-RU" sz="2800" dirty="0" smtClean="0"/>
              <a:t> густота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становить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100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 на 1 км кв. </a:t>
            </a:r>
            <a:r>
              <a:rPr lang="ru-RU" sz="2800" dirty="0" err="1" smtClean="0"/>
              <a:t>Розміщується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нерівномірно</a:t>
            </a:r>
            <a:r>
              <a:rPr lang="ru-RU" sz="2800" dirty="0" smtClean="0"/>
              <a:t>: </a:t>
            </a:r>
            <a:r>
              <a:rPr lang="ru-RU" sz="2800" dirty="0" err="1" smtClean="0"/>
              <a:t>найгустіше</a:t>
            </a:r>
            <a:r>
              <a:rPr lang="ru-RU" sz="2800" dirty="0" smtClean="0"/>
              <a:t> (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як 300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 на 1 км кв.) </a:t>
            </a:r>
            <a:r>
              <a:rPr lang="ru-RU" sz="2800" dirty="0" err="1" smtClean="0"/>
              <a:t>заселені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Південно-Східна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Англія</a:t>
            </a:r>
            <a:r>
              <a:rPr lang="ru-RU" sz="2800" dirty="0" smtClean="0"/>
              <a:t>, </a:t>
            </a:r>
            <a:r>
              <a:rPr lang="ru-RU" sz="2800" dirty="0" err="1" smtClean="0"/>
              <a:t>Нідерланди</a:t>
            </a:r>
            <a:r>
              <a:rPr lang="ru-RU" sz="2800" dirty="0" smtClean="0"/>
              <a:t>, </a:t>
            </a:r>
            <a:r>
              <a:rPr lang="ru-RU" sz="2800" dirty="0" err="1" smtClean="0"/>
              <a:t>Бельгія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Північна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Франція</a:t>
            </a:r>
            <a:r>
              <a:rPr lang="ru-RU" sz="2800" dirty="0" smtClean="0"/>
              <a:t>, Рур та </a:t>
            </a:r>
            <a:r>
              <a:rPr lang="ru-RU" sz="2800" dirty="0" err="1" smtClean="0"/>
              <a:t>Прирейнська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429132"/>
            <a:ext cx="4357718" cy="2095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Промисловість є основою господарства регіону. Тривалий час вона розвивалася на базі власної сировини, але останнім часом цілком </a:t>
            </a:r>
            <a:r>
              <a:rPr lang="uk-UA" sz="1800" dirty="0" err="1" smtClean="0"/>
              <a:t>переорієнтована</a:t>
            </a:r>
            <a:r>
              <a:rPr lang="uk-UA" sz="1800" dirty="0" smtClean="0"/>
              <a:t> на імпортну. Сконцентрована переважно в трьох найбільших країнах – ФРН, Франції та Великій Британії (понад 80% вартості продукції). </a:t>
            </a:r>
            <a:endParaRPr lang="ru-RU" sz="1800" dirty="0"/>
          </a:p>
        </p:txBody>
      </p:sp>
      <p:pic>
        <p:nvPicPr>
          <p:cNvPr id="4" name="Рисунок 3" descr="i006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3667140" cy="2750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У структурі промисловості всіх країн Західної Європи переважають обробні галузі.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929198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Проте й інші країни регіону відіграють помітну роль у виробництві Європи. Їх промислові райони, які охоплюють насамперед усю територію Бельгії, Нідерландів та Люксембургу також мають складну структуру і високий рівень розвитку.</a:t>
            </a:r>
            <a:endParaRPr lang="ru-RU" dirty="0"/>
          </a:p>
        </p:txBody>
      </p:sp>
      <p:pic>
        <p:nvPicPr>
          <p:cNvPr id="7" name="Рисунок 6" descr="les[178094](265x17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928934"/>
            <a:ext cx="25241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 належать до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малих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промислово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розвинених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. </a:t>
            </a:r>
            <a:r>
              <a:rPr lang="ru-RU" sz="2800" dirty="0" err="1" smtClean="0"/>
              <a:t>Особливе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 у </a:t>
            </a:r>
            <a:r>
              <a:rPr lang="ru-RU" sz="2800" dirty="0" err="1" smtClean="0"/>
              <a:t>регіоні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високим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рівнем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спеціалізації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виробництві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складної</a:t>
            </a:r>
            <a:r>
              <a:rPr lang="ru-RU" sz="2800" dirty="0" smtClean="0"/>
              <a:t>, </a:t>
            </a:r>
            <a:r>
              <a:rPr lang="ru-RU" sz="2800" dirty="0" err="1" smtClean="0"/>
              <a:t>високоякісної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продукції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496"/>
            <a:ext cx="3918207" cy="2609674"/>
          </a:xfrm>
          <a:prstGeom prst="rect">
            <a:avLst/>
          </a:prstGeom>
        </p:spPr>
      </p:pic>
      <p:pic>
        <p:nvPicPr>
          <p:cNvPr id="5" name="Рисунок 4" descr="000_gyi00644934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496"/>
            <a:ext cx="3667129" cy="244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Сільському господарству Західної Європи традиційно властива мала кількість працюючих і дуже висока інтенсивність. Передумовами значного розвитку сільського господарства є м’який і вологий клімат, величезні капіталовкладення, наявність платоспроможного попиту на сільськогосподарську продукцію за межами регіону.</a:t>
            </a:r>
            <a:endParaRPr lang="ru-RU" sz="20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71678"/>
            <a:ext cx="2852749" cy="19831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2714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Тваринництво - ц</a:t>
            </a:r>
            <a:r>
              <a:rPr lang="uk-UA" dirty="0" smtClean="0"/>
              <a:t>е провідна галузь сільського господарства, на яку припадає 70% всієї сільськогосподарської продукції.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78632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Основною спеціалізацією тваринництва є виробництво молока, молочних продуктів, м’яса.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r>
              <a:rPr lang="uk-UA" sz="1900" b="1" dirty="0" smtClean="0"/>
              <a:t>Рослинництво</a:t>
            </a:r>
            <a:r>
              <a:rPr lang="uk-UA" sz="1900" dirty="0" smtClean="0"/>
              <a:t>. Ця галузь є високопродуктивною, що пояснюється не тільки сприятливими кліматичними умовами, а й належним технічним оснащенням, раціональним добором культур, ефективним використанням добрив тощо.</a:t>
            </a:r>
          </a:p>
          <a:p>
            <a:r>
              <a:rPr lang="uk-UA" sz="1900" dirty="0" smtClean="0"/>
              <a:t>Швидко зростає виробництво найважливіших зернових культур – пшениці та кукурудзи. Найбільшим їх виробником традиційно є Франція, яка за експортом зернових належить до десятки світових лідерів.</a:t>
            </a:r>
          </a:p>
          <a:p>
            <a:endParaRPr lang="ru-RU" dirty="0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496"/>
            <a:ext cx="3436940" cy="2267672"/>
          </a:xfrm>
          <a:prstGeom prst="rect">
            <a:avLst/>
          </a:prstGeom>
        </p:spPr>
      </p:pic>
      <p:pic>
        <p:nvPicPr>
          <p:cNvPr id="5" name="Рисунок 4" descr="383418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857628"/>
            <a:ext cx="4043370" cy="259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Західна Європа насичена різноманітними шляхами сполучення, обслуговується всіма видами транспорту.</a:t>
            </a:r>
          </a:p>
          <a:p>
            <a:r>
              <a:rPr lang="uk-UA" sz="2000" dirty="0" smtClean="0"/>
              <a:t>Транспортна система – так званого європейського типу, характеризується дуже густою мережею </a:t>
            </a:r>
            <a:r>
              <a:rPr lang="uk-UA" sz="2000" i="1" dirty="0" smtClean="0"/>
              <a:t>залізниць</a:t>
            </a:r>
            <a:r>
              <a:rPr lang="uk-UA" sz="2000" dirty="0" smtClean="0"/>
              <a:t> (особливо країни Бенілюксу, ФРН).</a:t>
            </a:r>
          </a:p>
          <a:p>
            <a:r>
              <a:rPr lang="uk-UA" sz="2000" dirty="0" smtClean="0"/>
              <a:t>Не менш важливими є авіаційний та автомобільний транспорт.</a:t>
            </a:r>
            <a:endParaRPr lang="ru-RU" sz="2000" dirty="0"/>
          </a:p>
        </p:txBody>
      </p:sp>
      <p:pic>
        <p:nvPicPr>
          <p:cNvPr id="5" name="Рисунок 4" descr="d308cfb8b707e3e3f1423b16f47646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428868"/>
            <a:ext cx="3848100" cy="387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geoswit.ucoz.ru/index/0-352</a:t>
            </a:r>
            <a:endParaRPr lang="uk-UA" i="1" dirty="0" smtClean="0"/>
          </a:p>
          <a:p>
            <a:r>
              <a:rPr lang="en-US" i="1" dirty="0" smtClean="0"/>
              <a:t>uk.wikipedia.org/wiki/</a:t>
            </a:r>
            <a:r>
              <a:rPr lang="ru-RU" b="1" i="1" dirty="0" err="1" smtClean="0"/>
              <a:t>Західна</a:t>
            </a:r>
            <a:r>
              <a:rPr lang="ru-RU" i="1" dirty="0" err="1" smtClean="0"/>
              <a:t>_</a:t>
            </a:r>
            <a:r>
              <a:rPr lang="ru-RU" b="1" i="1" dirty="0" err="1" smtClean="0"/>
              <a:t>Європа</a:t>
            </a:r>
            <a:endParaRPr lang="ru-RU" b="1" i="1" dirty="0" smtClean="0"/>
          </a:p>
          <a:p>
            <a:r>
              <a:rPr lang="en-US" i="1" dirty="0" smtClean="0">
                <a:hlinkClick r:id="rId2"/>
              </a:rPr>
              <a:t>www.ebk.net.ua/Book/...me/.../201.htm</a:t>
            </a:r>
            <a:endParaRPr lang="uk-UA" i="1" dirty="0" smtClean="0"/>
          </a:p>
          <a:p>
            <a:r>
              <a:rPr lang="en-US" i="1" dirty="0" smtClean="0"/>
              <a:t>geoknigi.com/</a:t>
            </a:r>
            <a:r>
              <a:rPr lang="en-US" i="1" dirty="0" err="1" smtClean="0"/>
              <a:t>book_view.php?id</a:t>
            </a:r>
            <a:r>
              <a:rPr lang="en-US" i="1" dirty="0" smtClean="0"/>
              <a:t>=181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учениця 10-б класу</a:t>
            </a:r>
            <a:br>
              <a:rPr lang="uk-UA" dirty="0" smtClean="0"/>
            </a:br>
            <a:r>
              <a:rPr lang="uk-UA" dirty="0" err="1" smtClean="0"/>
              <a:t>Петрина</a:t>
            </a:r>
            <a:r>
              <a:rPr lang="uk-UA" dirty="0" smtClean="0"/>
              <a:t> Марія 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286776" cy="1643074"/>
          </a:xfrm>
          <a:prstGeom prst="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Європа – частина світу в Північній півкулі.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514050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357430"/>
            <a:ext cx="4701426" cy="359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 території Європи розміщено 46</a:t>
            </a:r>
            <a:br>
              <a:rPr lang="uk-UA" dirty="0" smtClean="0"/>
            </a:br>
            <a:r>
              <a:rPr lang="uk-UA" dirty="0" smtClean="0"/>
              <a:t>незалежних країн та 6 залежних територій.</a:t>
            </a:r>
            <a:endParaRPr lang="ru-RU" dirty="0"/>
          </a:p>
        </p:txBody>
      </p:sp>
      <p:pic>
        <p:nvPicPr>
          <p:cNvPr id="4" name="Рисунок 3" descr="Копия 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428868"/>
            <a:ext cx="3823376" cy="417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Європу поділяють на такі </a:t>
            </a:r>
            <a:r>
              <a:rPr lang="uk-UA" dirty="0" err="1" smtClean="0"/>
              <a:t>субрегіони</a:t>
            </a:r>
            <a:r>
              <a:rPr lang="uk-UA" dirty="0" smtClean="0"/>
              <a:t>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3929066"/>
            <a:ext cx="1928826" cy="1000132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Східна Європа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1071546"/>
            <a:ext cx="1928826" cy="1000132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Північна Європа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000504"/>
            <a:ext cx="1928826" cy="1000132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Південна Європа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1071546"/>
            <a:ext cx="1928826" cy="1000132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Західна Європа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92" y="2571744"/>
            <a:ext cx="1928826" cy="1000132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Центральна Європа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" name="Рисунок 19" descr="300px-Northern-Europe-map-exten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357430"/>
            <a:ext cx="1500198" cy="1525201"/>
          </a:xfrm>
          <a:prstGeom prst="rect">
            <a:avLst/>
          </a:prstGeom>
        </p:spPr>
      </p:pic>
      <p:pic>
        <p:nvPicPr>
          <p:cNvPr id="21" name="Рисунок 20" descr="220px-Southern-Europe-Extend-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354779"/>
            <a:ext cx="1476378" cy="1503221"/>
          </a:xfrm>
          <a:prstGeom prst="rect">
            <a:avLst/>
          </a:prstGeom>
        </p:spPr>
      </p:pic>
      <p:pic>
        <p:nvPicPr>
          <p:cNvPr id="22" name="Рисунок 21" descr="Eastern-Europe-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5044268"/>
            <a:ext cx="1643074" cy="1813732"/>
          </a:xfrm>
          <a:prstGeom prst="rect">
            <a:avLst/>
          </a:prstGeom>
        </p:spPr>
      </p:pic>
      <p:pic>
        <p:nvPicPr>
          <p:cNvPr id="23" name="Рисунок 22" descr="300px-CentralEurop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14818"/>
            <a:ext cx="2071692" cy="2071692"/>
          </a:xfrm>
          <a:prstGeom prst="rect">
            <a:avLst/>
          </a:prstGeom>
        </p:spPr>
      </p:pic>
      <p:pic>
        <p:nvPicPr>
          <p:cNvPr id="24" name="Рисунок 23" descr="geo_zahideweo1_te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2285992"/>
            <a:ext cx="1500198" cy="152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Західна Європа включає такі 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Calibri" pitchFamily="34" charset="0"/>
              </a:rPr>
              <a:t>Франція</a:t>
            </a:r>
          </a:p>
          <a:p>
            <a:r>
              <a:rPr lang="uk-UA" dirty="0" smtClean="0">
                <a:latin typeface="Calibri" pitchFamily="34" charset="0"/>
              </a:rPr>
              <a:t>Бельгія</a:t>
            </a:r>
          </a:p>
          <a:p>
            <a:r>
              <a:rPr lang="uk-UA" dirty="0" smtClean="0">
                <a:latin typeface="Calibri" pitchFamily="34" charset="0"/>
              </a:rPr>
              <a:t>Люксембург</a:t>
            </a:r>
          </a:p>
          <a:p>
            <a:r>
              <a:rPr lang="uk-UA" dirty="0" smtClean="0">
                <a:latin typeface="Calibri" pitchFamily="34" charset="0"/>
              </a:rPr>
              <a:t>Нідерланди</a:t>
            </a:r>
          </a:p>
          <a:p>
            <a:r>
              <a:rPr lang="uk-UA" dirty="0" smtClean="0">
                <a:latin typeface="Calibri" pitchFamily="34" charset="0"/>
              </a:rPr>
              <a:t>Німеччина</a:t>
            </a:r>
          </a:p>
          <a:p>
            <a:r>
              <a:rPr lang="uk-UA" dirty="0" smtClean="0">
                <a:latin typeface="Calibri" pitchFamily="34" charset="0"/>
              </a:rPr>
              <a:t>Швейцарія</a:t>
            </a:r>
          </a:p>
          <a:p>
            <a:r>
              <a:rPr lang="uk-UA" dirty="0" smtClean="0">
                <a:latin typeface="Calibri" pitchFamily="34" charset="0"/>
              </a:rPr>
              <a:t>Австрія</a:t>
            </a:r>
          </a:p>
          <a:p>
            <a:r>
              <a:rPr lang="uk-UA" dirty="0" smtClean="0">
                <a:latin typeface="Calibri" pitchFamily="34" charset="0"/>
              </a:rPr>
              <a:t>Ліхтенштейн</a:t>
            </a:r>
            <a:endParaRPr lang="en-US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Велика </a:t>
            </a:r>
            <a:r>
              <a:rPr lang="ru-RU" dirty="0" err="1" smtClean="0">
                <a:latin typeface="Calibri" pitchFamily="34" charset="0"/>
              </a:rPr>
              <a:t>Британія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geo_zahideweo1_te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071678"/>
            <a:ext cx="26670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належать до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індустріальних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однотипною </a:t>
            </a:r>
            <a:r>
              <a:rPr lang="ru-RU" dirty="0" err="1" smtClean="0"/>
              <a:t>економікою</a:t>
            </a:r>
            <a:r>
              <a:rPr lang="ru-RU" dirty="0" smtClean="0"/>
              <a:t>. Вони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посідаючи</a:t>
            </a:r>
            <a:r>
              <a:rPr lang="ru-RU" dirty="0" smtClean="0"/>
              <a:t> за ВВП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 по 44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За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за</a:t>
            </a:r>
            <a:r>
              <a:rPr lang="ru-RU" dirty="0" smtClean="0"/>
              <a:t> характером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масштабами </a:t>
            </a:r>
            <a:r>
              <a:rPr lang="ru-RU" dirty="0" err="1" smtClean="0"/>
              <a:t>західноєвропейські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 на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000892" y="4572008"/>
            <a:ext cx="1357322" cy="178595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694E677A-0045-42BF-A941-4ED43F05F7E6_w640_r1_s.jpg"/>
          <p:cNvPicPr>
            <a:picLocks noChangeAspect="1"/>
          </p:cNvPicPr>
          <p:nvPr/>
        </p:nvPicPr>
        <p:blipFill>
          <a:blip r:embed="rId2"/>
          <a:srcRect r="1315" b="5263"/>
          <a:stretch>
            <a:fillRect/>
          </a:stretch>
        </p:blipFill>
        <p:spPr>
          <a:xfrm>
            <a:off x="1643042" y="4357694"/>
            <a:ext cx="357190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785786" y="285728"/>
            <a:ext cx="3571900" cy="3000396"/>
          </a:xfrm>
          <a:prstGeom prst="wedgeRectCallout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Сьогоднішня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частка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Західної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Європи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світовому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сукупному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ВВП становить 28 %.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проживає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7 %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світу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2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28604"/>
            <a:ext cx="3190875" cy="2714625"/>
          </a:xfrm>
          <a:prstGeom prst="rect">
            <a:avLst/>
          </a:prstGeom>
        </p:spPr>
      </p:pic>
      <p:pic>
        <p:nvPicPr>
          <p:cNvPr id="6" name="Рисунок 5" descr="1_62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071942"/>
            <a:ext cx="3571883" cy="231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основному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економічну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потужність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регіону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забезпечують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чотири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найрозвиненіші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ФРН,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Франція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Великобританія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входять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«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Велику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вісімку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зосереджують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50 %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населення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70 % ВВП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Західної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Європи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Саме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держави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значною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мірою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зумовлюють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загальні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тенденції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економічного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соціально-політичного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всього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регіону</a:t>
            </a:r>
            <a:r>
              <a:rPr lang="ru-RU" sz="28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прап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143380"/>
            <a:ext cx="2357434" cy="2357434"/>
          </a:xfrm>
          <a:prstGeom prst="rect">
            <a:avLst/>
          </a:prstGeom>
        </p:spPr>
      </p:pic>
      <p:pic>
        <p:nvPicPr>
          <p:cNvPr id="7" name="Рисунок 6" descr="flag_fran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357694"/>
            <a:ext cx="2857488" cy="1785930"/>
          </a:xfrm>
          <a:prstGeom prst="rect">
            <a:avLst/>
          </a:prstGeom>
        </p:spPr>
      </p:pic>
      <p:pic>
        <p:nvPicPr>
          <p:cNvPr id="8" name="Рисунок 7" descr="flag_velikobritan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286256"/>
            <a:ext cx="2743187" cy="185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Економіко-географічне положення (ЕГП) країн регіону характеризують: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1) </a:t>
            </a:r>
            <a:r>
              <a:rPr lang="uk-UA" i="1" dirty="0" smtClean="0"/>
              <a:t>відносна компактність і межування більшості країн між собою</a:t>
            </a:r>
            <a:r>
              <a:rPr lang="uk-UA" dirty="0" smtClean="0"/>
              <a:t>. При цьому природні умови регіону не тільки не створюють перешкод для відносин між країнами, а навпаки, сприяють їх розвитку. Гірські території давно освоєні й не становлять особливих труднощів для транспортних зв’язків (побудовано численні тунелі);</a:t>
            </a:r>
          </a:p>
          <a:p>
            <a:r>
              <a:rPr lang="uk-UA" dirty="0" smtClean="0"/>
              <a:t>2) </a:t>
            </a:r>
            <a:r>
              <a:rPr lang="uk-UA" i="1" dirty="0" smtClean="0"/>
              <a:t>приморське розташування більшості країн</a:t>
            </a:r>
            <a:r>
              <a:rPr lang="uk-UA" dirty="0" smtClean="0"/>
              <a:t>. Регіон омивається морями Атлантики (Балтійським, Північним, Ірландським, Середземним) та має безпосередній вихід у відкритий океан. Естуарії численних рік (Темзи, Сени, Ельби та ін.) заходять глибоко у суходіл, що здавна сприяло розвитку морського господарства. Вихід до Атлантичного океану та його морів створює зручні передумови для торгівлі з усім світом;</a:t>
            </a:r>
          </a:p>
          <a:p>
            <a:r>
              <a:rPr lang="uk-UA" dirty="0" smtClean="0"/>
              <a:t>3) </a:t>
            </a:r>
            <a:r>
              <a:rPr lang="uk-UA" i="1" dirty="0" smtClean="0"/>
              <a:t>центральне положення щодо інших чотирьох регіонів Європи</a:t>
            </a:r>
            <a:r>
              <a:rPr lang="uk-UA" dirty="0" smtClean="0"/>
              <a:t>. Територією Західної Європи проходять зв’язки між Північною, Південною, Східною й Південно-Східною Європою.</a:t>
            </a:r>
          </a:p>
          <a:p>
            <a:r>
              <a:rPr lang="uk-UA" dirty="0" smtClean="0"/>
              <a:t>Всі країни регіону входять до ООН і ЄС; ФРН, Велика Британія, Бельгія, Нідерланди і Люксембург є членами НАТО (Франція у 1966 році вийшла з військової структури цієї організації).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773</Words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Європейські регіони Західна Європа.</vt:lpstr>
      <vt:lpstr>Слайд 2</vt:lpstr>
      <vt:lpstr>На території Європи розміщено 46 незалежних країн та 6 залежних територій.</vt:lpstr>
      <vt:lpstr>Європу поділяють на такі субрегіони: </vt:lpstr>
      <vt:lpstr>Західна Європа включає такі країни</vt:lpstr>
      <vt:lpstr>Слайд 6</vt:lpstr>
      <vt:lpstr>Слайд 7</vt:lpstr>
      <vt:lpstr>Слайд 8</vt:lpstr>
      <vt:lpstr>Економіко-географічне положення (ЕГП) країн регіону характеризують: </vt:lpstr>
      <vt:lpstr>Слайд 10</vt:lpstr>
      <vt:lpstr>Слайд 11</vt:lpstr>
      <vt:lpstr>У Західній Європі живе понад 414 млн. осіб</vt:lpstr>
      <vt:lpstr>Слайд 13</vt:lpstr>
      <vt:lpstr>Слайд 14</vt:lpstr>
      <vt:lpstr>Слайд 15</vt:lpstr>
      <vt:lpstr>Слайд 16</vt:lpstr>
      <vt:lpstr>Слайд 17</vt:lpstr>
      <vt:lpstr>Використані джерела:</vt:lpstr>
      <vt:lpstr>Підготувала учениця 10-б класу Петрина Марія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2014-06-03T16:39:51Z</dcterms:modified>
</cp:coreProperties>
</file>