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3" r:id="rId9"/>
    <p:sldId id="264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643050"/>
            <a:ext cx="7772400" cy="3227401"/>
          </a:xfrm>
        </p:spPr>
        <p:txBody>
          <a:bodyPr>
            <a:normAutofit/>
          </a:bodyPr>
          <a:lstStyle/>
          <a:p>
            <a:r>
              <a:rPr lang="uk-UA" sz="6600" dirty="0" smtClean="0">
                <a:solidFill>
                  <a:schemeClr val="bg1"/>
                </a:solidFill>
              </a:rPr>
              <a:t>Подолання відсталості країн , що розвиваються</a:t>
            </a:r>
            <a:endParaRPr lang="uk-UA" sz="6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7972452" cy="3422660"/>
          </a:xfrm>
        </p:spPr>
        <p:txBody>
          <a:bodyPr>
            <a:normAutofit/>
          </a:bodyPr>
          <a:lstStyle/>
          <a:p>
            <a:pPr algn="ctr"/>
            <a:r>
              <a:rPr lang="uk-UA" sz="8800" dirty="0" smtClean="0">
                <a:solidFill>
                  <a:schemeClr val="bg1"/>
                </a:solidFill>
              </a:rPr>
              <a:t>ДЯКУЮ ЗА УВАГУ!</a:t>
            </a:r>
            <a:endParaRPr lang="uk-UA" sz="8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newsfla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310842738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29058" y="1285860"/>
            <a:ext cx="4852272" cy="435771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071546"/>
            <a:ext cx="3008313" cy="5054617"/>
          </a:xfrm>
        </p:spPr>
        <p:txBody>
          <a:bodyPr>
            <a:normAutofit fontScale="92500" lnSpcReduction="10000"/>
          </a:bodyPr>
          <a:lstStyle/>
          <a:p>
            <a:r>
              <a:rPr lang="uk-UA" sz="2000" dirty="0" smtClean="0">
                <a:solidFill>
                  <a:schemeClr val="bg1"/>
                </a:solidFill>
              </a:rPr>
              <a:t>Причинами </a:t>
            </a:r>
            <a:r>
              <a:rPr lang="uk-UA" sz="2000" dirty="0" smtClean="0">
                <a:solidFill>
                  <a:schemeClr val="bg1"/>
                </a:solidFill>
              </a:rPr>
              <a:t>відсталості цих країн стали : </a:t>
            </a:r>
            <a:endParaRPr lang="uk-UA" sz="20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uk-UA" sz="2000" dirty="0" smtClean="0">
                <a:solidFill>
                  <a:schemeClr val="bg1"/>
                </a:solidFill>
              </a:rPr>
              <a:t>нерівномірне </a:t>
            </a:r>
            <a:r>
              <a:rPr lang="uk-UA" sz="2000" dirty="0" smtClean="0">
                <a:solidFill>
                  <a:schemeClr val="bg1"/>
                </a:solidFill>
              </a:rPr>
              <a:t>становище у світовому поділі </a:t>
            </a:r>
            <a:r>
              <a:rPr lang="uk-UA" sz="2000" dirty="0" smtClean="0">
                <a:solidFill>
                  <a:schemeClr val="bg1"/>
                </a:solidFill>
              </a:rPr>
              <a:t>праці </a:t>
            </a:r>
          </a:p>
          <a:p>
            <a:pPr>
              <a:buFont typeface="Wingdings" pitchFamily="2" charset="2"/>
              <a:buChar char="v"/>
            </a:pPr>
            <a:endParaRPr lang="uk-UA" sz="20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uk-UA" sz="2000" dirty="0" smtClean="0">
                <a:solidFill>
                  <a:schemeClr val="bg1"/>
                </a:solidFill>
              </a:rPr>
              <a:t>обтяжливість </a:t>
            </a:r>
            <a:r>
              <a:rPr lang="uk-UA" sz="2000" dirty="0" smtClean="0">
                <a:solidFill>
                  <a:schemeClr val="bg1"/>
                </a:solidFill>
              </a:rPr>
              <a:t>етнічних, релігійних, соціальних </a:t>
            </a:r>
            <a:r>
              <a:rPr lang="uk-UA" sz="2000" dirty="0" smtClean="0">
                <a:solidFill>
                  <a:schemeClr val="bg1"/>
                </a:solidFill>
              </a:rPr>
              <a:t>конфліктів </a:t>
            </a:r>
          </a:p>
          <a:p>
            <a:pPr>
              <a:buFont typeface="Wingdings" pitchFamily="2" charset="2"/>
              <a:buChar char="v"/>
            </a:pPr>
            <a:endParaRPr lang="uk-UA" sz="20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uk-UA" sz="2000" dirty="0" smtClean="0">
                <a:solidFill>
                  <a:schemeClr val="bg1"/>
                </a:solidFill>
              </a:rPr>
              <a:t>невідповідність </a:t>
            </a:r>
            <a:r>
              <a:rPr lang="uk-UA" sz="2000" dirty="0" smtClean="0">
                <a:solidFill>
                  <a:schemeClr val="bg1"/>
                </a:solidFill>
              </a:rPr>
              <a:t>культурно-історичних характеристик великих масивів </a:t>
            </a:r>
            <a:r>
              <a:rPr lang="uk-UA" sz="2000" dirty="0" smtClean="0">
                <a:solidFill>
                  <a:schemeClr val="bg1"/>
                </a:solidFill>
              </a:rPr>
              <a:t>населення </a:t>
            </a:r>
            <a:r>
              <a:rPr lang="uk-UA" sz="2000" dirty="0" smtClean="0">
                <a:solidFill>
                  <a:schemeClr val="bg1"/>
                </a:solidFill>
              </a:rPr>
              <a:t>імперативам модернізації і повноцінної участі в глобальних процесах сучасності. </a:t>
            </a:r>
            <a:endParaRPr lang="uk-UA" sz="2000" dirty="0" smtClean="0">
              <a:solidFill>
                <a:schemeClr val="bg1"/>
              </a:solidFill>
            </a:endParaRPr>
          </a:p>
          <a:p>
            <a:endParaRPr lang="uk-UA" dirty="0" smtClean="0">
              <a:solidFill>
                <a:schemeClr val="bg1"/>
              </a:solidFill>
            </a:endParaRPr>
          </a:p>
          <a:p>
            <a:endParaRPr lang="uk-UA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42b0f5a580_136425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515" b="1515"/>
          <a:stretch>
            <a:fillRect/>
          </a:stretch>
        </p:blipFill>
        <p:spPr>
          <a:xfrm>
            <a:off x="357158" y="428604"/>
            <a:ext cx="3143272" cy="2357454"/>
          </a:xfrm>
        </p:spPr>
      </p:pic>
      <p:pic>
        <p:nvPicPr>
          <p:cNvPr id="6" name="Рисунок 5" descr="img_329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3636" y="3143248"/>
            <a:ext cx="2800356" cy="3562794"/>
          </a:xfrm>
          <a:prstGeom prst="rect">
            <a:avLst/>
          </a:prstGeom>
        </p:spPr>
      </p:pic>
      <p:pic>
        <p:nvPicPr>
          <p:cNvPr id="7" name="Рисунок 6" descr="куба1-e135149732668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3174" y="2357430"/>
            <a:ext cx="3598686" cy="2390779"/>
          </a:xfrm>
          <a:prstGeom prst="rect">
            <a:avLst/>
          </a:prstGeom>
        </p:spPr>
      </p:pic>
      <p:pic>
        <p:nvPicPr>
          <p:cNvPr id="8" name="Рисунок 7" descr="12885733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282" y="4643446"/>
            <a:ext cx="2856394" cy="1903050"/>
          </a:xfrm>
          <a:prstGeom prst="rect">
            <a:avLst/>
          </a:prstGeom>
        </p:spPr>
      </p:pic>
      <p:pic>
        <p:nvPicPr>
          <p:cNvPr id="9" name="Рисунок 8" descr="bab7c4fd2acfb27eaeb09e8d5a4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65180" y="428604"/>
            <a:ext cx="3499746" cy="2331678"/>
          </a:xfrm>
          <a:prstGeom prst="rect">
            <a:avLst/>
          </a:prstGeom>
        </p:spPr>
      </p:pic>
    </p:spTree>
  </p:cSld>
  <p:clrMapOvr>
    <a:masterClrMapping/>
  </p:clrMapOvr>
  <p:transition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61_150110_G1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1142984"/>
            <a:ext cx="5111750" cy="450059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uk-UA" sz="1800" dirty="0" smtClean="0">
                <a:solidFill>
                  <a:schemeClr val="bg1"/>
                </a:solidFill>
              </a:rPr>
              <a:t>Маючи втричі більшу кількість населення , ці держави виробляють у 6 разів менше промислової продукції , ніж високорозвинені країни , а в перерахунку на душу населення у 15 – 16 разів менше. В країнах , що розвиваються , через хвороби , голодування та недоїдання , нестачу якісної питної води щорічно помирає 30 – 40 </a:t>
            </a:r>
            <a:r>
              <a:rPr lang="uk-UA" sz="1800" dirty="0" err="1" smtClean="0">
                <a:solidFill>
                  <a:schemeClr val="bg1"/>
                </a:solidFill>
              </a:rPr>
              <a:t>млн</a:t>
            </a:r>
            <a:r>
              <a:rPr lang="uk-UA" sz="1800" dirty="0" smtClean="0">
                <a:solidFill>
                  <a:schemeClr val="bg1"/>
                </a:solidFill>
              </a:rPr>
              <a:t> чоловік.</a:t>
            </a:r>
            <a:endParaRPr lang="uk-UA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somali_golod_250x200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3125" b="3125"/>
          <a:stretch>
            <a:fillRect/>
          </a:stretch>
        </p:blipFill>
        <p:spPr>
          <a:xfrm>
            <a:off x="1357290" y="612774"/>
            <a:ext cx="6429420" cy="431642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14414" y="5500702"/>
            <a:ext cx="6635778" cy="957250"/>
          </a:xfrm>
        </p:spPr>
        <p:txBody>
          <a:bodyPr>
            <a:normAutofit/>
          </a:bodyPr>
          <a:lstStyle/>
          <a:p>
            <a:pPr algn="ctr"/>
            <a:r>
              <a:rPr lang="uk-UA" sz="1800" dirty="0" smtClean="0">
                <a:solidFill>
                  <a:schemeClr val="bg1"/>
                </a:solidFill>
              </a:rPr>
              <a:t>До соціальних проблем , які посилюються великим природним приростом , належать голодування , </a:t>
            </a:r>
            <a:r>
              <a:rPr lang="uk-UA" sz="1800" dirty="0" err="1" smtClean="0">
                <a:solidFill>
                  <a:schemeClr val="bg1"/>
                </a:solidFill>
              </a:rPr>
              <a:t>неписемнність</a:t>
            </a:r>
            <a:r>
              <a:rPr lang="uk-UA" sz="1800" dirty="0" smtClean="0">
                <a:solidFill>
                  <a:schemeClr val="bg1"/>
                </a:solidFill>
              </a:rPr>
              <a:t> ,безробіття.</a:t>
            </a:r>
            <a:endParaRPr lang="uk-UA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heel spokes="2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ag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642918"/>
            <a:ext cx="3941286" cy="2796393"/>
          </a:xfrm>
        </p:spPr>
      </p:pic>
      <p:pic>
        <p:nvPicPr>
          <p:cNvPr id="6" name="Рисунок 5" descr="e3bb2038-0027-11df-8626-00144feabdc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9058" y="3429000"/>
            <a:ext cx="4791080" cy="3145157"/>
          </a:xfrm>
          <a:prstGeom prst="rect">
            <a:avLst/>
          </a:prstGeom>
        </p:spPr>
      </p:pic>
    </p:spTree>
  </p:cSld>
  <p:clrMapOvr>
    <a:masterClrMapping/>
  </p:clrMapOvr>
  <p:transition>
    <p:strips dir="r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2cc936e448d4f4fa615a3f2f3d7eebb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14744" y="1500174"/>
            <a:ext cx="5101546" cy="371477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8596" y="1214422"/>
            <a:ext cx="3008313" cy="4143404"/>
          </a:xfrm>
        </p:spPr>
        <p:txBody>
          <a:bodyPr>
            <a:normAutofit/>
          </a:bodyPr>
          <a:lstStyle/>
          <a:p>
            <a:r>
              <a:rPr lang="uk-UA" sz="1800" dirty="0" smtClean="0">
                <a:solidFill>
                  <a:schemeClr val="bg1"/>
                </a:solidFill>
              </a:rPr>
              <a:t>Отже , в  таких країнах віддзеркалюються всі глобальні проблеми , які можна </a:t>
            </a:r>
            <a:r>
              <a:rPr lang="uk-UA" sz="1800" dirty="0" err="1" smtClean="0">
                <a:solidFill>
                  <a:schemeClr val="bg1"/>
                </a:solidFill>
              </a:rPr>
              <a:t>розвязати</a:t>
            </a:r>
            <a:r>
              <a:rPr lang="uk-UA" sz="1800" dirty="0" smtClean="0">
                <a:solidFill>
                  <a:schemeClr val="bg1"/>
                </a:solidFill>
              </a:rPr>
              <a:t> лише шляхом здійснення реформ у їх соціально-економічній сфері : проведення демографічної політики , створення власної обробної промисловості , ліквідація монокультури , залагоджування міжетнічних конфліктів та зменшення військових витрат.</a:t>
            </a:r>
            <a:endParaRPr lang="uk-UA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holera-outbreak-in-Haiti24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714356"/>
            <a:ext cx="7905750" cy="5133975"/>
          </a:xfrm>
          <a:prstGeom prst="rect">
            <a:avLst/>
          </a:prstGeom>
        </p:spPr>
      </p:pic>
    </p:spTree>
  </p:cSld>
  <p:clrMapOvr>
    <a:masterClrMapping/>
  </p:clrMapOvr>
  <p:transition>
    <p:diamond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857232"/>
            <a:ext cx="7398290" cy="492922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162</Words>
  <PresentationFormat>Экран (4:3)</PresentationFormat>
  <Paragraphs>11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Подолання відсталості країн , що розвиваються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Подолання відсталості країн , що розвиваються</dc:title>
  <dc:creator>Андрій</dc:creator>
  <cp:lastModifiedBy>Андрій</cp:lastModifiedBy>
  <cp:revision>6</cp:revision>
  <dcterms:created xsi:type="dcterms:W3CDTF">2013-11-16T12:58:46Z</dcterms:created>
  <dcterms:modified xsi:type="dcterms:W3CDTF">2013-11-16T13:47:21Z</dcterms:modified>
</cp:coreProperties>
</file>