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72" r:id="rId5"/>
    <p:sldId id="259" r:id="rId6"/>
    <p:sldId id="273" r:id="rId7"/>
    <p:sldId id="260" r:id="rId8"/>
    <p:sldId id="261" r:id="rId9"/>
    <p:sldId id="262" r:id="rId10"/>
    <p:sldId id="263" r:id="rId11"/>
    <p:sldId id="274" r:id="rId12"/>
    <p:sldId id="264" r:id="rId13"/>
    <p:sldId id="265" r:id="rId14"/>
    <p:sldId id="267" r:id="rId15"/>
    <p:sldId id="275" r:id="rId16"/>
    <p:sldId id="268" r:id="rId17"/>
    <p:sldId id="269" r:id="rId18"/>
    <p:sldId id="270" r:id="rId19"/>
    <p:sldId id="271" r:id="rId20"/>
    <p:sldId id="277" r:id="rId21"/>
    <p:sldId id="276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20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Національний склад населення Росії</c:v>
                </c:pt>
              </c:strCache>
            </c:strRef>
          </c:tx>
          <c:explosion val="25"/>
          <c:cat>
            <c:strRef>
              <c:f>Лист1!$A$2:$A$12</c:f>
              <c:strCache>
                <c:ptCount val="11"/>
                <c:pt idx="0">
                  <c:v>Росіяни  111 016 896</c:v>
                </c:pt>
                <c:pt idx="1">
                  <c:v>Татари  5 310 649</c:v>
                </c:pt>
                <c:pt idx="2">
                  <c:v>Українці  1 927 988</c:v>
                </c:pt>
                <c:pt idx="3">
                  <c:v>Башкири  1 584 554</c:v>
                </c:pt>
                <c:pt idx="4">
                  <c:v>Чуваші  1 435 872</c:v>
                </c:pt>
                <c:pt idx="5">
                  <c:v>Чеченці  1 431 360</c:v>
                </c:pt>
                <c:pt idx="6">
                  <c:v>Вірмени  1 182 388</c:v>
                </c:pt>
                <c:pt idx="7">
                  <c:v>Аварці  912 090</c:v>
                </c:pt>
                <c:pt idx="8">
                  <c:v>Мордва  744 237</c:v>
                </c:pt>
                <c:pt idx="9">
                  <c:v>Казахи  647 732</c:v>
                </c:pt>
                <c:pt idx="10">
                  <c:v>Інші  16 662 770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77.709999999999994</c:v>
                </c:pt>
                <c:pt idx="1">
                  <c:v>3.72</c:v>
                </c:pt>
                <c:pt idx="2">
                  <c:v>1.35</c:v>
                </c:pt>
                <c:pt idx="3">
                  <c:v>1.1100000000000001</c:v>
                </c:pt>
                <c:pt idx="4">
                  <c:v>1.01</c:v>
                </c:pt>
                <c:pt idx="5">
                  <c:v>1</c:v>
                </c:pt>
                <c:pt idx="6">
                  <c:v>0.83</c:v>
                </c:pt>
                <c:pt idx="7">
                  <c:v>0.64</c:v>
                </c:pt>
                <c:pt idx="8">
                  <c:v>0.52</c:v>
                </c:pt>
                <c:pt idx="9">
                  <c:v>0.45</c:v>
                </c:pt>
                <c:pt idx="10">
                  <c:v>11.66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DDE39-910C-4A8E-8F56-ACEAE4725D7A}" type="datetimeFigureOut">
              <a:rPr lang="ru-RU"/>
              <a:pPr/>
              <a:t>05.02.2013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C3BD4-FECC-4C27-B908-863A85C9E57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93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24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706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19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616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816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48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93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066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581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4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826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359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181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84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3BD4-FECC-4C27-B908-863A85C9E578}" type="slidenum">
              <a:rPr lang="ru-RU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99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02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892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926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653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35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521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695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88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41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51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034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76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53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31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5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636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07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2FFB779-270B-4192-84BA-A697F48306DC}" type="datetimeFigureOut">
              <a:rPr lang="ru-RU" smtClean="0"/>
              <a:pPr/>
              <a:t>05.02.2013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360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4656" y="3787295"/>
            <a:ext cx="4632157" cy="2421464"/>
          </a:xfrm>
        </p:spPr>
        <p:txBody>
          <a:bodyPr>
            <a:normAutofit/>
          </a:bodyPr>
          <a:lstStyle/>
          <a:p>
            <a:r>
              <a:rPr lang="ru-RU" sz="11500" b="1" dirty="0"/>
              <a:t>РОСІЯ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434" y="0"/>
            <a:ext cx="5153025" cy="5153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77"/>
            <a:ext cx="12192000" cy="69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138" y="742950"/>
            <a:ext cx="11515724" cy="6457949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>
              <a:buNone/>
            </a:pP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У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Росії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відкрито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більше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20 тис.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родовищ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корисних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копалин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. У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надрах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землі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виявлено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і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розвідані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численні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родовища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нафти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, природного газу,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кам'яного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вугілля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, руд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чорних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кольорових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рідкісних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і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благородних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металів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рідкоземельних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елементів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гірничохімічної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нерудної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технічної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сировини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дорогоцінних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і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виробних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каменів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і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мінеральних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матеріалів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.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Однак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реальна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кількісна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оцінка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запасів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корисних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копалин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 smtClean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Росії</a:t>
            </a:r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uk-UA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ускладнена </a:t>
            </a:r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так як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різні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джерела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наводять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різні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дані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які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в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окремих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випадках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3200" b="1" spc="150" dirty="0" err="1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відрізняються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в рази.</a:t>
            </a:r>
            <a:r>
              <a:rPr lang="ru-RU" sz="26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/>
            </a:r>
            <a:br>
              <a:rPr lang="ru-RU" sz="26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</a:br>
            <a:r>
              <a:rPr lang="ru-RU" sz="26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/>
            </a:r>
            <a:br>
              <a:rPr lang="ru-RU" sz="2600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</a:br>
            <a:r>
              <a:rPr lang="ru-RU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/>
            </a:r>
            <a:br>
              <a:rPr lang="ru-RU" b="1" spc="150" dirty="0">
                <a:ln w="11430"/>
                <a:solidFill>
                  <a:srgbClr val="F8F8F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</a:b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/>
            </a:r>
            <a:b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</a:b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233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9087" y="363609"/>
            <a:ext cx="1081087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займає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провідне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розвіданими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запасами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нікелю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золота,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срібла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платиноїдів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алмазів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деяких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корисних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копалин.Сукупні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мінеральні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запаси РФ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оцінюються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(2001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рік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в 28 000 млрд дол США, з них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газу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припадає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32,2%;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сланцю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- 23,3%,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- 15,7%;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нерудних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поліз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іскоп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- 14,7%.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Дисконтна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вартість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мінеральної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надрах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 оптимальному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сценарії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розвитку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- 4214 млрд дол (14,2%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світових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а при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екстенсивному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- 1253 млрд дол (4,2%).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дисконтної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вартості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мінеральної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надрах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Російської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Федерації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складають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природний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газ і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за ними з великим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відривом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кам'яне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безліч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будівельних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матеріалів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алмази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нікель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руда і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паладій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світовому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балансі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дисконтованої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вартості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надр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першому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знаходиться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потім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газ,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кам'яне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будівельні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матеріали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золото,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мідь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руда.</a:t>
            </a:r>
          </a:p>
        </p:txBody>
      </p:sp>
    </p:spTree>
    <p:extLst>
      <p:ext uri="{BB962C8B-B14F-4D97-AF65-F5344CB8AC3E}">
        <p14:creationId xmlns:p14="http://schemas.microsoft.com/office/powerpoint/2010/main" val="232828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3175"/>
            <a:ext cx="12193588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412711"/>
            <a:ext cx="11258550" cy="5988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cs typeface="Calibri"/>
              </a:rPr>
              <a:t/>
            </a:r>
            <a:br>
              <a:rPr lang="ru-RU" dirty="0">
                <a:cs typeface="Calibri"/>
              </a:rPr>
            </a:b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/>
            </a:r>
            <a:b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Разом з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тим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більшість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родовищ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корисних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копалин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РФ -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низької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якості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вміст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корисних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компонентів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у них на 35-50%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нижче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середньосвітових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крім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того, 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ряді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випадків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вони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важкодоступні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віддаленість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відсутність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транспорту,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важкі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кліматичні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умови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). 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результаті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незважаючи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наявність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значних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розвіданих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запасів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ступінь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їх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промислового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освоєння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частка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запасів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в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експлуатації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)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досить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низька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: для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бокситів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- 32,6%;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нефелінових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руд - 55,4%;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міді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- 49%; цинку - 16,6% ; олова - 42%;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молібдену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- 31,5%;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свинцю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- 8,8%; титану - 1,3%;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ртуті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alibri"/>
              </a:rPr>
              <a:t> - 5,9%.</a:t>
            </a:r>
          </a:p>
        </p:txBody>
      </p:sp>
    </p:spTree>
    <p:extLst>
      <p:ext uri="{BB962C8B-B14F-4D97-AF65-F5344CB8AC3E}">
        <p14:creationId xmlns:p14="http://schemas.microsoft.com/office/powerpoint/2010/main" val="136911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9"/>
            <a:ext cx="12192000" cy="683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788" y="109538"/>
            <a:ext cx="10131425" cy="1456267"/>
          </a:xfrm>
        </p:spPr>
        <p:txBody>
          <a:bodyPr>
            <a:normAutofit/>
          </a:bodyPr>
          <a:lstStyle/>
          <a:p>
            <a:r>
              <a:rPr lang="ru-RU" sz="6000" cap="none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endParaRPr lang="ru-RU" sz="60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475" y="1371600"/>
            <a:ext cx="7743825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На 1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січня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2013 року з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попередніми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даними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Держкомстату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Росії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було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143 369 806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постійних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жителів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.</a:t>
            </a:r>
            <a:b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</a:b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Щільність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населення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- 8,39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чол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./км2 (2013).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Міське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населення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- 74,03% (2013).</a:t>
            </a:r>
            <a:b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</a:b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даний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час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Росії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відбувається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природний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приріст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населення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народжуваність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перевищує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смертність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. 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січні-жовтні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2012 року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коефіцієнт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народжуваності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Росії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склав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13,3 на 1000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чоловік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населення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смертності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- 13,3,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коефіцієнт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природного приросту - 0,06. 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порівнянні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з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попереднім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роком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спостерігається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зростання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народжуваності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падіння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смертності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та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зростання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коефіцієнта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природного приросту.</a:t>
            </a:r>
          </a:p>
        </p:txBody>
      </p:sp>
    </p:spTree>
    <p:extLst>
      <p:ext uri="{BB962C8B-B14F-4D97-AF65-F5344CB8AC3E}">
        <p14:creationId xmlns:p14="http://schemas.microsoft.com/office/powerpoint/2010/main" val="204147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2238" y="264218"/>
            <a:ext cx="7900988" cy="108585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Розселення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2858" y="1114202"/>
            <a:ext cx="94535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Більшість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зосереджена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головній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смузі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розселення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трикутнику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вершинами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Санкт-Петербург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Сочі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Іркутськ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сході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цього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трикутника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сприятливих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кліматичних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умов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розташовується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зона тайги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багаторічної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мерзлоти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простягаються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напівпустелі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пустелі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Сибіру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площа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становить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3/4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проживає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менше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чверті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центральна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Європейської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щільно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заселені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урбанізовані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районах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традиційні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Уралі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сконцентроване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головним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чином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між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містами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Нижній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Тагіл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Магнітогорськ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Сибіру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зосереджене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вздовж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траси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Транссибірської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залізниці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Новосибірськ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Омськ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Красноярськ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Іркутськ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Кузнецького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вугільного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басейну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935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5"/>
          <a:stretch/>
        </p:blipFill>
        <p:spPr bwMode="auto">
          <a:xfrm>
            <a:off x="0" y="-40796"/>
            <a:ext cx="12192000" cy="689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35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537" y="-185737"/>
            <a:ext cx="5014913" cy="2010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err="1">
                <a:latin typeface="Calibri"/>
                <a:cs typeface="Calibri"/>
              </a:rPr>
              <a:t>Національний</a:t>
            </a:r>
            <a:r>
              <a:rPr lang="ru-RU" sz="3600" b="1" dirty="0">
                <a:latin typeface="Calibri"/>
                <a:cs typeface="Calibri"/>
              </a:rPr>
              <a:t> </a:t>
            </a:r>
            <a:r>
              <a:rPr lang="ru-RU" sz="3600" b="1" dirty="0" smtClean="0">
                <a:latin typeface="Calibri"/>
                <a:cs typeface="Calibri"/>
              </a:rPr>
              <a:t>склад</a:t>
            </a:r>
            <a:endParaRPr lang="ru-RU" sz="36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211" y="1164134"/>
            <a:ext cx="593407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багатонаціональна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Згідно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даними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перепису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2002 року, в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проживають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представники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понад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160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національностей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етнічних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груп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Важливість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цього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факту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відображена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преамбулі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Конституції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РФ.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80 %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становлять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росіяни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Росіяни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розселені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нерівномірно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в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деяких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регіонах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таких як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Інгушетія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становлять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менше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5 %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3315" name="Picture 3" descr="C:\Users\123\AppData\Local\Microsoft\Windows\Temporary Internet Files\Content.IE5\MEC1QI7K\MP900411828[1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2485" y1="30664" x2="83707" y2="5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632" y="671512"/>
            <a:ext cx="6895430" cy="586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7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0866102"/>
              </p:ext>
            </p:extLst>
          </p:nvPr>
        </p:nvGraphicFramePr>
        <p:xfrm>
          <a:off x="502277" y="334851"/>
          <a:ext cx="11177834" cy="6138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7063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648" y="268461"/>
            <a:ext cx="10131425" cy="11353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400" b="1" dirty="0" err="1" smtClean="0">
                <a:cs typeface="Calibri"/>
              </a:rPr>
              <a:t>Релігія</a:t>
            </a:r>
            <a:endParaRPr lang="ru-RU" sz="4400" b="1" dirty="0"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5408" y="1531237"/>
            <a:ext cx="42543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більшість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православні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християни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неслов'янських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жителів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становлять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мусульмани-суніти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релігії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православ'я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Російська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Православна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Церква),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іслам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католицизм, протестантизм,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іудаїзм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буддизм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тощо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98" y="1171977"/>
            <a:ext cx="6654791" cy="500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83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594190"/>
            <a:ext cx="10131425" cy="51970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730" y="262537"/>
            <a:ext cx="879627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  <a:p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індустріально-аграрна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гірнича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нафтова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нафтопереробна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газова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металургійна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чорна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кольорова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металургія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літако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та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кораблебудування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космічна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машинобудівна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енергетичне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обладнання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харчова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текстильна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провідна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роль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належить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важкій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індустрії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РФ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добувають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мінерального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палива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більшість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мінеральної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Є три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бази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чорної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металургії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Уральська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Центральна,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Сибірська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різноманітні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кольорової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металургії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Розвинені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транспорту, але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величезні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простори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Сибіру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практично не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залізниць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сучасних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автодоріг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Натомість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діють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системи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магістральних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газопроводів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Морський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забезпечує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знану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перевезень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Найважливіші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порти: Санкт-Петербург,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Калінінград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Мурманськ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Архангельськ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Новоросійськ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Владивосток, Находка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endParaRPr lang="ru-RU" dirty="0"/>
          </a:p>
        </p:txBody>
      </p:sp>
      <p:pic>
        <p:nvPicPr>
          <p:cNvPr id="1026" name="Picture 2" descr="C:\Program Files (x86)\Microsoft Office\MEDIA\CAGCAT10\j019616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272" y="605437"/>
            <a:ext cx="1801368" cy="168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Program Files (x86)\Microsoft Office\MEDIA\CAGCAT10\j028536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272" y="3281294"/>
            <a:ext cx="2400300" cy="296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67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                          </a:t>
            </a:r>
            <a:r>
              <a:rPr lang="ru-RU" sz="6000" dirty="0" err="1"/>
              <a:t>Візитна</a:t>
            </a:r>
            <a:r>
              <a:rPr lang="ru-RU" sz="6000" dirty="0"/>
              <a:t> </a:t>
            </a:r>
            <a:r>
              <a:rPr lang="ru-RU" sz="6000" dirty="0" err="1"/>
              <a:t>картка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err="1">
                <a:cs typeface="Calibri"/>
              </a:rPr>
              <a:t>Офіційна</a:t>
            </a:r>
            <a:r>
              <a:rPr lang="ru-RU" sz="4000" dirty="0">
                <a:cs typeface="Calibri"/>
              </a:rPr>
              <a:t> </a:t>
            </a:r>
            <a:r>
              <a:rPr lang="ru-RU" sz="4000" dirty="0" err="1">
                <a:cs typeface="Calibri"/>
              </a:rPr>
              <a:t>назва-</a:t>
            </a:r>
            <a:r>
              <a:rPr lang="ru-RU" sz="4000" b="1" dirty="0" err="1">
                <a:cs typeface="Calibri"/>
              </a:rPr>
              <a:t>Російська</a:t>
            </a:r>
            <a:r>
              <a:rPr lang="ru-RU" sz="4000" b="1" dirty="0">
                <a:cs typeface="Calibri"/>
              </a:rPr>
              <a:t> </a:t>
            </a:r>
            <a:r>
              <a:rPr lang="ru-RU" sz="4000" b="1" dirty="0" err="1">
                <a:cs typeface="Calibri"/>
              </a:rPr>
              <a:t>Федерація</a:t>
            </a:r>
            <a:r>
              <a:rPr lang="ru-RU" sz="4000" dirty="0">
                <a:cs typeface="Calibri"/>
              </a:rPr>
              <a:t/>
            </a:r>
            <a:br>
              <a:rPr lang="ru-RU" sz="4000" dirty="0">
                <a:cs typeface="Calibri"/>
              </a:rPr>
            </a:br>
            <a:r>
              <a:rPr lang="ru-RU" sz="4000" dirty="0" err="1">
                <a:cs typeface="Calibri"/>
              </a:rPr>
              <a:t>Кількість</a:t>
            </a:r>
            <a:r>
              <a:rPr lang="ru-RU" sz="4000" dirty="0">
                <a:cs typeface="Calibri"/>
              </a:rPr>
              <a:t> населення </a:t>
            </a:r>
            <a:r>
              <a:rPr lang="ru-RU" sz="4000" b="1" dirty="0">
                <a:cs typeface="Calibri"/>
              </a:rPr>
              <a:t>143 030 106 (2012 </a:t>
            </a:r>
            <a:r>
              <a:rPr lang="ru-RU" sz="4000" b="1" dirty="0" err="1">
                <a:cs typeface="Calibri"/>
              </a:rPr>
              <a:t>рік</a:t>
            </a:r>
            <a:r>
              <a:rPr lang="ru-RU" sz="4000" b="1" dirty="0">
                <a:cs typeface="Calibri"/>
              </a:rPr>
              <a:t>)</a:t>
            </a:r>
            <a:r>
              <a:rPr lang="ru-RU" sz="4000" dirty="0">
                <a:cs typeface="Calibri"/>
              </a:rPr>
              <a:t/>
            </a:r>
            <a:br>
              <a:rPr lang="ru-RU" sz="4000" dirty="0">
                <a:cs typeface="Calibri"/>
              </a:rPr>
            </a:br>
            <a:r>
              <a:rPr lang="ru-RU" sz="4000" dirty="0" err="1">
                <a:cs typeface="Calibri"/>
              </a:rPr>
              <a:t>Столиця</a:t>
            </a:r>
            <a:r>
              <a:rPr lang="ru-RU" sz="4000" b="1" dirty="0" err="1">
                <a:cs typeface="Calibri"/>
              </a:rPr>
              <a:t>-Москва</a:t>
            </a:r>
            <a:r>
              <a:rPr lang="ru-RU" sz="4000" dirty="0">
                <a:cs typeface="Calibri"/>
              </a:rPr>
              <a:t/>
            </a:r>
            <a:br>
              <a:rPr lang="ru-RU" sz="4000" dirty="0">
                <a:cs typeface="Calibri"/>
              </a:rPr>
            </a:br>
            <a:r>
              <a:rPr lang="ru-RU" sz="4000" dirty="0">
                <a:cs typeface="Calibri"/>
              </a:rPr>
              <a:t>Тип </a:t>
            </a:r>
            <a:r>
              <a:rPr lang="ru-RU" sz="4000" dirty="0" err="1">
                <a:cs typeface="Calibri"/>
              </a:rPr>
              <a:t>країни-</a:t>
            </a:r>
            <a:r>
              <a:rPr lang="ru-RU" sz="4000" b="1" dirty="0" err="1">
                <a:cs typeface="Calibri"/>
              </a:rPr>
              <a:t>країна</a:t>
            </a:r>
            <a:r>
              <a:rPr lang="ru-RU" sz="4000" b="1" dirty="0">
                <a:cs typeface="Calibri"/>
              </a:rPr>
              <a:t> з </a:t>
            </a:r>
            <a:r>
              <a:rPr lang="ru-RU" sz="4000" b="1" dirty="0" err="1">
                <a:cs typeface="Calibri"/>
              </a:rPr>
              <a:t>перехідною</a:t>
            </a:r>
            <a:r>
              <a:rPr lang="ru-RU" sz="4000" b="1" dirty="0">
                <a:cs typeface="Calibri"/>
              </a:rPr>
              <a:t> </a:t>
            </a:r>
            <a:r>
              <a:rPr lang="ru-RU" sz="4000" b="1" dirty="0" err="1">
                <a:cs typeface="Calibri"/>
              </a:rPr>
              <a:t>економікою</a:t>
            </a:r>
            <a:r>
              <a:rPr lang="ru-RU" sz="4000" dirty="0">
                <a:cs typeface="Calibri"/>
              </a:rPr>
              <a:t/>
            </a:r>
            <a:br>
              <a:rPr lang="ru-RU" sz="4000" dirty="0">
                <a:cs typeface="Calibri"/>
              </a:rPr>
            </a:br>
            <a:r>
              <a:rPr lang="ru-RU" sz="4000" dirty="0" err="1">
                <a:cs typeface="Calibri"/>
              </a:rPr>
              <a:t>Державний</a:t>
            </a:r>
            <a:r>
              <a:rPr lang="ru-RU" sz="4000" dirty="0">
                <a:cs typeface="Calibri"/>
              </a:rPr>
              <a:t> </a:t>
            </a:r>
            <a:r>
              <a:rPr lang="ru-RU" sz="4000" dirty="0" err="1">
                <a:cs typeface="Calibri"/>
              </a:rPr>
              <a:t>устрій</a:t>
            </a:r>
            <a:r>
              <a:rPr lang="ru-RU" sz="4000" dirty="0">
                <a:cs typeface="Calibri"/>
              </a:rPr>
              <a:t> </a:t>
            </a:r>
            <a:r>
              <a:rPr lang="ru-RU" sz="4000" b="1" dirty="0" err="1">
                <a:cs typeface="Calibri"/>
              </a:rPr>
              <a:t>Президентська</a:t>
            </a:r>
            <a:r>
              <a:rPr lang="ru-RU" sz="4000" b="1" dirty="0">
                <a:cs typeface="Calibri"/>
              </a:rPr>
              <a:t> </a:t>
            </a:r>
            <a:r>
              <a:rPr lang="ru-RU" sz="4000" b="1" dirty="0" err="1">
                <a:cs typeface="Calibri"/>
              </a:rPr>
              <a:t>федеративна</a:t>
            </a:r>
            <a:r>
              <a:rPr lang="ru-RU" sz="4000" b="1" dirty="0">
                <a:cs typeface="Calibri"/>
              </a:rPr>
              <a:t> </a:t>
            </a:r>
            <a:r>
              <a:rPr lang="ru-RU" sz="4000" b="1" dirty="0" err="1">
                <a:cs typeface="Calibri"/>
              </a:rPr>
              <a:t>республіка</a:t>
            </a:r>
            <a:endParaRPr lang="ru-RU" sz="4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312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041" y="107205"/>
            <a:ext cx="5727877" cy="6254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Залізниці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велика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Європейській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перевозять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три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чверті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Річковий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автомобільний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перевозять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15 %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багатьох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районах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Далекого Сходу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єдиним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видом транспорту 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авіація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Економічна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криза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кінця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1990-х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фактично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ізолювала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регіонів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центра, так як через погано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розвинену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інфраструктуру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держава не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спроможна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оплачувати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вантажів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172" y="215520"/>
            <a:ext cx="3967230" cy="2975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82" y="1484289"/>
            <a:ext cx="4657859" cy="311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9286" y1="18116" x2="15238" y2="18478"/>
                        <a14:foregroundMark x1="19286" y1="21377" x2="17381" y2="32246"/>
                        <a14:foregroundMark x1="30000" y1="16667" x2="42381" y2="12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553" y="3284782"/>
            <a:ext cx="40005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412" y="2437259"/>
            <a:ext cx="6803174" cy="510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34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7582" y="520061"/>
            <a:ext cx="112346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економіки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переважає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важка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особливо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металургія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хімія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машинобудування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енергетика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Добре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розвинута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лісова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лісові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розвідані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запаси природного газу й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другі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величиною запаси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родовища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Республіці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Східному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Сибіру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на Далекому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Сході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руду,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боксити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нікель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олово, золото,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алмази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платину,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свинець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цинк.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цих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ресурсів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знаходиться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Сибіру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де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відстані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низька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заселеність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суворий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багаторічна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мерзлота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створюють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труднощі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економічно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ефективного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видобутку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транспортування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переробки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споживання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Російське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сільське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яке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виробляє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ніж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одну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п'яту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валового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національного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продукту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спеціалізується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регіонах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Три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п'ятих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орних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земель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засіваються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пшеницею, ячменем,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вівсом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житом.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Основними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виробниками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зерна є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Поволжя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Кавказ, Центрально-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Чорноземний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 і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Сибір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Вирощуються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технічні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(особливо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соняшник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цукровий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буряк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льон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овочі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середній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смузі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північному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і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баштанні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</a:p>
          <a:p>
            <a:pPr algn="ctr"/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Виробка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електроенергії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1 040 млрд.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кВт•год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(2008). На тер. РФ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функціонують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об'єднані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енергетичні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системи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Центру,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Північного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-Заходу,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Поволжя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Південного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Кавказу, Уралу,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Сибіру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Далекого Сходу.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Діють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ТЕС, ГЕС, АЕС.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володіє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запасами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гідроенергії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зосереджені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переважно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Сибірі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Грандіозні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гідроенергетичні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були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здійснені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ріках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Ангара і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Єнісей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але вони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віддалені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західних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районів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де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відчувається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нестача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енергії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266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2870" y="2300288"/>
            <a:ext cx="523823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Підготувала учениця 10-Ф класу, Рискаль Анна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8741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AppData\Local\Microsoft\Windows\Temporary Internet Files\Content.IE5\6LNKK2G8\MP90036281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72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948" y="0"/>
            <a:ext cx="9527145" cy="18340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  </a:t>
            </a:r>
            <a:r>
              <a:rPr lang="ru-RU" sz="6000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Економіко-геграфічне</a:t>
            </a:r>
            <a:r>
              <a:rPr lang="ru-RU" sz="6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6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           </a:t>
            </a:r>
            <a:r>
              <a:rPr lang="ru-RU" sz="6000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положення</a:t>
            </a:r>
            <a:r>
              <a:rPr lang="ru-RU" sz="60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 </a:t>
            </a:r>
            <a:r>
              <a:rPr lang="ru-RU" sz="4900" b="1" dirty="0">
                <a:latin typeface="Calibri"/>
                <a:cs typeface="Calibri"/>
              </a:rPr>
              <a:t>  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0761" y="1725770"/>
            <a:ext cx="1004552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східній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північній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Азії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суто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євразійське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розташування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омивається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водами 14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моря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Льодовитого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океану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Баренцове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Карське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Лаптєвих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Східно-Сибірське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Чукотське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море;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моря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Атлантичного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океану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Балтійське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північному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Чорне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Азовське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море (на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південному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);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сході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моря Тихого океану — Берингове,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Охотське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Японське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море.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південному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вихід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внутрішньоконтинентального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Каспійського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моря.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Російська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Федерація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найдовшу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берегову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лінію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37 653 км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475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3\AppData\Local\Microsoft\Windows\Temporary Internet Files\Content.IE5\48ZC31O1\MP900442637[1]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10" b="96690" l="2273" r="97847">
                        <a14:foregroundMark x1="11962" y1="12021" x2="96172" y2="92857"/>
                        <a14:foregroundMark x1="96292" y1="5923" x2="4545" y2="93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4" y="-371474"/>
            <a:ext cx="12406313" cy="752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9270" y="367048"/>
            <a:ext cx="9607640" cy="64909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Її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сусідами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є КНДР (39,4 км), Китай (4209,3 км),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Монголія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(3485 км), Казахстан (7598,6 км), Азербайджан (350 км),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Грузія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(879,9 км),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Україна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(2245,8 км),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Білорусь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(1239 км), Литва (288,4 км),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Польща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(236,3 км),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Латвія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(270,5 км),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Естонія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(466,8 км),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Фінляндія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(1325,8 км) та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Норвегія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(219,1 км).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Цілковито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морем вона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межує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зі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США (49 км) та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Японією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(194,3 км).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Російська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Федерація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має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найдовший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кордон у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світі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— 60 933 км (з них 38 808 км —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морський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кордон).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95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738" y="185738"/>
            <a:ext cx="824388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Крайні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точки:</a:t>
            </a:r>
          </a:p>
          <a:p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найпівнічніша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точка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Євразії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мис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Флігелі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острові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Рудольф,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архіпелагу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Земля Франца-Йосифа 81°49' пн. ш.</a:t>
            </a:r>
          </a:p>
          <a:p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материкова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мис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Челюскін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півострів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Таймир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77°43' пн. ш.</a:t>
            </a:r>
          </a:p>
          <a:p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знаходиться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гори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Базардюзю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кордоні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Дагестану з Азербайджаном) 41°11' пн. ш.</a:t>
            </a:r>
          </a:p>
          <a:p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Куршська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коса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Гданська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затока,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Балтійське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море) 19°38'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д.</a:t>
            </a:r>
          </a:p>
          <a:p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острів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Ратманова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169°00'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д.</a:t>
            </a:r>
          </a:p>
          <a:p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материкова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мис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Дежньова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Чукотський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півострів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169°40'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2011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42876"/>
            <a:ext cx="11786209" cy="651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61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4" y="0"/>
            <a:ext cx="10131425" cy="1456267"/>
          </a:xfrm>
        </p:spPr>
        <p:txBody>
          <a:bodyPr/>
          <a:lstStyle/>
          <a:p>
            <a:r>
              <a:rPr lang="ru-RU" dirty="0"/>
              <a:t>                         </a:t>
            </a:r>
            <a:r>
              <a:rPr lang="ru-RU" sz="5400" cap="none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природні</a:t>
            </a:r>
            <a:r>
              <a:rPr lang="ru-RU" sz="54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cap="none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умови</a:t>
            </a:r>
            <a:r>
              <a:rPr lang="ru-RU" dirty="0"/>
              <a:t> 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074" y="1027643"/>
            <a:ext cx="10131425" cy="1072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b="1" dirty="0" err="1" smtClean="0">
                <a:latin typeface="Calibri"/>
                <a:cs typeface="Calibri"/>
              </a:rPr>
              <a:t>Рельєф</a:t>
            </a:r>
            <a:endParaRPr lang="ru-RU" sz="5400" b="1" dirty="0">
              <a:latin typeface="Calibri"/>
              <a:cs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073" y="1920773"/>
            <a:ext cx="5867402" cy="4680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європейської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РФ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межах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Східно-Європейської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рівнини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схили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Кавказу,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північному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— гори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Хібіни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Уралу —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Західно-Сибірська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рівнина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обрамована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горами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Сибіру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(Алтай,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Саяни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гори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Прибайкалля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Забайкалля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Між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Єнісеєм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Леною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Середньосибірське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плоскогір'я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між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Леною та Тихим океаном —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хребти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нагір'я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Північно-Східної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Азії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3"/>
          <a:stretch/>
        </p:blipFill>
        <p:spPr bwMode="auto">
          <a:xfrm>
            <a:off x="6086475" y="1192108"/>
            <a:ext cx="4095750" cy="2636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9"/>
          <a:stretch/>
        </p:blipFill>
        <p:spPr bwMode="auto">
          <a:xfrm>
            <a:off x="6086475" y="4001982"/>
            <a:ext cx="4095750" cy="2598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35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403159"/>
            <a:ext cx="10401300" cy="13399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5800" b="1" dirty="0" err="1">
                <a:latin typeface="Calibri"/>
                <a:cs typeface="Calibri"/>
              </a:rPr>
              <a:t>Клімат</a:t>
            </a:r>
            <a:r>
              <a:rPr lang="ru-RU" sz="3600" b="1" dirty="0">
                <a:latin typeface="Calibri"/>
                <a:cs typeface="Calibri"/>
              </a:rPr>
              <a:t/>
            </a:r>
            <a:br>
              <a:rPr lang="ru-RU" sz="3600" b="1" dirty="0">
                <a:latin typeface="Calibri"/>
                <a:cs typeface="Calibri"/>
              </a:rPr>
            </a:br>
            <a:r>
              <a:rPr lang="ru-RU" dirty="0">
                <a:latin typeface="Calibri"/>
                <a:cs typeface="Calibri"/>
              </a:rPr>
              <a:t/>
            </a:r>
            <a:br>
              <a:rPr lang="ru-RU" dirty="0">
                <a:latin typeface="Calibri"/>
                <a:cs typeface="Calibri"/>
              </a:rPr>
            </a:br>
            <a:endParaRPr lang="ru-RU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6226" y="1331863"/>
            <a:ext cx="6553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широтному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напрямку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чергуються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кліматичні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пояси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полярний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субполярний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помірний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субтропічний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меридіональному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напрямку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змінюється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морського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крайньому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північному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до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різко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континентального 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Сибіру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 переходом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знов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вологого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мусоного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Далекому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Сході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Багатьом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районам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Сибіру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Далекого Сходу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притаманна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багаторічна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мерзлота.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466"/>
            <a:ext cx="11516696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57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763" y="592304"/>
            <a:ext cx="5057776" cy="6151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території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Російської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Федерації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зосереджені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виняткові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запаси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сировинних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і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паливно-енергетичних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ресурсів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Зокрема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маються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: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великі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родовища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нафти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, газу,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вугілля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калійних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солей,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нікелю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, олова,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алюмінієвої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сировини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, вольфраму, золота,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платини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азбесту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графіту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слюди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і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інших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корисних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копалин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3374" y="292268"/>
            <a:ext cx="3057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Ресурси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69" y="1307931"/>
            <a:ext cx="6638925" cy="497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74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Небеса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0</TotalTime>
  <Words>613</Words>
  <Application>Microsoft Office PowerPoint</Application>
  <PresentationFormat>Произвольный</PresentationFormat>
  <Paragraphs>56</Paragraphs>
  <Slides>22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Небеса</vt:lpstr>
      <vt:lpstr>РОСІЯ</vt:lpstr>
      <vt:lpstr>                          Візитна картка</vt:lpstr>
      <vt:lpstr>  Економіко-геграфічне            положення    </vt:lpstr>
      <vt:lpstr>Презентация PowerPoint</vt:lpstr>
      <vt:lpstr>Презентация PowerPoint</vt:lpstr>
      <vt:lpstr>Презентация PowerPoint</vt:lpstr>
      <vt:lpstr>                         природні умови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Населення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РОСІЯ</dc:title>
  <dc:creator/>
  <cp:lastModifiedBy/>
  <cp:revision>6</cp:revision>
  <dcterms:created xsi:type="dcterms:W3CDTF">2012-07-30T23:42:41Z</dcterms:created>
  <dcterms:modified xsi:type="dcterms:W3CDTF">2013-02-05T05:35:03Z</dcterms:modified>
</cp:coreProperties>
</file>