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9D235F-0B52-4F9F-B04E-AE35432342D3}" type="datetimeFigureOut">
              <a:rPr lang="uk-UA" smtClean="0"/>
              <a:t>19.02.2015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03D7D9A-EEE1-4712-8F30-4FAD747CA4E2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Чорна металургія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366889"/>
            <a:ext cx="3096344" cy="23192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8639"/>
            <a:ext cx="3461370" cy="229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8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Чорна металургія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Це одна </a:t>
            </a:r>
            <a:r>
              <a:rPr lang="uk-UA" dirty="0"/>
              <a:t>з найважливіших галузей важкої промисловості, яка охоплює виробництво чорних металів та спорідненої сировини і напівфабрикатів.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717032"/>
            <a:ext cx="4428492" cy="29523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410" y="21641"/>
            <a:ext cx="2751824" cy="183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97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чорної металургії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60"/>
          </a:xfrm>
        </p:spPr>
        <p:txBody>
          <a:bodyPr>
            <a:noAutofit/>
          </a:bodyPr>
          <a:lstStyle/>
          <a:p>
            <a:pPr marL="137160" indent="0" algn="just">
              <a:spcAft>
                <a:spcPts val="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</a:rPr>
              <a:t>Значення </a:t>
            </a:r>
            <a:r>
              <a:rPr lang="uk-UA" sz="1800" dirty="0">
                <a:solidFill>
                  <a:srgbClr val="000000"/>
                </a:solidFill>
              </a:rPr>
              <a:t>чорної металургії для економіки України важко недооцінити. Це пояснюється  тим, що </a:t>
            </a:r>
            <a:r>
              <a:rPr lang="uk-UA" sz="1800" dirty="0" smtClean="0">
                <a:solidFill>
                  <a:srgbClr val="000000"/>
                </a:solidFill>
              </a:rPr>
              <a:t>чорна металургія </a:t>
            </a:r>
            <a:r>
              <a:rPr lang="uk-UA" sz="1800" dirty="0">
                <a:solidFill>
                  <a:srgbClr val="000000"/>
                </a:solidFill>
              </a:rPr>
              <a:t>не тільки впливає на розвиток усіх без виключення галузей народного господарства  України і є базою їх формування, але й  являється важливою експортоутворюючою галуззю і значною мірою визначає експортний потенціал нашої </a:t>
            </a:r>
            <a:r>
              <a:rPr lang="uk-UA" sz="1800" dirty="0" smtClean="0">
                <a:solidFill>
                  <a:srgbClr val="000000"/>
                </a:solidFill>
              </a:rPr>
              <a:t>країни.З </a:t>
            </a:r>
            <a:r>
              <a:rPr lang="uk-UA" sz="1800" dirty="0">
                <a:solidFill>
                  <a:srgbClr val="000000"/>
                </a:solidFill>
              </a:rPr>
              <a:t>огляду на все це немає сумніву, що в умовах економічної кризи чорна металургія може виступити у ролі потяга, який, відновивши, а може навіть і  збільшивши свій  виробничі обсяги, зможе “підняти з колін” промисловість, а отже і економіку нашої країни</a:t>
            </a:r>
            <a:r>
              <a:rPr lang="uk-UA" sz="1800" dirty="0" smtClean="0">
                <a:solidFill>
                  <a:srgbClr val="000000"/>
                </a:solidFill>
              </a:rPr>
              <a:t>.</a:t>
            </a:r>
          </a:p>
          <a:p>
            <a:pPr marL="137160" indent="0" algn="just">
              <a:spcAft>
                <a:spcPts val="0"/>
              </a:spcAft>
              <a:buNone/>
            </a:pPr>
            <a:endParaRPr lang="uk-UA" sz="1800" dirty="0">
              <a:solidFill>
                <a:srgbClr val="000000"/>
              </a:solidFill>
            </a:endParaRPr>
          </a:p>
          <a:p>
            <a:pPr marL="137160" indent="0">
              <a:buNone/>
            </a:pPr>
            <a:r>
              <a:rPr lang="uk-UA" sz="1800" dirty="0" smtClean="0">
                <a:solidFill>
                  <a:srgbClr val="000000"/>
                </a:solidFill>
                <a:latin typeface="Arial"/>
              </a:rPr>
              <a:t>Україна </a:t>
            </a:r>
            <a:r>
              <a:rPr lang="uk-UA" sz="1800" dirty="0">
                <a:solidFill>
                  <a:srgbClr val="000000"/>
                </a:solidFill>
                <a:latin typeface="Arial"/>
              </a:rPr>
              <a:t>є одним із лідерів країн-виробників металів у світі і займала до 2008 року 7 місце за обсягом виробництва сталі і 3 місце — за обсягом експорту металопродукції. Країна входить до десятка найбільших виробників і експортерів металу. Частина продукції, яку виробляють металургійні підприємства, становить 30 % загалом у промисловому виробництві і 42 % від загальних обсягів експорту України. Понад 80 % металопродукції експортується до країн Європи, Азії, Близького Сходу, Південної Америки.</a:t>
            </a:r>
            <a:r>
              <a:rPr lang="uk-UA" sz="1800" dirty="0">
                <a:solidFill>
                  <a:srgbClr val="000000"/>
                </a:solidFill>
              </a:rPr>
              <a:t/>
            </a:r>
            <a:br>
              <a:rPr lang="uk-UA" sz="1800" dirty="0">
                <a:solidFill>
                  <a:srgbClr val="000000"/>
                </a:solidFill>
              </a:rPr>
            </a:b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88964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52" y="62699"/>
            <a:ext cx="8534018" cy="531797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9756" y="5380672"/>
            <a:ext cx="86780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i="0" dirty="0" smtClean="0">
                <a:solidFill>
                  <a:srgbClr val="000000"/>
                </a:solidFill>
                <a:effectLst/>
                <a:latin typeface="Arial"/>
              </a:rPr>
              <a:t>Найбільші підприємства галузі в Україні: «Запоріжсталь», «Азовсталь», «Криворіжсталь», «Дніпроспецсталь», Харцизький трубний завод, Авдіївський коксохімічний завод, Дніпропетровський металургійний завод, Дніпропетровський металургійний комбінат, Єнакіївський металургійний завод, Макіївський металургійний комбінат, Нікопольський південнотрубний завод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2738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260648"/>
            <a:ext cx="7086600" cy="1080120"/>
          </a:xfrm>
        </p:spPr>
        <p:txBody>
          <a:bodyPr/>
          <a:lstStyle/>
          <a:p>
            <a:r>
              <a:rPr lang="uk-UA" b="0" dirty="0" smtClean="0">
                <a:solidFill>
                  <a:srgbClr val="000000"/>
                </a:solidFill>
                <a:effectLst/>
              </a:rPr>
              <a:t>Забруднення довкілля</a:t>
            </a:r>
            <a:r>
              <a:rPr lang="uk-UA" b="0" dirty="0">
                <a:solidFill>
                  <a:srgbClr val="000000"/>
                </a:solidFill>
                <a:effectLst/>
              </a:rPr>
              <a:t/>
            </a:r>
            <a:br>
              <a:rPr lang="uk-UA" b="0" dirty="0">
                <a:solidFill>
                  <a:srgbClr val="000000"/>
                </a:solidFill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692696"/>
            <a:ext cx="8363272" cy="3960440"/>
          </a:xfrm>
        </p:spPr>
        <p:txBody>
          <a:bodyPr>
            <a:normAutofit fontScale="92500" lnSpcReduction="10000"/>
          </a:bodyPr>
          <a:lstStyle/>
          <a:p>
            <a:r>
              <a:rPr lang="uk-UA" dirty="0">
                <a:solidFill>
                  <a:srgbClr val="000000"/>
                </a:solidFill>
                <a:latin typeface="Arial"/>
              </a:rPr>
              <a:t>Чорна металургія відноситься до виробництва, яке при сучасній технології виготовлення металів сильно забруднює навколишнє середовище. Успішно розв'язати екологічну проблему в цих районах — важливе регіональне економічне і соціальне завдання. Для цього необхідно впроваджувати на підприємствах чорної металургії найновітніші очисні технології, що дають змогу звести до мінімуму промислові відходи і викиди в атмосферу, оздоровити місця надмірної концентрації металургійних підприємств, а також лімітний вплив природних факторів на розміщення об'єктів чорної металургії в регіонах з порівняно високим рівнем заселення. Для забезпечення максимального очищення стічних вод необхідно також застосовувати багатократну очистку води.</a:t>
            </a:r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44309"/>
            <a:ext cx="3960440" cy="2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07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</TotalTime>
  <Words>180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Чорна металургія</vt:lpstr>
      <vt:lpstr>Чорна металургія</vt:lpstr>
      <vt:lpstr>Значення чорної металургії</vt:lpstr>
      <vt:lpstr>Презентация PowerPoint</vt:lpstr>
      <vt:lpstr>Забруднення довкілля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Чорна металургія</dc:title>
  <dc:creator>VITA</dc:creator>
  <cp:lastModifiedBy>VITA</cp:lastModifiedBy>
  <cp:revision>7</cp:revision>
  <dcterms:created xsi:type="dcterms:W3CDTF">2014-02-23T12:44:56Z</dcterms:created>
  <dcterms:modified xsi:type="dcterms:W3CDTF">2015-02-19T16:37:15Z</dcterms:modified>
</cp:coreProperties>
</file>