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4071942"/>
            <a:ext cx="8458200" cy="1289464"/>
          </a:xfrm>
        </p:spPr>
        <p:txBody>
          <a:bodyPr>
            <a:noAutofit/>
          </a:bodyPr>
          <a:lstStyle/>
          <a:p>
            <a:r>
              <a:rPr lang="uk-UA" sz="9600" dirty="0" smtClean="0">
                <a:ln>
                  <a:solidFill>
                    <a:schemeClr val="tx1"/>
                  </a:solidFill>
                </a:ln>
                <a:effectLst>
                  <a:reflection blurRad="6350" stA="60000" endA="900" endPos="58000" dir="5400000" sy="-100000" algn="bl" rotWithShape="0"/>
                </a:effectLst>
              </a:rPr>
              <a:t>Шрі-Ланка</a:t>
            </a:r>
            <a:endParaRPr lang="ru-RU" sz="9600" dirty="0">
              <a:ln>
                <a:solidFill>
                  <a:schemeClr val="tx1"/>
                </a:solidFill>
              </a:ln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tur-svit.com/tl_files/files/Ostrova/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2846720" cy="3286148"/>
          </a:xfrm>
          <a:prstGeom prst="rect">
            <a:avLst/>
          </a:prstGeom>
          <a:noFill/>
        </p:spPr>
      </p:pic>
      <p:pic>
        <p:nvPicPr>
          <p:cNvPr id="9220" name="Picture 4" descr="http://ceylon.com.ua/wp-content/uploads/2010/06/mapofsrilank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5728"/>
            <a:ext cx="218052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0" dirty="0" smtClean="0"/>
              <a:t>презинтацїю</a:t>
            </a:r>
            <a:endParaRPr lang="ru-RU" sz="32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Виконала учениця 10-Б класу</a:t>
            </a:r>
          </a:p>
          <a:p>
            <a:r>
              <a:rPr lang="uk-UA" sz="3200" dirty="0" err="1" smtClean="0"/>
              <a:t>Луцюк</a:t>
            </a:r>
            <a:r>
              <a:rPr lang="uk-UA" sz="3200" dirty="0" smtClean="0"/>
              <a:t> Ольга</a:t>
            </a:r>
            <a:endParaRPr lang="ru-RU" sz="3200" dirty="0"/>
          </a:p>
        </p:txBody>
      </p:sp>
      <p:pic>
        <p:nvPicPr>
          <p:cNvPr id="25602" name="Picture 2" descr="D:\я в центрі\fdfffffffffffffffffffffffffп є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505200" y="616634"/>
            <a:ext cx="5138766" cy="373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686800" cy="4525963"/>
          </a:xfrm>
        </p:spPr>
        <p:txBody>
          <a:bodyPr/>
          <a:lstStyle/>
          <a:p>
            <a:r>
              <a:rPr lang="uk-UA" i="1" dirty="0" smtClean="0">
                <a:solidFill>
                  <a:schemeClr val="tx1"/>
                </a:solidFill>
              </a:rPr>
              <a:t>Демократична Соціалістична Республіка Шрі-Ланка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uk-UA" i="1" dirty="0" smtClean="0">
                <a:solidFill>
                  <a:schemeClr val="tx1"/>
                </a:solidFill>
              </a:rPr>
              <a:t>країна і острів в північній частині індійському океані за 31 км від південно-східного узбережжя Індії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  <a:r>
              <a:rPr lang="uk-UA" i="1" dirty="0" smtClean="0">
                <a:solidFill>
                  <a:schemeClr val="tx1"/>
                </a:solidFill>
              </a:rPr>
              <a:t> Її площа становить 65 610 </a:t>
            </a:r>
            <a:r>
              <a:rPr lang="uk-UA" i="1" dirty="0" err="1" smtClean="0">
                <a:solidFill>
                  <a:schemeClr val="tx1"/>
                </a:solidFill>
              </a:rPr>
              <a:t>км²</a:t>
            </a:r>
            <a:r>
              <a:rPr lang="uk-UA" i="1" dirty="0" smtClean="0">
                <a:solidFill>
                  <a:schemeClr val="tx1"/>
                </a:solidFill>
              </a:rPr>
              <a:t>. Політична система — ліберальна демократична республіка.</a:t>
            </a:r>
          </a:p>
          <a:p>
            <a:endParaRPr lang="ru-RU" i="1" dirty="0"/>
          </a:p>
        </p:txBody>
      </p:sp>
      <p:pic>
        <p:nvPicPr>
          <p:cNvPr id="8194" name="Picture 2" descr="D:\Ольга Сергіївна\Sri-Lanka_Colombo_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86256"/>
            <a:ext cx="3325114" cy="2286016"/>
          </a:xfrm>
          <a:prstGeom prst="rect">
            <a:avLst/>
          </a:prstGeom>
          <a:noFill/>
        </p:spPr>
      </p:pic>
      <p:pic>
        <p:nvPicPr>
          <p:cNvPr id="8195" name="Picture 3" descr="D:\Ольга Сергіївна\44_5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429132"/>
            <a:ext cx="3143272" cy="20902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 Прапор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          герб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D:\images[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3714776" cy="2476518"/>
          </a:xfrm>
          <a:prstGeom prst="rect">
            <a:avLst/>
          </a:prstGeom>
          <a:noFill/>
        </p:spPr>
      </p:pic>
      <p:pic>
        <p:nvPicPr>
          <p:cNvPr id="1031" name="Picture 7" descr="D:\images[7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285992"/>
            <a:ext cx="2214578" cy="315577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Ольга Сергіївна\градусник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0362" y="-642966"/>
            <a:ext cx="12358774" cy="92690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КЛІМАТ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solidFill>
                  <a:schemeClr val="tx1"/>
                </a:solidFill>
              </a:rPr>
              <a:t>Шрі-Ланка розташована лише на кілька градусів широти північніше екватора. Тому середні місячні температури повітря на низовинах високі і мало розрізняються протягом року. Узимку вони трохи нижчі: наприклад, у Коломбо середня температура найхолоднішого місяця — грудня, 25 °C, а найспекотнішого місяця — травня, 28 °C. Добові амплітуди температур невеликі і рідко перевищують 11 °C. Однак у горах, в одному з найбільш висотних міст країни </a:t>
            </a:r>
            <a:r>
              <a:rPr lang="uk-UA" dirty="0" err="1" smtClean="0">
                <a:solidFill>
                  <a:schemeClr val="tx1"/>
                </a:solidFill>
              </a:rPr>
              <a:t>Нувара-Елія</a:t>
            </a:r>
            <a:r>
              <a:rPr lang="uk-UA" dirty="0" smtClean="0">
                <a:solidFill>
                  <a:schemeClr val="tx1"/>
                </a:solidFill>
              </a:rPr>
              <a:t>  середня температура повітря в січні 14 °C, а в травні 17 °C.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/>
              <a:t>     За даними Організації Об'єднаних Націй, у 2025 році чисельність населення Шрі-Ланки становитиме 23 547 тисяч осіб, а до 2050 року — 25 923 тисяч осіб. Станом на 2003 рік на 1000 </a:t>
            </a:r>
            <a:r>
              <a:rPr lang="uk-UA" sz="2400" dirty="0" err="1" smtClean="0"/>
              <a:t>ланкійців</a:t>
            </a:r>
            <a:r>
              <a:rPr lang="uk-UA" sz="2400" dirty="0" smtClean="0"/>
              <a:t> доводилося 16,12 новонароджених, а померлих — 6,46. 135 з кожних 100 тисяч </a:t>
            </a:r>
            <a:r>
              <a:rPr lang="uk-UA" sz="2400" dirty="0" err="1" smtClean="0"/>
              <a:t>ланкійців</a:t>
            </a:r>
            <a:r>
              <a:rPr lang="uk-UA" sz="2400" dirty="0" smtClean="0"/>
              <a:t> емігрували з країни. 2003 року річний приріст населення Шрі-Ланки склав 0,83 відсотки. 22 % населення мешкає у містах і 78 % у сільській місцевості.</a:t>
            </a:r>
          </a:p>
          <a:p>
            <a:pPr>
              <a:buNone/>
            </a:pPr>
            <a:r>
              <a:rPr lang="uk-UA" sz="2400" dirty="0" smtClean="0"/>
              <a:t>    За релігійною ознакою населення Шрі-Ланки поділяється: 69 % буддистів, 15 % індуїстів (тамілів), 8 % мусульман, 8 % християн. 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Корисні копалини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копалини</a:t>
            </a:r>
            <a:r>
              <a:rPr lang="ru-RU" dirty="0" smtClean="0"/>
              <a:t>: </a:t>
            </a:r>
            <a:r>
              <a:rPr lang="ru-RU" dirty="0" err="1" smtClean="0"/>
              <a:t>графіт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загальними</a:t>
            </a:r>
            <a:r>
              <a:rPr lang="ru-RU" dirty="0" smtClean="0"/>
              <a:t> запасами 20 млн. т), </a:t>
            </a:r>
            <a:r>
              <a:rPr lang="ru-RU" dirty="0" err="1" smtClean="0"/>
              <a:t>дорогоцінні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напівкоштовні</a:t>
            </a:r>
            <a:r>
              <a:rPr lang="ru-RU" dirty="0" smtClean="0"/>
              <a:t> </a:t>
            </a:r>
            <a:r>
              <a:rPr lang="ru-RU" dirty="0" err="1" smtClean="0"/>
              <a:t>копалини</a:t>
            </a:r>
            <a:r>
              <a:rPr lang="ru-RU" dirty="0" smtClean="0"/>
              <a:t> (</a:t>
            </a:r>
            <a:r>
              <a:rPr lang="ru-RU" dirty="0" err="1" smtClean="0"/>
              <a:t>сапфір</a:t>
            </a:r>
            <a:r>
              <a:rPr lang="ru-RU" dirty="0" smtClean="0"/>
              <a:t>, </a:t>
            </a:r>
            <a:r>
              <a:rPr lang="ru-RU" dirty="0" err="1" smtClean="0"/>
              <a:t>рубін</a:t>
            </a:r>
            <a:r>
              <a:rPr lang="ru-RU" dirty="0" smtClean="0"/>
              <a:t>, аквамарин, топаз), </a:t>
            </a:r>
            <a:r>
              <a:rPr lang="ru-RU" dirty="0" err="1" smtClean="0"/>
              <a:t>кварцовий</a:t>
            </a:r>
            <a:r>
              <a:rPr lang="ru-RU" dirty="0" smtClean="0"/>
              <a:t> </a:t>
            </a:r>
            <a:r>
              <a:rPr lang="ru-RU" dirty="0" err="1" smtClean="0"/>
              <a:t>пісок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д.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ведуться</a:t>
            </a:r>
            <a:r>
              <a:rPr lang="ru-RU" dirty="0" smtClean="0"/>
              <a:t> </a:t>
            </a:r>
            <a:r>
              <a:rPr lang="ru-RU" dirty="0" err="1" smtClean="0"/>
              <a:t>пошуки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. По </a:t>
            </a:r>
            <a:r>
              <a:rPr lang="ru-RU" dirty="0" err="1" smtClean="0"/>
              <a:t>думці</a:t>
            </a:r>
            <a:r>
              <a:rPr lang="ru-RU" dirty="0" smtClean="0"/>
              <a:t> </a:t>
            </a:r>
            <a:r>
              <a:rPr lang="ru-RU" dirty="0" err="1" smtClean="0"/>
              <a:t>фахівців</a:t>
            </a:r>
            <a:r>
              <a:rPr lang="ru-RU" dirty="0" smtClean="0"/>
              <a:t>, на </a:t>
            </a:r>
            <a:r>
              <a:rPr lang="ru-RU" dirty="0" err="1" smtClean="0"/>
              <a:t>шельфі</a:t>
            </a:r>
            <a:r>
              <a:rPr lang="ru-RU" dirty="0" smtClean="0"/>
              <a:t> </a:t>
            </a:r>
            <a:r>
              <a:rPr lang="ru-RU" dirty="0" err="1" smtClean="0"/>
              <a:t>Шрі-Ланки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перспективні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нафту</a:t>
            </a:r>
            <a:r>
              <a:rPr lang="ru-RU" dirty="0" smtClean="0"/>
              <a:t> </a:t>
            </a:r>
            <a:r>
              <a:rPr lang="ru-RU" dirty="0" err="1" smtClean="0"/>
              <a:t>осадові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. З 80-х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розпочато</a:t>
            </a:r>
            <a:r>
              <a:rPr lang="ru-RU" dirty="0" smtClean="0"/>
              <a:t> </a:t>
            </a:r>
            <a:r>
              <a:rPr lang="ru-RU" dirty="0" err="1" smtClean="0"/>
              <a:t>пошукові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в </a:t>
            </a:r>
            <a:r>
              <a:rPr lang="ru-RU" dirty="0" err="1" smtClean="0"/>
              <a:t>шельфовій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,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нафтова</a:t>
            </a:r>
            <a:r>
              <a:rPr lang="ru-RU" dirty="0" smtClean="0"/>
              <a:t> </a:t>
            </a:r>
            <a:r>
              <a:rPr lang="ru-RU" dirty="0" err="1" smtClean="0"/>
              <a:t>корпорація</a:t>
            </a:r>
            <a:r>
              <a:rPr lang="ru-RU" dirty="0" smtClean="0"/>
              <a:t> </a:t>
            </a:r>
            <a:r>
              <a:rPr lang="ru-RU" dirty="0" err="1" smtClean="0"/>
              <a:t>Шрі-Ланки</a:t>
            </a:r>
            <a:r>
              <a:rPr lang="ru-RU" dirty="0" smtClean="0"/>
              <a:t> </a:t>
            </a:r>
            <a:r>
              <a:rPr lang="ru-RU" dirty="0" err="1" smtClean="0"/>
              <a:t>уклала</a:t>
            </a:r>
            <a:r>
              <a:rPr lang="ru-RU" dirty="0" smtClean="0"/>
              <a:t> </a:t>
            </a:r>
            <a:r>
              <a:rPr lang="ru-RU" dirty="0" err="1" smtClean="0"/>
              <a:t>довгострокові</a:t>
            </a:r>
            <a:r>
              <a:rPr lang="ru-RU" dirty="0" smtClean="0"/>
              <a:t> </a:t>
            </a:r>
            <a:r>
              <a:rPr lang="ru-RU" dirty="0" err="1" smtClean="0"/>
              <a:t>контракти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компаніями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Рослинний світ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південно-західних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місцями</a:t>
            </a:r>
            <a:r>
              <a:rPr lang="ru-RU" dirty="0" smtClean="0"/>
              <a:t> у </a:t>
            </a:r>
            <a:r>
              <a:rPr lang="ru-RU" dirty="0" err="1" smtClean="0"/>
              <a:t>підніж</a:t>
            </a:r>
            <a:r>
              <a:rPr lang="ru-RU" dirty="0" smtClean="0"/>
              <a:t> </a:t>
            </a:r>
            <a:r>
              <a:rPr lang="ru-RU" dirty="0" err="1" smtClean="0"/>
              <a:t>збереглися</a:t>
            </a:r>
            <a:r>
              <a:rPr lang="ru-RU" dirty="0" smtClean="0"/>
              <a:t> </a:t>
            </a:r>
            <a:r>
              <a:rPr lang="ru-RU" dirty="0" err="1" smtClean="0"/>
              <a:t>вологі</a:t>
            </a:r>
            <a:r>
              <a:rPr lang="ru-RU" dirty="0" smtClean="0"/>
              <a:t> </a:t>
            </a:r>
            <a:r>
              <a:rPr lang="ru-RU" dirty="0" err="1" smtClean="0"/>
              <a:t>екваторіальні</a:t>
            </a:r>
            <a:r>
              <a:rPr lang="ru-RU" dirty="0" smtClean="0"/>
              <a:t> </a:t>
            </a:r>
            <a:r>
              <a:rPr lang="ru-RU" dirty="0" err="1" smtClean="0"/>
              <a:t>лісу</a:t>
            </a:r>
            <a:r>
              <a:rPr lang="ru-RU" dirty="0" smtClean="0"/>
              <a:t> (</a:t>
            </a:r>
            <a:r>
              <a:rPr lang="ru-RU" dirty="0" err="1" smtClean="0"/>
              <a:t>окремі</a:t>
            </a:r>
            <a:r>
              <a:rPr lang="ru-RU" dirty="0" smtClean="0"/>
              <a:t> дерева </a:t>
            </a:r>
            <a:r>
              <a:rPr lang="ru-RU" dirty="0" err="1" smtClean="0"/>
              <a:t>досягають</a:t>
            </a:r>
            <a:r>
              <a:rPr lang="ru-RU" dirty="0" smtClean="0"/>
              <a:t> </a:t>
            </a:r>
            <a:r>
              <a:rPr lang="ru-RU" dirty="0" err="1" smtClean="0"/>
              <a:t>висоти</a:t>
            </a:r>
            <a:r>
              <a:rPr lang="ru-RU" dirty="0" smtClean="0"/>
              <a:t> 80 м)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величезним</a:t>
            </a:r>
            <a:r>
              <a:rPr lang="ru-RU" dirty="0" smtClean="0"/>
              <a:t> </a:t>
            </a:r>
            <a:r>
              <a:rPr lang="ru-RU" dirty="0" err="1" smtClean="0"/>
              <a:t>розмаїттям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У </a:t>
            </a:r>
            <a:r>
              <a:rPr lang="ru-RU" dirty="0" err="1" smtClean="0"/>
              <a:t>складі</a:t>
            </a:r>
            <a:r>
              <a:rPr lang="ru-RU" dirty="0" smtClean="0"/>
              <a:t> древостоя – </a:t>
            </a:r>
            <a:r>
              <a:rPr lang="ru-RU" dirty="0" err="1" smtClean="0"/>
              <a:t>пальми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., </a:t>
            </a:r>
            <a:r>
              <a:rPr lang="ru-RU" dirty="0" err="1" smtClean="0"/>
              <a:t>Ліси</a:t>
            </a:r>
            <a:r>
              <a:rPr lang="ru-RU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багатим</a:t>
            </a:r>
            <a:r>
              <a:rPr lang="ru-RU" dirty="0" smtClean="0"/>
              <a:t> </a:t>
            </a:r>
            <a:r>
              <a:rPr lang="ru-RU" dirty="0" err="1" smtClean="0"/>
              <a:t>підліском</a:t>
            </a:r>
            <a:r>
              <a:rPr lang="ru-RU" dirty="0" smtClean="0"/>
              <a:t>, </a:t>
            </a:r>
            <a:r>
              <a:rPr lang="ru-RU" dirty="0" err="1" smtClean="0"/>
              <a:t>безліччю</a:t>
            </a:r>
            <a:r>
              <a:rPr lang="ru-RU" dirty="0" smtClean="0"/>
              <a:t> </a:t>
            </a:r>
            <a:r>
              <a:rPr lang="ru-RU" dirty="0" err="1" smtClean="0"/>
              <a:t>мохів</a:t>
            </a:r>
            <a:r>
              <a:rPr lang="ru-RU" dirty="0" smtClean="0"/>
              <a:t>. </a:t>
            </a:r>
            <a:r>
              <a:rPr lang="ru-RU" dirty="0" err="1" smtClean="0"/>
              <a:t>Рівнини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острова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прилеглі</a:t>
            </a:r>
            <a:r>
              <a:rPr lang="ru-RU" dirty="0" smtClean="0"/>
              <a:t> до ним </a:t>
            </a:r>
            <a:r>
              <a:rPr lang="ru-RU" dirty="0" err="1" smtClean="0"/>
              <a:t>схили</a:t>
            </a:r>
            <a:r>
              <a:rPr lang="ru-RU" dirty="0" smtClean="0"/>
              <a:t> </a:t>
            </a:r>
            <a:r>
              <a:rPr lang="ru-RU" dirty="0" err="1" smtClean="0"/>
              <a:t>нагір'я</a:t>
            </a:r>
            <a:r>
              <a:rPr lang="ru-RU" dirty="0" smtClean="0"/>
              <a:t> </a:t>
            </a:r>
            <a:r>
              <a:rPr lang="ru-RU" dirty="0" err="1" smtClean="0"/>
              <a:t>вкриті</a:t>
            </a:r>
            <a:r>
              <a:rPr lang="ru-RU" dirty="0" smtClean="0"/>
              <a:t> </a:t>
            </a:r>
            <a:r>
              <a:rPr lang="ru-RU" dirty="0" err="1" smtClean="0"/>
              <a:t>вторинними</a:t>
            </a:r>
            <a:r>
              <a:rPr lang="ru-RU" dirty="0" smtClean="0"/>
              <a:t> </a:t>
            </a:r>
            <a:r>
              <a:rPr lang="ru-RU" dirty="0" err="1" smtClean="0"/>
              <a:t>листопадними</a:t>
            </a:r>
            <a:r>
              <a:rPr lang="ru-RU" dirty="0" smtClean="0"/>
              <a:t> </a:t>
            </a:r>
            <a:r>
              <a:rPr lang="ru-RU" dirty="0" err="1" smtClean="0"/>
              <a:t>лісами</a:t>
            </a:r>
            <a:r>
              <a:rPr lang="ru-RU" dirty="0" smtClean="0"/>
              <a:t> (</a:t>
            </a:r>
            <a:r>
              <a:rPr lang="ru-RU" dirty="0" err="1" smtClean="0"/>
              <a:t>висота</a:t>
            </a:r>
            <a:r>
              <a:rPr lang="ru-RU" dirty="0" smtClean="0"/>
              <a:t> дерев 9-12 м). </a:t>
            </a:r>
            <a:r>
              <a:rPr lang="ru-RU" dirty="0" err="1" smtClean="0"/>
              <a:t>Плоскогір'я</a:t>
            </a:r>
            <a:r>
              <a:rPr lang="ru-RU" dirty="0" smtClean="0"/>
              <a:t> </a:t>
            </a:r>
            <a:r>
              <a:rPr lang="ru-RU" dirty="0" err="1" smtClean="0"/>
              <a:t>зайняті</a:t>
            </a:r>
            <a:r>
              <a:rPr lang="ru-RU" dirty="0" smtClean="0"/>
              <a:t> </a:t>
            </a:r>
            <a:r>
              <a:rPr lang="ru-RU" dirty="0" err="1" smtClean="0"/>
              <a:t>пустищами</a:t>
            </a:r>
            <a:r>
              <a:rPr lang="ru-RU" dirty="0" smtClean="0"/>
              <a:t> саванного типу (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грубих</a:t>
            </a:r>
            <a:r>
              <a:rPr lang="ru-RU" dirty="0" smtClean="0"/>
              <a:t> трав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 деревами).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північно-західного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південно-східного</a:t>
            </a:r>
            <a:r>
              <a:rPr lang="ru-RU" dirty="0" smtClean="0"/>
              <a:t> </a:t>
            </a:r>
            <a:r>
              <a:rPr lang="ru-RU" dirty="0" err="1" smtClean="0"/>
              <a:t>узбереж</a:t>
            </a:r>
            <a:r>
              <a:rPr lang="ru-RU" dirty="0" smtClean="0"/>
              <a:t> – </a:t>
            </a:r>
            <a:r>
              <a:rPr lang="ru-RU" dirty="0" err="1" smtClean="0"/>
              <a:t>зарості</a:t>
            </a:r>
            <a:r>
              <a:rPr lang="ru-RU" dirty="0" smtClean="0"/>
              <a:t> колючих </a:t>
            </a:r>
            <a:r>
              <a:rPr lang="ru-RU" dirty="0" err="1" smtClean="0"/>
              <a:t>чагарників</a:t>
            </a:r>
            <a:r>
              <a:rPr lang="ru-RU" dirty="0" smtClean="0"/>
              <a:t>, </a:t>
            </a:r>
            <a:r>
              <a:rPr lang="ru-RU" dirty="0" err="1" smtClean="0"/>
              <a:t>місцями</a:t>
            </a:r>
            <a:r>
              <a:rPr lang="ru-RU" dirty="0" smtClean="0"/>
              <a:t> у </a:t>
            </a:r>
            <a:r>
              <a:rPr lang="ru-RU" dirty="0" err="1" smtClean="0"/>
              <a:t>узбереж</a:t>
            </a:r>
            <a:r>
              <a:rPr lang="ru-RU" dirty="0" smtClean="0"/>
              <a:t> – </a:t>
            </a:r>
            <a:r>
              <a:rPr lang="ru-RU" dirty="0" err="1" smtClean="0"/>
              <a:t>мангові</a:t>
            </a:r>
            <a:r>
              <a:rPr lang="ru-RU" dirty="0" smtClean="0"/>
              <a:t> </a:t>
            </a:r>
            <a:r>
              <a:rPr lang="ru-RU" dirty="0" err="1" smtClean="0"/>
              <a:t>лісу</a:t>
            </a:r>
            <a:r>
              <a:rPr lang="ru-RU" dirty="0" smtClean="0"/>
              <a:t>, </a:t>
            </a:r>
            <a:r>
              <a:rPr lang="ru-RU" dirty="0" err="1" smtClean="0"/>
              <a:t>кокосові</a:t>
            </a:r>
            <a:r>
              <a:rPr lang="ru-RU" dirty="0" smtClean="0"/>
              <a:t> пальмы.</a:t>
            </a:r>
            <a:endParaRPr lang="ru-RU" dirty="0"/>
          </a:p>
        </p:txBody>
      </p:sp>
      <p:pic>
        <p:nvPicPr>
          <p:cNvPr id="5" name="Picture 4" descr="http://img0.liveinternet.ru/images/attach/c/5/88/319/88319636_palm_tree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3543300" cy="472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Тваринний світ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4191000" cy="472440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У </a:t>
            </a:r>
            <a:r>
              <a:rPr lang="ru-RU" sz="7200" dirty="0" err="1" smtClean="0"/>
              <a:t>гірських</a:t>
            </a:r>
            <a:r>
              <a:rPr lang="ru-RU" sz="7200" dirty="0" smtClean="0"/>
              <a:t> </a:t>
            </a:r>
            <a:r>
              <a:rPr lang="ru-RU" sz="7200" dirty="0" err="1" smtClean="0"/>
              <a:t>лісах</a:t>
            </a:r>
            <a:r>
              <a:rPr lang="ru-RU" sz="7200" dirty="0" smtClean="0"/>
              <a:t> </a:t>
            </a:r>
            <a:r>
              <a:rPr lang="ru-RU" sz="7200" dirty="0" err="1" smtClean="0"/>
              <a:t>вологого</a:t>
            </a:r>
            <a:r>
              <a:rPr lang="ru-RU" sz="7200" dirty="0" smtClean="0"/>
              <a:t> </a:t>
            </a:r>
            <a:r>
              <a:rPr lang="ru-RU" sz="7200" dirty="0" err="1" smtClean="0"/>
              <a:t>південного</a:t>
            </a:r>
            <a:r>
              <a:rPr lang="ru-RU" sz="7200" dirty="0" smtClean="0"/>
              <a:t> заходу </a:t>
            </a:r>
            <a:r>
              <a:rPr lang="ru-RU" sz="7200" dirty="0" err="1" smtClean="0"/>
              <a:t>збереглися</a:t>
            </a:r>
            <a:r>
              <a:rPr lang="ru-RU" sz="7200" dirty="0" smtClean="0"/>
              <a:t> </a:t>
            </a:r>
            <a:r>
              <a:rPr lang="ru-RU" sz="7200" dirty="0" err="1" smtClean="0"/>
              <a:t>дикі</a:t>
            </a:r>
            <a:r>
              <a:rPr lang="ru-RU" sz="7200" dirty="0" smtClean="0"/>
              <a:t> </a:t>
            </a:r>
            <a:r>
              <a:rPr lang="ru-RU" sz="7200" dirty="0" err="1" smtClean="0"/>
              <a:t>слони</a:t>
            </a:r>
            <a:r>
              <a:rPr lang="ru-RU" sz="7200" dirty="0" smtClean="0"/>
              <a:t>, </a:t>
            </a:r>
            <a:r>
              <a:rPr lang="ru-RU" sz="7200" dirty="0" err="1" smtClean="0"/>
              <a:t>але</a:t>
            </a:r>
            <a:r>
              <a:rPr lang="ru-RU" sz="7200" dirty="0" smtClean="0"/>
              <a:t> в </a:t>
            </a:r>
            <a:r>
              <a:rPr lang="ru-RU" sz="7200" dirty="0" err="1" smtClean="0"/>
              <a:t>результаті</a:t>
            </a:r>
            <a:r>
              <a:rPr lang="ru-RU" sz="7200" dirty="0" smtClean="0"/>
              <a:t> </a:t>
            </a:r>
            <a:r>
              <a:rPr lang="ru-RU" sz="7200" dirty="0" err="1" smtClean="0"/>
              <a:t>тривалого</a:t>
            </a:r>
            <a:r>
              <a:rPr lang="ru-RU" sz="7200" dirty="0" smtClean="0"/>
              <a:t> </a:t>
            </a:r>
            <a:r>
              <a:rPr lang="ru-RU" sz="7200" dirty="0" err="1" smtClean="0"/>
              <a:t>винищення</a:t>
            </a:r>
            <a:r>
              <a:rPr lang="ru-RU" sz="7200" dirty="0" smtClean="0"/>
              <a:t> число </a:t>
            </a:r>
            <a:r>
              <a:rPr lang="ru-RU" sz="7200" dirty="0" err="1" smtClean="0"/>
              <a:t>їх</a:t>
            </a:r>
            <a:r>
              <a:rPr lang="ru-RU" sz="7200" dirty="0" smtClean="0"/>
              <a:t> </a:t>
            </a:r>
            <a:r>
              <a:rPr lang="ru-RU" sz="7200" dirty="0" err="1" smtClean="0"/>
              <a:t>скоротилося</a:t>
            </a:r>
            <a:r>
              <a:rPr lang="ru-RU" sz="7200" dirty="0" smtClean="0"/>
              <a:t>. У </a:t>
            </a:r>
            <a:r>
              <a:rPr lang="ru-RU" sz="7200" dirty="0" err="1" smtClean="0"/>
              <a:t>справжнє</a:t>
            </a:r>
            <a:r>
              <a:rPr lang="ru-RU" sz="7200" dirty="0" smtClean="0"/>
              <a:t> час </a:t>
            </a:r>
            <a:r>
              <a:rPr lang="ru-RU" sz="7200" dirty="0" err="1" smtClean="0"/>
              <a:t>слони</a:t>
            </a:r>
            <a:r>
              <a:rPr lang="ru-RU" sz="7200" dirty="0" smtClean="0"/>
              <a:t> </a:t>
            </a:r>
            <a:r>
              <a:rPr lang="ru-RU" sz="7200" dirty="0" err="1" smtClean="0"/>
              <a:t>охороняються</a:t>
            </a:r>
            <a:r>
              <a:rPr lang="ru-RU" sz="7200" dirty="0" smtClean="0"/>
              <a:t> державою, </a:t>
            </a:r>
            <a:r>
              <a:rPr lang="ru-RU" sz="7200" dirty="0" err="1" smtClean="0"/>
              <a:t>полювання</a:t>
            </a:r>
            <a:r>
              <a:rPr lang="ru-RU" sz="7200" dirty="0" smtClean="0"/>
              <a:t> на них заборонена, </a:t>
            </a:r>
            <a:r>
              <a:rPr lang="ru-RU" sz="7200" dirty="0" err="1" smtClean="0"/>
              <a:t>їх</a:t>
            </a:r>
            <a:r>
              <a:rPr lang="ru-RU" sz="7200" dirty="0" smtClean="0"/>
              <a:t> </a:t>
            </a:r>
            <a:r>
              <a:rPr lang="ru-RU" sz="7200" dirty="0" err="1" smtClean="0"/>
              <a:t>поголів'я</a:t>
            </a:r>
            <a:r>
              <a:rPr lang="ru-RU" sz="7200" dirty="0" smtClean="0"/>
              <a:t> стало </a:t>
            </a:r>
            <a:r>
              <a:rPr lang="ru-RU" sz="7200" dirty="0" err="1" smtClean="0"/>
              <a:t>збільшуватися</a:t>
            </a:r>
            <a:r>
              <a:rPr lang="ru-RU" sz="7200" dirty="0" smtClean="0"/>
              <a:t> </a:t>
            </a:r>
            <a:r>
              <a:rPr lang="ru-RU" sz="7200" dirty="0" err="1" smtClean="0"/>
              <a:t>і</a:t>
            </a:r>
            <a:r>
              <a:rPr lang="ru-RU" sz="7200" dirty="0" smtClean="0"/>
              <a:t> </a:t>
            </a:r>
            <a:r>
              <a:rPr lang="ru-RU" sz="7200" dirty="0" err="1" smtClean="0"/>
              <a:t>досягло</a:t>
            </a:r>
            <a:r>
              <a:rPr lang="ru-RU" sz="7200" dirty="0" smtClean="0"/>
              <a:t> </a:t>
            </a:r>
            <a:r>
              <a:rPr lang="ru-RU" sz="7200" dirty="0" err="1" smtClean="0"/>
              <a:t>двох</a:t>
            </a:r>
            <a:r>
              <a:rPr lang="ru-RU" sz="7200" dirty="0" smtClean="0"/>
              <a:t> </a:t>
            </a:r>
            <a:r>
              <a:rPr lang="ru-RU" sz="7200" dirty="0" err="1" smtClean="0"/>
              <a:t>тисяч</a:t>
            </a:r>
            <a:r>
              <a:rPr lang="ru-RU" sz="7200" dirty="0" smtClean="0"/>
              <a:t>. </a:t>
            </a:r>
            <a:r>
              <a:rPr lang="ru-RU" sz="7200" dirty="0" err="1" smtClean="0"/>
              <a:t>Багато</a:t>
            </a:r>
            <a:r>
              <a:rPr lang="ru-RU" sz="7200" dirty="0" smtClean="0"/>
              <a:t> </a:t>
            </a:r>
            <a:r>
              <a:rPr lang="ru-RU" sz="7200" dirty="0" err="1" smtClean="0"/>
              <a:t>і</a:t>
            </a:r>
            <a:r>
              <a:rPr lang="ru-RU" sz="7200" dirty="0" smtClean="0"/>
              <a:t> </a:t>
            </a:r>
            <a:r>
              <a:rPr lang="ru-RU" sz="7200" dirty="0" err="1" smtClean="0"/>
              <a:t>яскраво</a:t>
            </a:r>
            <a:r>
              <a:rPr lang="ru-RU" sz="7200" dirty="0" smtClean="0"/>
              <a:t> </a:t>
            </a:r>
            <a:r>
              <a:rPr lang="ru-RU" sz="7200" dirty="0" err="1" smtClean="0"/>
              <a:t>прикрашений</a:t>
            </a:r>
            <a:r>
              <a:rPr lang="ru-RU" sz="7200" dirty="0" smtClean="0"/>
              <a:t> </a:t>
            </a:r>
            <a:r>
              <a:rPr lang="ru-RU" sz="7200" dirty="0" err="1" smtClean="0"/>
              <a:t>цар</a:t>
            </a:r>
            <a:r>
              <a:rPr lang="ru-RU" sz="7200" dirty="0" smtClean="0"/>
              <a:t> </a:t>
            </a:r>
            <a:r>
              <a:rPr lang="ru-RU" sz="7200" dirty="0" err="1" smtClean="0"/>
              <a:t>джунглів</a:t>
            </a:r>
            <a:r>
              <a:rPr lang="ru-RU" sz="7200" dirty="0" smtClean="0"/>
              <a:t> </a:t>
            </a:r>
            <a:r>
              <a:rPr lang="ru-RU" sz="7200" dirty="0" err="1" smtClean="0"/>
              <a:t>завжди</a:t>
            </a:r>
            <a:r>
              <a:rPr lang="ru-RU" sz="7200" dirty="0" smtClean="0"/>
              <a:t> </a:t>
            </a:r>
            <a:r>
              <a:rPr lang="ru-RU" sz="7200" dirty="0" err="1" smtClean="0"/>
              <a:t>бере</a:t>
            </a:r>
            <a:r>
              <a:rPr lang="ru-RU" sz="7200" dirty="0" smtClean="0"/>
              <a:t> участь в </a:t>
            </a:r>
            <a:r>
              <a:rPr lang="ru-RU" sz="7200" dirty="0" err="1" smtClean="0"/>
              <a:t>урочистих</a:t>
            </a:r>
            <a:r>
              <a:rPr lang="ru-RU" sz="7200" dirty="0" smtClean="0"/>
              <a:t> </a:t>
            </a:r>
            <a:r>
              <a:rPr lang="ru-RU" sz="7200" dirty="0" err="1" smtClean="0"/>
              <a:t>релігійних</a:t>
            </a:r>
            <a:r>
              <a:rPr lang="ru-RU" sz="7200" dirty="0" smtClean="0"/>
              <a:t> </a:t>
            </a:r>
            <a:r>
              <a:rPr lang="ru-RU" sz="7200" dirty="0" err="1" smtClean="0"/>
              <a:t>процесіях</a:t>
            </a:r>
            <a:r>
              <a:rPr lang="ru-RU" sz="7200" dirty="0" smtClean="0"/>
              <a:t> </a:t>
            </a:r>
            <a:r>
              <a:rPr lang="ru-RU" sz="7200" dirty="0" err="1" smtClean="0"/>
              <a:t>і</a:t>
            </a:r>
            <a:r>
              <a:rPr lang="ru-RU" sz="7200" dirty="0" smtClean="0"/>
              <a:t> </a:t>
            </a:r>
            <a:r>
              <a:rPr lang="ru-RU" sz="7200" dirty="0" err="1" smtClean="0"/>
              <a:t>інших</a:t>
            </a:r>
            <a:r>
              <a:rPr lang="ru-RU" sz="7200" dirty="0" smtClean="0"/>
              <a:t> </a:t>
            </a:r>
            <a:r>
              <a:rPr lang="ru-RU" sz="7200" dirty="0" err="1" smtClean="0"/>
              <a:t>святах</a:t>
            </a:r>
            <a:r>
              <a:rPr lang="ru-RU" sz="7200" dirty="0" smtClean="0"/>
              <a:t>. </a:t>
            </a:r>
            <a:br>
              <a:rPr lang="ru-RU" sz="7200" dirty="0" smtClean="0"/>
            </a:br>
            <a:r>
              <a:rPr lang="ru-RU" sz="7200" dirty="0" smtClean="0"/>
              <a:t>На </a:t>
            </a:r>
            <a:r>
              <a:rPr lang="ru-RU" sz="7200" dirty="0" err="1" smtClean="0"/>
              <a:t>Шрі-Ланці</a:t>
            </a:r>
            <a:r>
              <a:rPr lang="ru-RU" sz="7200" dirty="0" smtClean="0"/>
              <a:t> </a:t>
            </a:r>
            <a:r>
              <a:rPr lang="ru-RU" sz="7200" dirty="0" err="1" smtClean="0"/>
              <a:t>зустрічаються</a:t>
            </a:r>
            <a:r>
              <a:rPr lang="ru-RU" sz="7200" dirty="0" smtClean="0"/>
              <a:t> </a:t>
            </a:r>
            <a:r>
              <a:rPr lang="ru-RU" sz="7200" dirty="0" err="1" smtClean="0"/>
              <a:t>хижаки</a:t>
            </a:r>
            <a:r>
              <a:rPr lang="ru-RU" sz="7200" dirty="0" smtClean="0"/>
              <a:t>. </a:t>
            </a:r>
            <a:r>
              <a:rPr lang="ru-RU" sz="7200" dirty="0" err="1" smtClean="0"/>
              <a:t>Місцевий</a:t>
            </a:r>
            <a:r>
              <a:rPr lang="ru-RU" sz="7200" dirty="0" smtClean="0"/>
              <a:t> </a:t>
            </a:r>
            <a:r>
              <a:rPr lang="ru-RU" sz="7200" dirty="0" err="1" smtClean="0"/>
              <a:t>ведмідь</a:t>
            </a:r>
            <a:r>
              <a:rPr lang="ru-RU" sz="7200" dirty="0" smtClean="0"/>
              <a:t> </a:t>
            </a:r>
            <a:r>
              <a:rPr lang="ru-RU" sz="7200" dirty="0" err="1" smtClean="0"/>
              <a:t>називається</a:t>
            </a:r>
            <a:r>
              <a:rPr lang="ru-RU" sz="7200" dirty="0" smtClean="0"/>
              <a:t> «губачом» – у </a:t>
            </a:r>
            <a:r>
              <a:rPr lang="ru-RU" sz="7200" dirty="0" err="1" smtClean="0"/>
              <a:t>нього</a:t>
            </a:r>
            <a:r>
              <a:rPr lang="ru-RU" sz="7200" dirty="0" smtClean="0"/>
              <a:t> </a:t>
            </a:r>
            <a:r>
              <a:rPr lang="ru-RU" sz="7200" dirty="0" err="1" smtClean="0"/>
              <a:t>довгі</a:t>
            </a:r>
            <a:r>
              <a:rPr lang="ru-RU" sz="7200" dirty="0" smtClean="0"/>
              <a:t> </a:t>
            </a:r>
            <a:r>
              <a:rPr lang="ru-RU" sz="7200" dirty="0" err="1" smtClean="0"/>
              <a:t>рухливі</a:t>
            </a:r>
            <a:r>
              <a:rPr lang="ru-RU" sz="7200" dirty="0" smtClean="0"/>
              <a:t> губи на </a:t>
            </a:r>
            <a:r>
              <a:rPr lang="ru-RU" sz="7200" dirty="0" err="1" smtClean="0"/>
              <a:t>кшталт</a:t>
            </a:r>
            <a:r>
              <a:rPr lang="ru-RU" sz="7200" dirty="0" smtClean="0"/>
              <a:t> невеликого хобота.</a:t>
            </a:r>
            <a:br>
              <a:rPr lang="ru-RU" sz="7200" dirty="0" smtClean="0"/>
            </a:br>
            <a:r>
              <a:rPr lang="ru-RU" sz="7200" dirty="0" smtClean="0"/>
              <a:t>У </a:t>
            </a:r>
            <a:r>
              <a:rPr lang="ru-RU" sz="7200" dirty="0" err="1" smtClean="0"/>
              <a:t>лісах</a:t>
            </a:r>
            <a:r>
              <a:rPr lang="ru-RU" sz="7200" dirty="0" smtClean="0"/>
              <a:t>, а </a:t>
            </a:r>
            <a:r>
              <a:rPr lang="ru-RU" sz="7200" dirty="0" err="1" smtClean="0"/>
              <a:t>нерідко</a:t>
            </a:r>
            <a:r>
              <a:rPr lang="ru-RU" sz="7200" dirty="0" smtClean="0"/>
              <a:t> </a:t>
            </a:r>
            <a:r>
              <a:rPr lang="ru-RU" sz="7200" dirty="0" err="1" smtClean="0"/>
              <a:t>і</a:t>
            </a:r>
            <a:r>
              <a:rPr lang="ru-RU" sz="7200" dirty="0" smtClean="0"/>
              <a:t> на деревах, </a:t>
            </a:r>
            <a:r>
              <a:rPr lang="ru-RU" sz="7200" dirty="0" err="1" smtClean="0"/>
              <a:t>оточуючих</a:t>
            </a:r>
            <a:r>
              <a:rPr lang="ru-RU" sz="7200" dirty="0" smtClean="0"/>
              <a:t> </a:t>
            </a:r>
            <a:r>
              <a:rPr lang="ru-RU" sz="7200" dirty="0" err="1" smtClean="0"/>
              <a:t>сільські</a:t>
            </a:r>
            <a:r>
              <a:rPr lang="ru-RU" sz="7200" dirty="0" smtClean="0"/>
              <a:t> </a:t>
            </a:r>
            <a:r>
              <a:rPr lang="ru-RU" sz="7200" dirty="0" err="1" smtClean="0"/>
              <a:t>хижки</a:t>
            </a:r>
            <a:r>
              <a:rPr lang="ru-RU" sz="7200" dirty="0" smtClean="0"/>
              <a:t>, </a:t>
            </a:r>
            <a:r>
              <a:rPr lang="ru-RU" sz="7200" dirty="0" err="1" smtClean="0"/>
              <a:t>багато</a:t>
            </a:r>
            <a:r>
              <a:rPr lang="ru-RU" sz="7200" dirty="0" smtClean="0"/>
              <a:t> </a:t>
            </a:r>
            <a:r>
              <a:rPr lang="ru-RU" sz="7200" dirty="0" err="1" smtClean="0"/>
              <a:t>мавп</a:t>
            </a:r>
            <a:r>
              <a:rPr lang="ru-RU" sz="7200" dirty="0" smtClean="0"/>
              <a:t>. Є </a:t>
            </a:r>
            <a:r>
              <a:rPr lang="ru-RU" sz="7200" dirty="0" err="1" smtClean="0"/>
              <a:t>великі</a:t>
            </a:r>
            <a:r>
              <a:rPr lang="ru-RU" sz="7200" dirty="0" smtClean="0"/>
              <a:t> рукокрылые </a:t>
            </a:r>
            <a:r>
              <a:rPr lang="ru-RU" sz="7200" dirty="0" err="1" smtClean="0"/>
              <a:t>ссавці</a:t>
            </a:r>
            <a:r>
              <a:rPr lang="ru-RU" sz="7200" dirty="0" smtClean="0"/>
              <a:t>, </a:t>
            </a:r>
            <a:r>
              <a:rPr lang="ru-RU" sz="7200" dirty="0" err="1" smtClean="0"/>
              <a:t>схожі</a:t>
            </a:r>
            <a:r>
              <a:rPr lang="ru-RU" sz="7200" dirty="0" smtClean="0"/>
              <a:t> на великих </a:t>
            </a:r>
            <a:r>
              <a:rPr lang="ru-RU" sz="7200" dirty="0" err="1" smtClean="0"/>
              <a:t>летючих</a:t>
            </a:r>
            <a:r>
              <a:rPr lang="ru-RU" sz="7200" dirty="0" smtClean="0"/>
              <a:t> </a:t>
            </a:r>
            <a:r>
              <a:rPr lang="ru-RU" sz="7200" dirty="0" err="1" smtClean="0"/>
              <a:t>мишей</a:t>
            </a:r>
            <a:r>
              <a:rPr lang="ru-RU" sz="7200" dirty="0" smtClean="0"/>
              <a:t>, - </a:t>
            </a:r>
            <a:r>
              <a:rPr lang="ru-RU" sz="7200" dirty="0" err="1" smtClean="0"/>
              <a:t>леткі</a:t>
            </a:r>
            <a:r>
              <a:rPr lang="ru-RU" sz="7200" dirty="0" smtClean="0"/>
              <a:t> собаки, </a:t>
            </a:r>
            <a:r>
              <a:rPr lang="ru-RU" sz="7200" dirty="0" err="1" smtClean="0"/>
              <a:t>білки</a:t>
            </a:r>
            <a:r>
              <a:rPr lang="ru-RU" sz="7200" dirty="0" smtClean="0"/>
              <a:t>, </a:t>
            </a:r>
            <a:r>
              <a:rPr lang="ru-RU" sz="7200" dirty="0" err="1" smtClean="0"/>
              <a:t>лисиці</a:t>
            </a:r>
            <a:r>
              <a:rPr lang="ru-RU" sz="7200" dirty="0" smtClean="0"/>
              <a:t>. </a:t>
            </a:r>
            <a:r>
              <a:rPr lang="ru-RU" sz="7200" dirty="0" err="1" smtClean="0"/>
              <a:t>Зачепившись</a:t>
            </a:r>
            <a:r>
              <a:rPr lang="ru-RU" sz="7200" dirty="0" smtClean="0"/>
              <a:t> лапами за </a:t>
            </a:r>
            <a:r>
              <a:rPr lang="ru-RU" sz="7200" dirty="0" err="1" smtClean="0"/>
              <a:t>галузі</a:t>
            </a:r>
            <a:r>
              <a:rPr lang="ru-RU" sz="7200" dirty="0" smtClean="0"/>
              <a:t> дерев, вони </a:t>
            </a:r>
            <a:r>
              <a:rPr lang="ru-RU" sz="7200" dirty="0" err="1" smtClean="0"/>
              <a:t>висять</a:t>
            </a:r>
            <a:r>
              <a:rPr lang="ru-RU" sz="7200" dirty="0" smtClean="0"/>
              <a:t> </a:t>
            </a:r>
            <a:r>
              <a:rPr lang="ru-RU" sz="7200" dirty="0" err="1" smtClean="0"/>
              <a:t>цілими</a:t>
            </a:r>
            <a:r>
              <a:rPr lang="ru-RU" sz="7200" dirty="0" smtClean="0"/>
              <a:t> гроздьями.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сл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714488"/>
            <a:ext cx="4343400" cy="4212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Ольга Сергіївна\tea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0"/>
            <a:ext cx="109727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</a:t>
            </a:r>
            <a:r>
              <a:rPr lang="ru-RU" sz="7200" dirty="0" smtClean="0">
                <a:solidFill>
                  <a:schemeClr val="tx1"/>
                </a:solidFill>
              </a:rPr>
              <a:t>Для </a:t>
            </a:r>
            <a:r>
              <a:rPr lang="ru-RU" sz="7200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Шрі-Ланки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залишається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характерним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переважання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безлічі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дрібних</a:t>
            </a:r>
            <a:r>
              <a:rPr lang="ru-RU" sz="7200" dirty="0" smtClean="0">
                <a:solidFill>
                  <a:schemeClr val="tx1"/>
                </a:solidFill>
              </a:rPr>
              <a:t>, в тому </a:t>
            </a:r>
            <a:r>
              <a:rPr lang="ru-RU" sz="7200" dirty="0" err="1" smtClean="0">
                <a:solidFill>
                  <a:schemeClr val="tx1"/>
                </a:solidFill>
              </a:rPr>
              <a:t>числі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кустарних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підприємств</a:t>
            </a:r>
            <a:r>
              <a:rPr lang="ru-RU" sz="7200" dirty="0" smtClean="0">
                <a:solidFill>
                  <a:schemeClr val="tx1"/>
                </a:solidFill>
              </a:rPr>
              <a:t>; </a:t>
            </a:r>
            <a:r>
              <a:rPr lang="ru-RU" sz="7200" dirty="0" err="1" smtClean="0">
                <a:solidFill>
                  <a:schemeClr val="tx1"/>
                </a:solidFill>
              </a:rPr>
              <a:t>окремі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великі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підприємства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створюються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головним</a:t>
            </a:r>
            <a:r>
              <a:rPr lang="ru-RU" sz="7200" dirty="0" smtClean="0">
                <a:solidFill>
                  <a:schemeClr val="tx1"/>
                </a:solidFill>
              </a:rPr>
              <a:t> чином в державному </a:t>
            </a:r>
            <a:r>
              <a:rPr lang="ru-RU" sz="7200" dirty="0" err="1" smtClean="0">
                <a:solidFill>
                  <a:schemeClr val="tx1"/>
                </a:solidFill>
              </a:rPr>
              <a:t>секторі</a:t>
            </a:r>
            <a:r>
              <a:rPr lang="ru-RU" sz="7200" dirty="0" smtClean="0">
                <a:solidFill>
                  <a:schemeClr val="tx1"/>
                </a:solidFill>
              </a:rPr>
              <a:t>.</a:t>
            </a:r>
            <a:br>
              <a:rPr lang="ru-RU" sz="7200" dirty="0" smtClean="0">
                <a:solidFill>
                  <a:schemeClr val="tx1"/>
                </a:solidFill>
              </a:rPr>
            </a:br>
            <a:r>
              <a:rPr lang="ru-RU" sz="7200" dirty="0" err="1" smtClean="0">
                <a:solidFill>
                  <a:schemeClr val="tx1"/>
                </a:solidFill>
              </a:rPr>
              <a:t>Острів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бідний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мінеральним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паливом</a:t>
            </a:r>
            <a:r>
              <a:rPr lang="ru-RU" sz="7200" dirty="0" smtClean="0">
                <a:solidFill>
                  <a:schemeClr val="tx1"/>
                </a:solidFill>
              </a:rPr>
              <a:t>, </a:t>
            </a:r>
            <a:r>
              <a:rPr lang="ru-RU" sz="7200" dirty="0" err="1" smtClean="0">
                <a:solidFill>
                  <a:schemeClr val="tx1"/>
                </a:solidFill>
              </a:rPr>
              <a:t>пальне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імпортується</a:t>
            </a:r>
            <a:r>
              <a:rPr lang="ru-RU" sz="7200" dirty="0" smtClean="0">
                <a:solidFill>
                  <a:schemeClr val="tx1"/>
                </a:solidFill>
              </a:rPr>
              <a:t>. </a:t>
            </a:r>
            <a:r>
              <a:rPr lang="ru-RU" sz="7200" dirty="0" err="1" smtClean="0">
                <a:solidFill>
                  <a:schemeClr val="tx1"/>
                </a:solidFill>
              </a:rPr>
              <a:t>Шрі-Ланка</a:t>
            </a:r>
            <a:r>
              <a:rPr lang="ru-RU" sz="7200" dirty="0" smtClean="0">
                <a:solidFill>
                  <a:schemeClr val="tx1"/>
                </a:solidFill>
              </a:rPr>
              <a:t> – </a:t>
            </a:r>
            <a:r>
              <a:rPr lang="ru-RU" sz="7200" dirty="0" err="1" smtClean="0">
                <a:solidFill>
                  <a:schemeClr val="tx1"/>
                </a:solidFill>
              </a:rPr>
              <a:t>постачальник</a:t>
            </a:r>
            <a:r>
              <a:rPr lang="ru-RU" sz="7200" dirty="0" smtClean="0">
                <a:solidFill>
                  <a:schemeClr val="tx1"/>
                </a:solidFill>
              </a:rPr>
              <a:t> на </a:t>
            </a:r>
            <a:r>
              <a:rPr lang="ru-RU" sz="7200" dirty="0" err="1" smtClean="0">
                <a:solidFill>
                  <a:schemeClr val="tx1"/>
                </a:solidFill>
              </a:rPr>
              <a:t>зовнішній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ринок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високоякісного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графіту</a:t>
            </a:r>
            <a:r>
              <a:rPr lang="ru-RU" sz="7200" dirty="0" smtClean="0">
                <a:solidFill>
                  <a:schemeClr val="tx1"/>
                </a:solidFill>
              </a:rPr>
              <a:t>, в </a:t>
            </a:r>
            <a:r>
              <a:rPr lang="ru-RU" sz="7200" dirty="0" err="1" smtClean="0">
                <a:solidFill>
                  <a:schemeClr val="tx1"/>
                </a:solidFill>
              </a:rPr>
              <a:t>незначних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кількостях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видобувають</a:t>
            </a:r>
            <a:r>
              <a:rPr lang="ru-RU" sz="7200" dirty="0" smtClean="0">
                <a:solidFill>
                  <a:schemeClr val="tx1"/>
                </a:solidFill>
              </a:rPr>
              <a:t> рутил, циркон, </a:t>
            </a:r>
            <a:r>
              <a:rPr lang="ru-RU" sz="7200" dirty="0" err="1" smtClean="0">
                <a:solidFill>
                  <a:schemeClr val="tx1"/>
                </a:solidFill>
              </a:rPr>
              <a:t>сіль</a:t>
            </a:r>
            <a:r>
              <a:rPr lang="ru-RU" sz="7200" dirty="0" smtClean="0">
                <a:solidFill>
                  <a:schemeClr val="tx1"/>
                </a:solidFill>
              </a:rPr>
              <a:t>, </a:t>
            </a:r>
            <a:r>
              <a:rPr lang="ru-RU" sz="7200" dirty="0" err="1" smtClean="0">
                <a:solidFill>
                  <a:schemeClr val="tx1"/>
                </a:solidFill>
              </a:rPr>
              <a:t>дорогоцінні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каміння</a:t>
            </a:r>
            <a:r>
              <a:rPr lang="ru-RU" sz="7200" dirty="0" smtClean="0">
                <a:solidFill>
                  <a:schemeClr val="tx1"/>
                </a:solidFill>
              </a:rPr>
              <a:t>. </a:t>
            </a:r>
            <a:r>
              <a:rPr lang="ru-RU" sz="7200" dirty="0" err="1" smtClean="0">
                <a:solidFill>
                  <a:schemeClr val="tx1"/>
                </a:solidFill>
              </a:rPr>
              <a:t>Основний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джерело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розширення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енергетичної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бази</a:t>
            </a:r>
            <a:r>
              <a:rPr lang="ru-RU" sz="7200" dirty="0" smtClean="0">
                <a:solidFill>
                  <a:schemeClr val="tx1"/>
                </a:solidFill>
              </a:rPr>
              <a:t> – </a:t>
            </a:r>
            <a:r>
              <a:rPr lang="ru-RU" sz="7200" dirty="0" err="1" smtClean="0">
                <a:solidFill>
                  <a:schemeClr val="tx1"/>
                </a:solidFill>
              </a:rPr>
              <a:t>гідроенергія</a:t>
            </a:r>
            <a:r>
              <a:rPr lang="ru-RU" sz="7200" dirty="0" smtClean="0">
                <a:solidFill>
                  <a:schemeClr val="tx1"/>
                </a:solidFill>
              </a:rPr>
              <a:t>. </a:t>
            </a:r>
            <a:r>
              <a:rPr lang="ru-RU" sz="7200" dirty="0" err="1" smtClean="0">
                <a:solidFill>
                  <a:schemeClr val="tx1"/>
                </a:solidFill>
              </a:rPr>
              <a:t>Ведеться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будівництво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державних</a:t>
            </a:r>
            <a:r>
              <a:rPr lang="ru-RU" sz="7200" dirty="0" smtClean="0">
                <a:solidFill>
                  <a:schemeClr val="tx1"/>
                </a:solidFill>
              </a:rPr>
              <a:t> ГЭС.</a:t>
            </a:r>
            <a:br>
              <a:rPr lang="ru-RU" sz="7200" dirty="0" smtClean="0">
                <a:solidFill>
                  <a:schemeClr val="tx1"/>
                </a:solidFill>
              </a:rPr>
            </a:br>
            <a:r>
              <a:rPr lang="ru-RU" sz="7200" dirty="0" err="1" smtClean="0">
                <a:solidFill>
                  <a:schemeClr val="tx1"/>
                </a:solidFill>
              </a:rPr>
              <a:t>Традиційні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галузі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обробній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sz="7200" dirty="0" smtClean="0">
                <a:solidFill>
                  <a:schemeClr val="tx1"/>
                </a:solidFill>
              </a:rPr>
              <a:t> – </a:t>
            </a:r>
            <a:r>
              <a:rPr lang="ru-RU" sz="7200" dirty="0" err="1" smtClean="0">
                <a:solidFill>
                  <a:schemeClr val="tx1"/>
                </a:solidFill>
              </a:rPr>
              <a:t>чайна</a:t>
            </a:r>
            <a:r>
              <a:rPr lang="ru-RU" sz="7200" dirty="0" smtClean="0">
                <a:solidFill>
                  <a:schemeClr val="tx1"/>
                </a:solidFill>
              </a:rPr>
              <a:t>, </a:t>
            </a:r>
            <a:r>
              <a:rPr lang="ru-RU" sz="7200" dirty="0" err="1" smtClean="0">
                <a:solidFill>
                  <a:schemeClr val="tx1"/>
                </a:solidFill>
              </a:rPr>
              <a:t>переробка</a:t>
            </a:r>
            <a:r>
              <a:rPr lang="ru-RU" sz="7200" dirty="0" smtClean="0">
                <a:solidFill>
                  <a:schemeClr val="tx1"/>
                </a:solidFill>
              </a:rPr>
              <a:t> каучуку, </a:t>
            </a:r>
            <a:r>
              <a:rPr lang="ru-RU" sz="7200" dirty="0" err="1" smtClean="0">
                <a:solidFill>
                  <a:schemeClr val="tx1"/>
                </a:solidFill>
              </a:rPr>
              <a:t>виробництво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копри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кокосової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олії</a:t>
            </a:r>
            <a:r>
              <a:rPr lang="ru-RU" sz="7200" dirty="0" smtClean="0">
                <a:solidFill>
                  <a:schemeClr val="tx1"/>
                </a:solidFill>
              </a:rPr>
              <a:t>. </a:t>
            </a:r>
            <a:r>
              <a:rPr lang="ru-RU" sz="7200" dirty="0" err="1" smtClean="0">
                <a:solidFill>
                  <a:schemeClr val="tx1"/>
                </a:solidFill>
              </a:rPr>
              <a:t>Підприємства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цих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галузей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розміщуються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переважно</a:t>
            </a:r>
            <a:r>
              <a:rPr lang="ru-RU" sz="7200" dirty="0" smtClean="0">
                <a:solidFill>
                  <a:schemeClr val="tx1"/>
                </a:solidFill>
              </a:rPr>
              <a:t> в районах великих </a:t>
            </a:r>
            <a:r>
              <a:rPr lang="ru-RU" sz="7200" dirty="0" err="1" smtClean="0">
                <a:solidFill>
                  <a:schemeClr val="tx1"/>
                </a:solidFill>
              </a:rPr>
              <a:t>плантацій</a:t>
            </a:r>
            <a:r>
              <a:rPr lang="ru-RU" sz="7200" dirty="0" smtClean="0">
                <a:solidFill>
                  <a:schemeClr val="tx1"/>
                </a:solidFill>
              </a:rPr>
              <a:t>. Є </a:t>
            </a:r>
            <a:r>
              <a:rPr lang="ru-RU" sz="7200" dirty="0" err="1" smtClean="0">
                <a:solidFill>
                  <a:schemeClr val="tx1"/>
                </a:solidFill>
              </a:rPr>
              <a:t>рисоочишчуючі</a:t>
            </a:r>
            <a:r>
              <a:rPr lang="ru-RU" sz="7200" dirty="0" smtClean="0">
                <a:solidFill>
                  <a:schemeClr val="tx1"/>
                </a:solidFill>
              </a:rPr>
              <a:t>, </a:t>
            </a:r>
            <a:r>
              <a:rPr lang="ru-RU" sz="7200" dirty="0" err="1" smtClean="0">
                <a:solidFill>
                  <a:schemeClr val="tx1"/>
                </a:solidFill>
              </a:rPr>
              <a:t>цукрові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інші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підприємства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харчової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sz="7200" dirty="0" smtClean="0">
                <a:solidFill>
                  <a:schemeClr val="tx1"/>
                </a:solidFill>
              </a:rPr>
              <a:t>, а </a:t>
            </a:r>
            <a:r>
              <a:rPr lang="ru-RU" sz="7200" dirty="0" err="1" smtClean="0">
                <a:solidFill>
                  <a:schemeClr val="tx1"/>
                </a:solidFill>
              </a:rPr>
              <a:t>також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підприємства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текстильної</a:t>
            </a:r>
            <a:r>
              <a:rPr lang="ru-RU" sz="7200" dirty="0" smtClean="0">
                <a:solidFill>
                  <a:schemeClr val="tx1"/>
                </a:solidFill>
              </a:rPr>
              <a:t>, </a:t>
            </a:r>
            <a:r>
              <a:rPr lang="ru-RU" sz="7200" dirty="0" err="1" smtClean="0">
                <a:solidFill>
                  <a:schemeClr val="tx1"/>
                </a:solidFill>
              </a:rPr>
              <a:t>взуттєвої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деяких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інших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галузей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легкої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sz="7200" dirty="0" smtClean="0">
                <a:solidFill>
                  <a:schemeClr val="tx1"/>
                </a:solidFill>
              </a:rPr>
              <a:t>. </a:t>
            </a:r>
            <a:r>
              <a:rPr lang="ru-RU" sz="7200" dirty="0" err="1" smtClean="0">
                <a:solidFill>
                  <a:schemeClr val="tx1"/>
                </a:solidFill>
              </a:rPr>
              <a:t>Важка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промисловість</a:t>
            </a:r>
            <a:r>
              <a:rPr lang="ru-RU" sz="7200" dirty="0" smtClean="0">
                <a:solidFill>
                  <a:schemeClr val="tx1"/>
                </a:solidFill>
              </a:rPr>
              <a:t> в </a:t>
            </a:r>
            <a:r>
              <a:rPr lang="ru-RU" sz="7200" dirty="0" err="1" smtClean="0">
                <a:solidFill>
                  <a:schemeClr val="tx1"/>
                </a:solidFill>
              </a:rPr>
              <a:t>стадії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становлення</a:t>
            </a:r>
            <a:r>
              <a:rPr lang="ru-RU" sz="7200" dirty="0" smtClean="0">
                <a:solidFill>
                  <a:schemeClr val="tx1"/>
                </a:solidFill>
              </a:rPr>
              <a:t>. У </a:t>
            </a:r>
            <a:r>
              <a:rPr lang="ru-RU" sz="7200" dirty="0" err="1" smtClean="0">
                <a:solidFill>
                  <a:schemeClr val="tx1"/>
                </a:solidFill>
              </a:rPr>
              <a:t>числі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підприємств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машинобудування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металообробки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головним</a:t>
            </a:r>
            <a:r>
              <a:rPr lang="ru-RU" sz="7200" dirty="0" smtClean="0">
                <a:solidFill>
                  <a:schemeClr val="tx1"/>
                </a:solidFill>
              </a:rPr>
              <a:t> чином </a:t>
            </a:r>
            <a:r>
              <a:rPr lang="ru-RU" sz="7200" dirty="0" err="1" smtClean="0">
                <a:solidFill>
                  <a:schemeClr val="tx1"/>
                </a:solidFill>
              </a:rPr>
              <a:t>складальні</a:t>
            </a:r>
            <a:r>
              <a:rPr lang="ru-RU" sz="7200" dirty="0" smtClean="0">
                <a:solidFill>
                  <a:schemeClr val="tx1"/>
                </a:solidFill>
              </a:rPr>
              <a:t> заводи, </a:t>
            </a:r>
            <a:r>
              <a:rPr lang="ru-RU" sz="7200" dirty="0" err="1" smtClean="0">
                <a:solidFill>
                  <a:schemeClr val="tx1"/>
                </a:solidFill>
              </a:rPr>
              <a:t>які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постачають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устаткування</a:t>
            </a:r>
            <a:r>
              <a:rPr lang="ru-RU" sz="7200" dirty="0" smtClean="0">
                <a:solidFill>
                  <a:schemeClr val="tx1"/>
                </a:solidFill>
              </a:rPr>
              <a:t> для </a:t>
            </a:r>
            <a:r>
              <a:rPr lang="ru-RU" sz="7200" dirty="0" err="1" smtClean="0">
                <a:solidFill>
                  <a:schemeClr val="tx1"/>
                </a:solidFill>
              </a:rPr>
              <a:t>легкої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sz="7200" dirty="0" smtClean="0">
                <a:solidFill>
                  <a:schemeClr val="tx1"/>
                </a:solidFill>
              </a:rPr>
              <a:t>, </a:t>
            </a:r>
            <a:r>
              <a:rPr lang="ru-RU" sz="7200" dirty="0" err="1" smtClean="0">
                <a:solidFill>
                  <a:schemeClr val="tx1"/>
                </a:solidFill>
              </a:rPr>
              <a:t>транспортне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устаткування</a:t>
            </a:r>
            <a:r>
              <a:rPr lang="ru-RU" sz="7200" dirty="0" smtClean="0">
                <a:solidFill>
                  <a:schemeClr val="tx1"/>
                </a:solidFill>
              </a:rPr>
              <a:t>, </a:t>
            </a:r>
            <a:r>
              <a:rPr lang="ru-RU" sz="7200" dirty="0" err="1" smtClean="0">
                <a:solidFill>
                  <a:schemeClr val="tx1"/>
                </a:solidFill>
              </a:rPr>
              <a:t>сільськогосподарські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гармати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і</a:t>
            </a:r>
            <a:r>
              <a:rPr lang="ru-RU" sz="7200" dirty="0" smtClean="0">
                <a:solidFill>
                  <a:schemeClr val="tx1"/>
                </a:solidFill>
              </a:rPr>
              <a:t> т. п. </a:t>
            </a:r>
            <a:r>
              <a:rPr lang="ru-RU" sz="7200" dirty="0" err="1" smtClean="0">
                <a:solidFill>
                  <a:schemeClr val="tx1"/>
                </a:solidFill>
              </a:rPr>
              <a:t>Розширюється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виробництво</a:t>
            </a:r>
            <a:r>
              <a:rPr lang="ru-RU" sz="7200" dirty="0" smtClean="0">
                <a:solidFill>
                  <a:schemeClr val="tx1"/>
                </a:solidFill>
              </a:rPr>
              <a:t> добрив, </a:t>
            </a:r>
            <a:r>
              <a:rPr lang="ru-RU" sz="7200" dirty="0" err="1" smtClean="0">
                <a:solidFill>
                  <a:schemeClr val="tx1"/>
                </a:solidFill>
              </a:rPr>
              <a:t>нафтопереробка</a:t>
            </a:r>
            <a:r>
              <a:rPr lang="ru-RU" sz="7200" dirty="0" smtClean="0">
                <a:solidFill>
                  <a:schemeClr val="tx1"/>
                </a:solidFill>
              </a:rPr>
              <a:t>, </a:t>
            </a:r>
            <a:r>
              <a:rPr lang="ru-RU" sz="7200" dirty="0" err="1" smtClean="0">
                <a:solidFill>
                  <a:schemeClr val="tx1"/>
                </a:solidFill>
              </a:rPr>
              <a:t>деревообробка</a:t>
            </a:r>
            <a:r>
              <a:rPr lang="ru-RU" sz="7200" dirty="0" smtClean="0">
                <a:solidFill>
                  <a:schemeClr val="tx1"/>
                </a:solidFill>
              </a:rPr>
              <a:t>. </a:t>
            </a:r>
            <a:r>
              <a:rPr lang="ru-RU" sz="7200" dirty="0" err="1" smtClean="0">
                <a:solidFill>
                  <a:schemeClr val="tx1"/>
                </a:solidFill>
              </a:rPr>
              <a:t>Головний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промисловий</a:t>
            </a:r>
            <a:r>
              <a:rPr lang="ru-RU" sz="7200" dirty="0" smtClean="0">
                <a:solidFill>
                  <a:schemeClr val="tx1"/>
                </a:solidFill>
              </a:rPr>
              <a:t> центр – р. Коломбо </a:t>
            </a:r>
            <a:r>
              <a:rPr lang="ru-RU" sz="7200" dirty="0" err="1" smtClean="0">
                <a:solidFill>
                  <a:schemeClr val="tx1"/>
                </a:solidFill>
              </a:rPr>
              <a:t>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його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околиці</a:t>
            </a:r>
            <a:r>
              <a:rPr lang="ru-RU" sz="7200" dirty="0" smtClean="0">
                <a:solidFill>
                  <a:schemeClr val="tx1"/>
                </a:solidFill>
              </a:rPr>
              <a:t>. </a:t>
            </a:r>
            <a:r>
              <a:rPr lang="ru-RU" sz="7200" dirty="0" err="1" smtClean="0">
                <a:solidFill>
                  <a:schemeClr val="tx1"/>
                </a:solidFill>
              </a:rPr>
              <a:t>Поширені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старовинні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традиційні</a:t>
            </a:r>
            <a:r>
              <a:rPr lang="ru-RU" sz="7200" dirty="0" smtClean="0">
                <a:solidFill>
                  <a:schemeClr val="tx1"/>
                </a:solidFill>
              </a:rPr>
              <a:t> ремесла (</a:t>
            </a:r>
            <a:r>
              <a:rPr lang="ru-RU" sz="7200" dirty="0" err="1" smtClean="0">
                <a:solidFill>
                  <a:schemeClr val="tx1"/>
                </a:solidFill>
              </a:rPr>
              <a:t>ковальське</a:t>
            </a:r>
            <a:r>
              <a:rPr lang="ru-RU" sz="7200" dirty="0" smtClean="0">
                <a:solidFill>
                  <a:schemeClr val="tx1"/>
                </a:solidFill>
              </a:rPr>
              <a:t>, гончарне, ткацкое).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356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Шрі-Ланка</vt:lpstr>
      <vt:lpstr>Слайд 2</vt:lpstr>
      <vt:lpstr>Слайд 3</vt:lpstr>
      <vt:lpstr>КЛІМАТ</vt:lpstr>
      <vt:lpstr>населення</vt:lpstr>
      <vt:lpstr>Корисні копалини</vt:lpstr>
      <vt:lpstr>Рослинний світ</vt:lpstr>
      <vt:lpstr>Тваринний світ</vt:lpstr>
      <vt:lpstr>промисловість</vt:lpstr>
      <vt:lpstr>презинтацїю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Шрі-Ланка</dc:title>
  <cp:lastModifiedBy>Admin</cp:lastModifiedBy>
  <cp:revision>25</cp:revision>
  <dcterms:modified xsi:type="dcterms:W3CDTF">2013-01-21T16:02:50Z</dcterms:modified>
</cp:coreProperties>
</file>