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60" r:id="rId3"/>
    <p:sldId id="261" r:id="rId4"/>
    <p:sldId id="262" r:id="rId5"/>
    <p:sldId id="263" r:id="rId6"/>
    <p:sldId id="258" r:id="rId7"/>
    <p:sldId id="264" r:id="rId8"/>
    <p:sldId id="256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>
      <p:cViewPr varScale="1">
        <p:scale>
          <a:sx n="129" d="100"/>
          <a:sy n="129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07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51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36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48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8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3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28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725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61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630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86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85F78-E3F4-4D69-B061-1ADFA22D14B1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7D5EA-5459-496D-AC0A-F1527C869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45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Багатовікова</a:t>
            </a:r>
            <a:r>
              <a:rPr lang="ru-RU" dirty="0" smtClean="0"/>
              <a:t> практика </a:t>
            </a:r>
            <a:r>
              <a:rPr lang="ru-RU" dirty="0" err="1" smtClean="0"/>
              <a:t>свідчить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життєздатності</a:t>
            </a:r>
            <a:r>
              <a:rPr lang="ru-RU" dirty="0" smtClean="0"/>
              <a:t> і </a:t>
            </a:r>
            <a:r>
              <a:rPr lang="ru-RU" dirty="0" err="1" smtClean="0"/>
              <a:t>процвітання</a:t>
            </a:r>
            <a:r>
              <a:rPr lang="ru-RU" dirty="0" smtClean="0"/>
              <a:t> будь-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є </a:t>
            </a:r>
            <a:r>
              <a:rPr lang="ru-RU" dirty="0" err="1" smtClean="0"/>
              <a:t>належні</a:t>
            </a:r>
            <a:r>
              <a:rPr lang="ru-RU" dirty="0" smtClean="0"/>
              <a:t> </a:t>
            </a:r>
            <a:r>
              <a:rPr lang="uk-UA" dirty="0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земельних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, </a:t>
            </a:r>
            <a:r>
              <a:rPr lang="ru-RU" dirty="0" err="1" smtClean="0"/>
              <a:t>проживаючих</a:t>
            </a:r>
            <a:r>
              <a:rPr lang="ru-RU" dirty="0" smtClean="0"/>
              <a:t> на них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164105"/>
      </p:ext>
    </p:extLst>
  </p:cSld>
  <p:clrMapOvr>
    <a:masterClrMapping/>
  </p:clrMapOvr>
  <p:transition spd="slow" advTm="2358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382151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Земельні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- земна </a:t>
            </a:r>
            <a:r>
              <a:rPr lang="ru-RU" dirty="0" err="1" smtClean="0"/>
              <a:t>поверхня</a:t>
            </a:r>
            <a:r>
              <a:rPr lang="ru-RU" dirty="0" smtClean="0"/>
              <a:t>, </a:t>
            </a:r>
            <a:r>
              <a:rPr lang="ru-RU" dirty="0" err="1" smtClean="0"/>
              <a:t>придатна</a:t>
            </a:r>
            <a:r>
              <a:rPr lang="ru-RU" dirty="0" smtClean="0"/>
              <a:t> для </a:t>
            </a:r>
            <a:r>
              <a:rPr lang="ru-RU" dirty="0" err="1" smtClean="0"/>
              <a:t>проживання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і для будь-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Земельні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величиною </a:t>
            </a:r>
            <a:r>
              <a:rPr lang="ru-RU" dirty="0" err="1" smtClean="0"/>
              <a:t>території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якістю</a:t>
            </a:r>
            <a:r>
              <a:rPr lang="ru-RU" dirty="0" smtClean="0"/>
              <a:t>: </a:t>
            </a:r>
            <a:r>
              <a:rPr lang="ru-RU" dirty="0" err="1" smtClean="0"/>
              <a:t>рельєфом</a:t>
            </a:r>
            <a:r>
              <a:rPr lang="ru-RU" dirty="0" smtClean="0"/>
              <a:t>, </a:t>
            </a:r>
            <a:r>
              <a:rPr lang="ru-RU" dirty="0" err="1" smtClean="0"/>
              <a:t>грунтовим</a:t>
            </a:r>
            <a:r>
              <a:rPr lang="ru-RU" dirty="0" smtClean="0"/>
              <a:t> </a:t>
            </a:r>
            <a:r>
              <a:rPr lang="ru-RU" dirty="0" err="1" smtClean="0"/>
              <a:t>покривом</a:t>
            </a:r>
            <a:r>
              <a:rPr lang="ru-RU" dirty="0" smtClean="0"/>
              <a:t> і комплексом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умов. </a:t>
            </a:r>
            <a:endParaRPr lang="ru-RU" dirty="0"/>
          </a:p>
        </p:txBody>
      </p:sp>
      <p:pic>
        <p:nvPicPr>
          <p:cNvPr id="3" name="Звук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502119"/>
      </p:ext>
    </p:extLst>
  </p:cSld>
  <p:clrMapOvr>
    <a:masterClrMapping/>
  </p:clrMapOvr>
  <p:transition spd="slow" advTm="20002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564904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Неправильне</a:t>
            </a:r>
            <a:r>
              <a:rPr lang="ru-RU" dirty="0" smtClean="0"/>
              <a:t> і </a:t>
            </a:r>
            <a:r>
              <a:rPr lang="ru-RU" dirty="0" err="1" smtClean="0"/>
              <a:t>неконтрольоване</a:t>
            </a:r>
            <a:r>
              <a:rPr lang="ru-RU" dirty="0" smtClean="0"/>
              <a:t> </a:t>
            </a:r>
            <a:r>
              <a:rPr lang="ru-RU" dirty="0" err="1" smtClean="0"/>
              <a:t>землекористування</a:t>
            </a:r>
            <a:r>
              <a:rPr lang="ru-RU" dirty="0" smtClean="0"/>
              <a:t> є основною причиною </a:t>
            </a:r>
            <a:r>
              <a:rPr lang="ru-RU" dirty="0" err="1" smtClean="0"/>
              <a:t>деградації</a:t>
            </a:r>
            <a:r>
              <a:rPr lang="ru-RU" dirty="0" smtClean="0"/>
              <a:t> та </a:t>
            </a:r>
            <a:r>
              <a:rPr lang="ru-RU" dirty="0" err="1" smtClean="0"/>
              <a:t>виснаження</a:t>
            </a:r>
            <a:r>
              <a:rPr lang="ru-RU" dirty="0" smtClean="0"/>
              <a:t> </a:t>
            </a:r>
            <a:r>
              <a:rPr lang="ru-RU" dirty="0" err="1" smtClean="0"/>
              <a:t>земельних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374887"/>
      </p:ext>
    </p:extLst>
  </p:cSld>
  <p:clrMapOvr>
    <a:masterClrMapping/>
  </p:clrMapOvr>
  <p:transition spd="slow" advTm="11946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136339"/>
            <a:ext cx="64807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цінні</a:t>
            </a:r>
            <a:r>
              <a:rPr lang="ru-RU" dirty="0" smtClean="0"/>
              <a:t> </a:t>
            </a:r>
            <a:r>
              <a:rPr lang="ru-RU" dirty="0" err="1" smtClean="0"/>
              <a:t>оброблювані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займають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11% </a:t>
            </a:r>
            <a:r>
              <a:rPr lang="ru-RU" dirty="0" err="1" smtClean="0"/>
              <a:t>світового</a:t>
            </a:r>
            <a:r>
              <a:rPr lang="ru-RU" dirty="0" smtClean="0"/>
              <a:t> земельного фонду. </a:t>
            </a:r>
            <a:r>
              <a:rPr lang="ru-RU" dirty="0" err="1" smtClean="0"/>
              <a:t>Такий</a:t>
            </a:r>
            <a:r>
              <a:rPr lang="ru-RU" dirty="0" smtClean="0"/>
              <a:t> же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характерний</a:t>
            </a:r>
            <a:r>
              <a:rPr lang="ru-RU" dirty="0" smtClean="0"/>
              <a:t> для СНД, Африки, </a:t>
            </a:r>
            <a:r>
              <a:rPr lang="ru-RU" dirty="0" err="1" smtClean="0"/>
              <a:t>Північної</a:t>
            </a:r>
            <a:r>
              <a:rPr lang="ru-RU" dirty="0" smtClean="0"/>
              <a:t> Америки. Для </a:t>
            </a:r>
            <a:r>
              <a:rPr lang="ru-RU" dirty="0" err="1" smtClean="0"/>
              <a:t>зарубіжної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вищий</a:t>
            </a:r>
            <a:r>
              <a:rPr lang="ru-RU" dirty="0" smtClean="0"/>
              <a:t> (29%), а </a:t>
            </a:r>
            <a:r>
              <a:rPr lang="ru-RU" dirty="0" err="1" smtClean="0"/>
              <a:t>Австралії</a:t>
            </a:r>
            <a:r>
              <a:rPr lang="ru-RU" dirty="0" smtClean="0"/>
              <a:t> та </a:t>
            </a:r>
            <a:r>
              <a:rPr lang="ru-RU" dirty="0" err="1" smtClean="0"/>
              <a:t>Південної</a:t>
            </a:r>
            <a:r>
              <a:rPr lang="ru-RU" dirty="0" smtClean="0"/>
              <a:t> Америки -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(5% і 7%).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з </a:t>
            </a:r>
            <a:r>
              <a:rPr lang="ru-RU" dirty="0" err="1" smtClean="0"/>
              <a:t>найбільшими</a:t>
            </a:r>
            <a:r>
              <a:rPr lang="ru-RU" dirty="0" smtClean="0"/>
              <a:t>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оброблюваних</a:t>
            </a:r>
            <a:r>
              <a:rPr lang="ru-RU" dirty="0" smtClean="0"/>
              <a:t> земель - США, </a:t>
            </a:r>
            <a:r>
              <a:rPr lang="ru-RU" dirty="0" err="1" smtClean="0"/>
              <a:t>Індія</a:t>
            </a:r>
            <a:r>
              <a:rPr lang="ru-RU" dirty="0" smtClean="0"/>
              <a:t>, </a:t>
            </a:r>
            <a:r>
              <a:rPr lang="ru-RU" dirty="0" err="1" smtClean="0"/>
              <a:t>Росія</a:t>
            </a:r>
            <a:r>
              <a:rPr lang="ru-RU" dirty="0" smtClean="0"/>
              <a:t>, Китай, Канада.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470600"/>
      </p:ext>
    </p:extLst>
  </p:cSld>
  <p:clrMapOvr>
    <a:masterClrMapping/>
  </p:clrMapOvr>
  <p:transition spd="slow" advTm="27991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136339"/>
            <a:ext cx="84969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Земельні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скорочуються</a:t>
            </a:r>
            <a:r>
              <a:rPr lang="ru-RU" dirty="0" smtClean="0"/>
              <a:t>.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країнах</a:t>
            </a:r>
            <a:r>
              <a:rPr lang="ru-RU" dirty="0" smtClean="0"/>
              <a:t> через </a:t>
            </a:r>
            <a:r>
              <a:rPr lang="ru-RU" dirty="0" err="1" smtClean="0"/>
              <a:t>нестачу</a:t>
            </a:r>
            <a:r>
              <a:rPr lang="ru-RU" dirty="0" smtClean="0"/>
              <a:t> </a:t>
            </a:r>
            <a:r>
              <a:rPr lang="ru-RU" dirty="0" err="1" smtClean="0"/>
              <a:t>орних</a:t>
            </a:r>
            <a:r>
              <a:rPr lang="ru-RU" dirty="0" smtClean="0"/>
              <a:t> </a:t>
            </a:r>
            <a:r>
              <a:rPr lang="ru-RU" dirty="0" err="1" smtClean="0"/>
              <a:t>площ</a:t>
            </a:r>
            <a:r>
              <a:rPr lang="ru-RU" dirty="0" smtClean="0"/>
              <a:t> </a:t>
            </a:r>
            <a:r>
              <a:rPr lang="ru-RU" dirty="0" err="1" smtClean="0"/>
              <a:t>відчувається</a:t>
            </a:r>
            <a:r>
              <a:rPr lang="ru-RU" dirty="0" smtClean="0"/>
              <a:t> брак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. На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 все </a:t>
            </a:r>
            <a:r>
              <a:rPr lang="ru-RU" dirty="0" err="1" smtClean="0"/>
              <a:t>гостріше</a:t>
            </a:r>
            <a:r>
              <a:rPr lang="ru-RU" dirty="0" smtClean="0"/>
              <a:t> </a:t>
            </a:r>
            <a:r>
              <a:rPr lang="ru-RU" dirty="0" err="1" smtClean="0"/>
              <a:t>відчувається</a:t>
            </a:r>
            <a:r>
              <a:rPr lang="ru-RU" dirty="0" smtClean="0"/>
              <a:t> глобальна </a:t>
            </a:r>
            <a:r>
              <a:rPr lang="ru-RU" dirty="0" err="1" smtClean="0"/>
              <a:t>продовольча</a:t>
            </a:r>
            <a:r>
              <a:rPr lang="ru-RU" dirty="0" smtClean="0"/>
              <a:t> проблема. З часу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ведутьсядискусії</a:t>
            </a:r>
            <a:r>
              <a:rPr lang="ru-RU" dirty="0" smtClean="0"/>
              <a:t> про шляхи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вирішення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бачить</a:t>
            </a:r>
            <a:r>
              <a:rPr lang="ru-RU" dirty="0" smtClean="0"/>
              <a:t> </a:t>
            </a:r>
            <a:r>
              <a:rPr lang="ru-RU" dirty="0" err="1" smtClean="0"/>
              <a:t>вихід</a:t>
            </a:r>
            <a:r>
              <a:rPr lang="ru-RU" dirty="0" smtClean="0"/>
              <a:t> у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розширенні</a:t>
            </a:r>
            <a:r>
              <a:rPr lang="ru-RU" dirty="0" smtClean="0"/>
              <a:t> </a:t>
            </a:r>
            <a:r>
              <a:rPr lang="ru-RU" dirty="0" err="1" smtClean="0"/>
              <a:t>орних</a:t>
            </a:r>
            <a:r>
              <a:rPr lang="ru-RU" dirty="0" smtClean="0"/>
              <a:t>, </a:t>
            </a:r>
            <a:r>
              <a:rPr lang="ru-RU" dirty="0" err="1" smtClean="0"/>
              <a:t>пасовищних</a:t>
            </a:r>
            <a:r>
              <a:rPr lang="ru-RU" dirty="0" smtClean="0"/>
              <a:t> і </a:t>
            </a:r>
            <a:r>
              <a:rPr lang="ru-RU" dirty="0" err="1" smtClean="0"/>
              <a:t>рибопромислових</a:t>
            </a:r>
            <a:r>
              <a:rPr lang="ru-RU" dirty="0" smtClean="0"/>
              <a:t> </a:t>
            </a:r>
            <a:r>
              <a:rPr lang="ru-RU" dirty="0" err="1" smtClean="0"/>
              <a:t>угідь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213959"/>
      </p:ext>
    </p:extLst>
  </p:cSld>
  <p:clrMapOvr>
    <a:masterClrMapping/>
  </p:clrMapOvr>
  <p:transition spd="slow" advTm="26819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452975"/>
      </p:ext>
    </p:extLst>
  </p:cSld>
  <p:clrMapOvr>
    <a:masterClrMapping/>
  </p:clrMapOvr>
  <p:transition spd="slow" advTm="38932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28343"/>
            <a:ext cx="69847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Важливу</a:t>
            </a:r>
            <a:r>
              <a:rPr lang="ru-RU" dirty="0" smtClean="0"/>
              <a:t> роль в </a:t>
            </a:r>
            <a:r>
              <a:rPr lang="ru-RU" dirty="0" err="1" smtClean="0"/>
              <a:t>освоєнні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земель </a:t>
            </a:r>
            <a:r>
              <a:rPr lang="ru-RU" dirty="0" err="1" smtClean="0"/>
              <a:t>грає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розвиненими</a:t>
            </a:r>
            <a:r>
              <a:rPr lang="ru-RU" dirty="0" smtClean="0"/>
              <a:t> і </a:t>
            </a:r>
            <a:r>
              <a:rPr lang="ru-RU" dirty="0" err="1" smtClean="0"/>
              <a:t>країнами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. За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сучасними</a:t>
            </a:r>
            <a:r>
              <a:rPr lang="ru-RU" dirty="0" smtClean="0"/>
              <a:t> </a:t>
            </a:r>
            <a:r>
              <a:rPr lang="ru-RU" dirty="0" err="1" smtClean="0"/>
              <a:t>оцінками</a:t>
            </a:r>
            <a:r>
              <a:rPr lang="ru-RU" dirty="0" smtClean="0"/>
              <a:t>,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за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становить </a:t>
            </a:r>
            <a:r>
              <a:rPr lang="ru-RU" dirty="0" err="1" smtClean="0"/>
              <a:t>приблизно</a:t>
            </a:r>
            <a:r>
              <a:rPr lang="ru-RU" dirty="0" smtClean="0"/>
              <a:t> 30:70. Для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орних</a:t>
            </a:r>
            <a:r>
              <a:rPr lang="ru-RU" dirty="0" smtClean="0"/>
              <a:t> </a:t>
            </a:r>
            <a:r>
              <a:rPr lang="ru-RU" dirty="0" err="1" smtClean="0"/>
              <a:t>площ</a:t>
            </a:r>
            <a:r>
              <a:rPr lang="ru-RU" dirty="0" smtClean="0"/>
              <a:t> за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помірною</a:t>
            </a:r>
            <a:r>
              <a:rPr lang="ru-RU" dirty="0" smtClean="0"/>
              <a:t> </a:t>
            </a:r>
            <a:r>
              <a:rPr lang="ru-RU" dirty="0" err="1" smtClean="0"/>
              <a:t>ціною</a:t>
            </a:r>
            <a:r>
              <a:rPr lang="ru-RU" dirty="0" smtClean="0"/>
              <a:t> і з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наявних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і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підходять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в районах з </a:t>
            </a:r>
            <a:r>
              <a:rPr lang="ru-RU" dirty="0" err="1" smtClean="0"/>
              <a:t>помірним</a:t>
            </a:r>
            <a:r>
              <a:rPr lang="ru-RU" dirty="0" smtClean="0"/>
              <a:t> </a:t>
            </a:r>
            <a:r>
              <a:rPr lang="ru-RU" dirty="0" err="1" smtClean="0"/>
              <a:t>кліматом</a:t>
            </a:r>
            <a:r>
              <a:rPr lang="ru-RU" dirty="0" smtClean="0"/>
              <a:t>. </a:t>
            </a:r>
            <a:r>
              <a:rPr lang="ru-RU" dirty="0" err="1" smtClean="0"/>
              <a:t>Що</a:t>
            </a:r>
            <a:r>
              <a:rPr lang="ru-RU" dirty="0" smtClean="0"/>
              <a:t> ж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резервних</a:t>
            </a:r>
            <a:r>
              <a:rPr lang="ru-RU" dirty="0" smtClean="0"/>
              <a:t> земель в </a:t>
            </a:r>
            <a:r>
              <a:rPr lang="ru-RU" dirty="0" err="1" smtClean="0"/>
              <a:t>країнах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розвиваються</a:t>
            </a:r>
            <a:r>
              <a:rPr lang="ru-RU" dirty="0" smtClean="0"/>
              <a:t>, то вони </a:t>
            </a:r>
            <a:r>
              <a:rPr lang="ru-RU" dirty="0" err="1" smtClean="0"/>
              <a:t>знаходяться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вологих</a:t>
            </a:r>
            <a:r>
              <a:rPr lang="ru-RU" dirty="0" smtClean="0"/>
              <a:t> </a:t>
            </a:r>
            <a:r>
              <a:rPr lang="ru-RU" dirty="0" err="1" smtClean="0"/>
              <a:t>тропічних</a:t>
            </a:r>
            <a:r>
              <a:rPr lang="ru-RU" dirty="0" smtClean="0"/>
              <a:t> </a:t>
            </a:r>
            <a:r>
              <a:rPr lang="ru-RU" dirty="0" err="1" smtClean="0"/>
              <a:t>лісів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зоні</a:t>
            </a:r>
            <a:r>
              <a:rPr lang="ru-RU" dirty="0" smtClean="0"/>
              <a:t> саван,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сприятливих</a:t>
            </a:r>
            <a:r>
              <a:rPr lang="ru-RU" dirty="0" smtClean="0"/>
              <a:t> </a:t>
            </a:r>
            <a:r>
              <a:rPr lang="ru-RU" dirty="0" err="1" smtClean="0"/>
              <a:t>посушливих</a:t>
            </a:r>
            <a:r>
              <a:rPr lang="ru-RU" dirty="0" smtClean="0"/>
              <a:t> районах, де </a:t>
            </a:r>
            <a:r>
              <a:rPr lang="ru-RU" dirty="0" err="1" smtClean="0"/>
              <a:t>необхідні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капіталовкладення</a:t>
            </a:r>
            <a:r>
              <a:rPr lang="ru-RU" dirty="0" smtClean="0"/>
              <a:t>, а й </a:t>
            </a:r>
            <a:r>
              <a:rPr lang="ru-RU" dirty="0" err="1" smtClean="0"/>
              <a:t>додаткове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агрокліматичних</a:t>
            </a:r>
            <a:r>
              <a:rPr lang="ru-RU" dirty="0" smtClean="0"/>
              <a:t> проблем.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5117151"/>
      </p:ext>
    </p:extLst>
  </p:cSld>
  <p:clrMapOvr>
    <a:masterClrMapping/>
  </p:clrMapOvr>
  <p:transition spd="slow" advTm="40726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4160"/>
      </p:ext>
    </p:extLst>
  </p:cSld>
  <p:clrMapOvr>
    <a:masterClrMapping/>
  </p:clrMapOvr>
  <p:transition spd="slow" advTm="19608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92353"/>
      </p:ext>
    </p:extLst>
  </p:cSld>
  <p:clrMapOvr>
    <a:masterClrMapping/>
  </p:clrMapOvr>
  <p:transition spd="slow" advTm="11920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135</TotalTime>
  <Words>295</Words>
  <Application>Microsoft Office PowerPoint</Application>
  <PresentationFormat>Экран (4:3)</PresentationFormat>
  <Paragraphs>6</Paragraphs>
  <Slides>9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Багатовікова практика свідчить про те, що головними джерелами життєздатності і процвітання будь-якої держави є належні їм земельних ресурсів, проживаючих на них населення.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</cp:revision>
  <dcterms:created xsi:type="dcterms:W3CDTF">2013-11-18T20:13:38Z</dcterms:created>
  <dcterms:modified xsi:type="dcterms:W3CDTF">2013-11-18T22:29:24Z</dcterms:modified>
</cp:coreProperties>
</file>