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2492896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Экология</a:t>
            </a:r>
            <a:br>
              <a:rPr lang="ru-RU" sz="5300" b="1" dirty="0" smtClean="0"/>
            </a:br>
            <a:r>
              <a:rPr lang="ru-RU" sz="5300" b="1" dirty="0"/>
              <a:t/>
            </a:r>
            <a:br>
              <a:rPr lang="ru-RU" sz="5300" b="1" dirty="0"/>
            </a:br>
            <a:r>
              <a:rPr lang="ru-RU" sz="6000" b="1" dirty="0" smtClean="0"/>
              <a:t>Одессы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3dsvit.com/files/3DSVIT_animation_butterfl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320480" cy="43204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bb.org.ua/media/projects/2012/03/20/50160c4e378bacb1508719ad4c829851a2eefd10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39669"/>
            <a:ext cx="2736304" cy="198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136904" cy="6264696"/>
          </a:xfrm>
        </p:spPr>
        <p:txBody>
          <a:bodyPr>
            <a:normAutofit fontScale="47500" lnSpcReduction="20000"/>
          </a:bodyPr>
          <a:lstStyle/>
          <a:p>
            <a:r>
              <a:rPr lang="ru-RU" sz="2300" dirty="0"/>
              <a:t>Анализ загрязнения атмосферного воздуха г. Одессы показывает, что уровень загрязнения превышает санитарно-гигиенические нормативы. Выбросы вредных веществ осуществляют предприятия теплоэнергетики, промышленности и автотранспорт. Для улучшения ситуации необходимо срочно принять меры, которые, с одной стороны, были бы направлены на уменьшения выбросов загрязняющих веществ со стороны предприятий и автотранспорта, а с другой – на увеличение количества многолетних зеленых насаждений, которые оказывают содействие очищению атмосферного воздуха. Перечисленные аспекты указывают на актуальность выбранной темы исследования. </a:t>
            </a:r>
          </a:p>
          <a:p>
            <a:r>
              <a:rPr lang="ru-RU" sz="2300" dirty="0"/>
              <a:t>В настоящее время на Одессу приходится около 2,7% промышленного производства Украины. В пределах городской черты Одессы насчитывается около 1200 промышленно–производственных площадок. Кроме того, более 130 промышленных объектов сохраняются в виде вкраплений – анклавов на селитебных, рекреационных, транспортных и других специализированных территориях.</a:t>
            </a:r>
          </a:p>
          <a:p>
            <a:r>
              <a:rPr lang="ru-RU" sz="2300" dirty="0"/>
              <a:t>Одесса представляет собой единственный полностью сформированный в украинском Причерноморье локальный территориально–производственный комплекс – промышленный узел. Здесь практически все предприятия используют компоненты общегородской инфраструктуры: тепло- и энергосистемы, водоснабжение и канализацию, транспортные погрузо-разгрузочные площадки, газораспределительные системы и т.д.</a:t>
            </a:r>
          </a:p>
          <a:p>
            <a:r>
              <a:rPr lang="ru-RU" sz="2300" dirty="0"/>
              <a:t>В экологическом плане промышленность выступает в Одессе одним из главных загрязнителей среды. На её предприятия приходится в целом более 1/3 атмосферных и 1/4 </a:t>
            </a:r>
            <a:r>
              <a:rPr lang="ru-RU" sz="2300" dirty="0" err="1"/>
              <a:t>гидросферных</a:t>
            </a:r>
            <a:r>
              <a:rPr lang="ru-RU" sz="2300" dirty="0"/>
              <a:t> загрязнений, до 20% твердых отходов.</a:t>
            </a:r>
          </a:p>
          <a:p>
            <a:r>
              <a:rPr lang="ru-RU" sz="2300" dirty="0"/>
              <a:t>Машиностроение по всем показателям является главным звеном промышленности Одессы. Оно представлено более чем 70-ю предприятиями всех стадий – заготовительной, основной, сборочной, а также инструментальными производствами, систематизированными официальной статистикой в 42 агрегированные отрасли. На ряде крупных машиностроительных предприятий созданы значительные заготовительные подразделения межзаводского профиля. Это заводы тяжелого </a:t>
            </a:r>
            <a:r>
              <a:rPr lang="ru-RU" sz="2300" dirty="0" err="1"/>
              <a:t>краностроения</a:t>
            </a:r>
            <a:r>
              <a:rPr lang="ru-RU" sz="2300" dirty="0"/>
              <a:t> «</a:t>
            </a:r>
            <a:r>
              <a:rPr lang="ru-RU" sz="2300" dirty="0" err="1"/>
              <a:t>Автогенмаш</a:t>
            </a:r>
            <a:r>
              <a:rPr lang="ru-RU" sz="2300" dirty="0"/>
              <a:t>», «</a:t>
            </a:r>
            <a:r>
              <a:rPr lang="ru-RU" sz="2300" dirty="0" err="1"/>
              <a:t>Краян</a:t>
            </a:r>
            <a:r>
              <a:rPr lang="ru-RU" sz="2300" dirty="0"/>
              <a:t>», объединения «</a:t>
            </a:r>
            <a:r>
              <a:rPr lang="ru-RU" sz="2300" dirty="0" err="1"/>
              <a:t>Кислородмаш</a:t>
            </a:r>
            <a:r>
              <a:rPr lang="ru-RU" sz="2300" dirty="0"/>
              <a:t>», «Красная гвардия», «Микрон». Функции заготовительных работ машиностроения выполняет также небольшой завод специальных способов литья и крупнейшие в Причерноморье предприятия черной металлургии – сталепрокатные объединения. В последнее время подверглось решительному сокращению прокатное производство и часть цехов превращаются в сборочные приборостроительные</a:t>
            </a:r>
            <a:r>
              <a:rPr lang="ru-RU" sz="2300" dirty="0" smtClean="0"/>
              <a:t>.</a:t>
            </a:r>
            <a:endParaRPr lang="ru-RU" sz="2300" dirty="0"/>
          </a:p>
          <a:p>
            <a:r>
              <a:rPr lang="ru-RU" sz="2300" dirty="0"/>
              <a:t>«</a:t>
            </a:r>
            <a:r>
              <a:rPr lang="ru-RU" sz="2300" dirty="0" err="1"/>
              <a:t>Центролит</a:t>
            </a:r>
            <a:r>
              <a:rPr lang="ru-RU" sz="2300" dirty="0"/>
              <a:t>» по своим технологическим особенностям является одним из крупнейших загрязнителей воздушного бассейна. Значительными выбросами отличаются и другие предприятия, располагающие заготовительными подразделениями: объединения «</a:t>
            </a:r>
            <a:r>
              <a:rPr lang="ru-RU" sz="2300" dirty="0" err="1"/>
              <a:t>Одессапочвамаш</a:t>
            </a:r>
            <a:r>
              <a:rPr lang="ru-RU" sz="2300" dirty="0"/>
              <a:t>», «</a:t>
            </a:r>
            <a:r>
              <a:rPr lang="ru-RU" sz="2300" dirty="0" err="1"/>
              <a:t>Кислородмаш</a:t>
            </a:r>
            <a:r>
              <a:rPr lang="ru-RU" sz="2300" dirty="0"/>
              <a:t>», «</a:t>
            </a:r>
            <a:r>
              <a:rPr lang="ru-RU" sz="2300" dirty="0" err="1"/>
              <a:t>Краян</a:t>
            </a:r>
            <a:r>
              <a:rPr lang="ru-RU" sz="2300" dirty="0"/>
              <a:t>», судоремонтный завод «Украина</a:t>
            </a:r>
            <a:r>
              <a:rPr lang="ru-RU" sz="2300" dirty="0" smtClean="0"/>
              <a:t>».</a:t>
            </a:r>
          </a:p>
          <a:p>
            <a:r>
              <a:rPr lang="ru-RU" sz="2300" dirty="0"/>
              <a:t>Одесса входит в первую дюжину городов Украины с наибольшими выбросами вредных веществ в атмосферу. Промышленные предприятия города Одессы в атмосферу выбрасывают: окись углерода, диоксид серы, пыль, оксиды азота. Именно эти вещества из-за высокой токсичности особенно негативно влияют на состояние загрязнения воздуха в городе. Всего же атмосферу города загрязняют около 250 промышленных и 600 автотранспортных предприятий и цехов, в выбросах которых содержится свыше 140 ингредиентов загрязняющих веществ.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-7051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Экология Одессы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649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://vk.com/doc344842_164762672?hash=dc646fa02c2bf545a6&amp;dl=94e43a12114f23a3fb&amp;wnd=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2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-235970"/>
            <a:ext cx="3456384" cy="56862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Экология Черного Моря</a:t>
            </a:r>
            <a:endParaRPr lang="ru-RU" sz="1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548680"/>
            <a:ext cx="7992889" cy="5904656"/>
          </a:xfrm>
        </p:spPr>
        <p:txBody>
          <a:bodyPr>
            <a:normAutofit fontScale="25000" lnSpcReduction="20000"/>
          </a:bodyPr>
          <a:lstStyle/>
          <a:p>
            <a:r>
              <a:rPr lang="ru-RU" sz="4200" b="1" dirty="0">
                <a:solidFill>
                  <a:schemeClr val="tx1"/>
                </a:solidFill>
              </a:rPr>
              <a:t>Побережье Чёрного моря и бассейн рек, впадающих в него, являются районами с высоким антропогенным воздействием, плотно заселёнными человеком ещё с античных времён. Экологическое состояние Чёрного моря в целом неблагоприятное.</a:t>
            </a:r>
          </a:p>
          <a:p>
            <a:r>
              <a:rPr lang="ru-RU" sz="4200" b="1" dirty="0">
                <a:solidFill>
                  <a:schemeClr val="tx1"/>
                </a:solidFill>
              </a:rPr>
              <a:t>Среди основных факторов, нарушающих равновесие в экологической системе моря следует выделить:</a:t>
            </a:r>
          </a:p>
          <a:p>
            <a:r>
              <a:rPr lang="ru-RU" sz="4200" b="1" dirty="0">
                <a:solidFill>
                  <a:schemeClr val="tx1"/>
                </a:solidFill>
              </a:rPr>
              <a:t>Сильное загрязнение впадающих в море рек, особенно стоками с полей, содержащими минеральные удобрения, в особенности нитраты и фосфаты. Это влечёт за собой </a:t>
            </a:r>
            <a:r>
              <a:rPr lang="ru-RU" sz="4200" b="1" dirty="0" err="1">
                <a:solidFill>
                  <a:schemeClr val="tx1"/>
                </a:solidFill>
              </a:rPr>
              <a:t>переудобрение</a:t>
            </a:r>
            <a:r>
              <a:rPr lang="ru-RU" sz="4200" b="1" dirty="0">
                <a:solidFill>
                  <a:schemeClr val="tx1"/>
                </a:solidFill>
              </a:rPr>
              <a:t> (</a:t>
            </a:r>
            <a:r>
              <a:rPr lang="ru-RU" sz="4200" b="1" dirty="0" err="1">
                <a:solidFill>
                  <a:schemeClr val="tx1"/>
                </a:solidFill>
              </a:rPr>
              <a:t>эвтрофикацию</a:t>
            </a:r>
            <a:r>
              <a:rPr lang="ru-RU" sz="4200" b="1" dirty="0">
                <a:solidFill>
                  <a:schemeClr val="tx1"/>
                </a:solidFill>
              </a:rPr>
              <a:t>) вод моря, а, как следствие, — бурный рост фитопланктона («цветение» моря — интенсивное развитие сине-зелёных водорослей), уменьшение прозрачности вод, гибель многоклеточных водорослей.</a:t>
            </a:r>
          </a:p>
          <a:p>
            <a:r>
              <a:rPr lang="ru-RU" sz="4200" b="1" dirty="0">
                <a:solidFill>
                  <a:schemeClr val="tx1"/>
                </a:solidFill>
              </a:rPr>
              <a:t>Загрязнение вод нефтью и нефтепродуктами (самыми загрязнёнными районами являются западная часть моря, на которую приходится наибольший объём танкерных перевозок, а также акватории портов). Как следствие, это приводит к гибели морских животных, попавших в нефтяные пятна, а также загрязнению атмосферы за счет испарения нефти и нефтепродуктов с поверхности воды.</a:t>
            </a:r>
          </a:p>
          <a:p>
            <a:r>
              <a:rPr lang="ru-RU" sz="4200" b="1" dirty="0">
                <a:solidFill>
                  <a:schemeClr val="tx1"/>
                </a:solidFill>
              </a:rPr>
              <a:t>Загрязнение вод моря отходами человеческой жизнедеятельности — сброска неочищенных или недостаточно очищенных сточных вод и т. п.</a:t>
            </a:r>
          </a:p>
          <a:p>
            <a:r>
              <a:rPr lang="ru-RU" sz="4200" b="1" dirty="0">
                <a:solidFill>
                  <a:schemeClr val="tx1"/>
                </a:solidFill>
              </a:rPr>
              <a:t>Массовый вылов рыбы.</a:t>
            </a:r>
          </a:p>
          <a:p>
            <a:r>
              <a:rPr lang="ru-RU" sz="4200" b="1" dirty="0">
                <a:solidFill>
                  <a:schemeClr val="tx1"/>
                </a:solidFill>
              </a:rPr>
              <a:t>Запрещенное, но повсеместно используемое донное траление, уничтожающее донные биоценозы.</a:t>
            </a:r>
          </a:p>
          <a:p>
            <a:r>
              <a:rPr lang="ru-RU" sz="4200" b="1" dirty="0">
                <a:solidFill>
                  <a:schemeClr val="tx1"/>
                </a:solidFill>
              </a:rPr>
              <a:t>Изменение состава, уменьшение количества особей и мутация водного мира под воздействием антропогенных факторов (в том числе замена коренных видов природного мира экзотическими, появляющимися в результате воздействия человека). Так, например, по оценкам специалистов из Одесского отделения </a:t>
            </a:r>
            <a:r>
              <a:rPr lang="ru-RU" sz="4200" b="1" dirty="0" err="1">
                <a:solidFill>
                  <a:schemeClr val="tx1"/>
                </a:solidFill>
              </a:rPr>
              <a:t>ЮгНИРО</a:t>
            </a:r>
            <a:r>
              <a:rPr lang="ru-RU" sz="4200" b="1" dirty="0">
                <a:solidFill>
                  <a:schemeClr val="tx1"/>
                </a:solidFill>
              </a:rPr>
              <a:t>, только за одно десятилетие (с 1976 по 1987 год) поголовье черноморской афалины сократилось с 56 тысяч до семи тысяч особей.</a:t>
            </a:r>
          </a:p>
          <a:p>
            <a:r>
              <a:rPr lang="ru-RU" sz="4200" b="1" dirty="0">
                <a:solidFill>
                  <a:schemeClr val="tx1"/>
                </a:solidFill>
              </a:rPr>
              <a:t>По мнению ряда специалистов экологическое состояние Чёрного моря за последнее десятилетие ухудшилось несмотря на снижение экономической активности в ряде причерноморских стран.</a:t>
            </a:r>
          </a:p>
          <a:p>
            <a:r>
              <a:rPr lang="ru-RU" sz="4200" b="1" dirty="0">
                <a:solidFill>
                  <a:schemeClr val="tx1"/>
                </a:solidFill>
              </a:rPr>
              <a:t>Президент Крымской академии наук Виктор Тарасенко высказывал мнение, что Чёрное море — самое грязное море в мире.</a:t>
            </a:r>
          </a:p>
          <a:p>
            <a:r>
              <a:rPr lang="ru-RU" sz="4200" b="1" dirty="0">
                <a:solidFill>
                  <a:schemeClr val="tx1"/>
                </a:solidFill>
              </a:rPr>
              <a:t>Для охраны окружающей среды в районе Чёрного моря в 1998 году было принято соглашение ACCOBAMS («</a:t>
            </a:r>
            <a:r>
              <a:rPr lang="ru-RU" sz="4200" b="1" dirty="0" err="1">
                <a:solidFill>
                  <a:schemeClr val="tx1"/>
                </a:solidFill>
              </a:rPr>
              <a:t>Agreement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on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the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Conservation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of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Cetaceans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of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the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Black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Sea</a:t>
            </a:r>
            <a:r>
              <a:rPr lang="ru-RU" sz="4200" b="1" dirty="0">
                <a:solidFill>
                  <a:schemeClr val="tx1"/>
                </a:solidFill>
              </a:rPr>
              <a:t>, </a:t>
            </a:r>
            <a:r>
              <a:rPr lang="ru-RU" sz="4200" b="1" dirty="0" err="1">
                <a:solidFill>
                  <a:schemeClr val="tx1"/>
                </a:solidFill>
              </a:rPr>
              <a:t>Mediterranean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Sea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and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Contiguous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Atlantik</a:t>
            </a:r>
            <a:r>
              <a:rPr lang="ru-RU" sz="4200" b="1" dirty="0">
                <a:solidFill>
                  <a:schemeClr val="tx1"/>
                </a:solidFill>
              </a:rPr>
              <a:t> </a:t>
            </a:r>
            <a:r>
              <a:rPr lang="ru-RU" sz="4200" b="1" dirty="0" err="1">
                <a:solidFill>
                  <a:schemeClr val="tx1"/>
                </a:solidFill>
              </a:rPr>
              <a:t>Area</a:t>
            </a:r>
            <a:r>
              <a:rPr lang="ru-RU" sz="4200" b="1" dirty="0">
                <a:solidFill>
                  <a:schemeClr val="tx1"/>
                </a:solidFill>
              </a:rPr>
              <a:t>»), где одним из основных вопросов стоит охрана дельфинов и китов.</a:t>
            </a:r>
          </a:p>
          <a:p>
            <a:r>
              <a:rPr lang="ru-RU" sz="4200" b="1" dirty="0">
                <a:solidFill>
                  <a:schemeClr val="tx1"/>
                </a:solidFill>
              </a:rPr>
              <a:t>Основным международным документом, регулирующим вопросы охраны Черного моря, является Конвенция о защите Чёрного моря от загрязнения, подписанная шестью черноморскими странами — Болгарией, Грузией, Россией, Румынией, Турцией и Украиной в 1992 в Бухаресте (Бухарестская конвенция). Также в июне 1994 года представителями Австрии, Болгарии, Хорватии, Чешской Республики, Германии, Венгрии, Молдавии, Румынии, Словакии, Словении, Украины и Европейского союза в Софии была подписана Конвенция о сотрудничестве по защите и устойчивому развитию реки Дунай. Как результат указанных соглашений, были созданы Черноморская комиссия (Стамбул), и Международная комиссия по охране реки Дунай (Вена). Данные органы выполняют функцию координации природоохранных программ, осуществляемых в рамках конвенций.</a:t>
            </a:r>
          </a:p>
          <a:p>
            <a:r>
              <a:rPr lang="ru-RU" sz="4200" b="1" dirty="0">
                <a:solidFill>
                  <a:schemeClr val="tx1"/>
                </a:solidFill>
              </a:rPr>
              <a:t>Ежегодно 31 октября во всех странах Черноморского региона отмечается Международный день Чёрного моря.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3024336" cy="32584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Экология Парка </a:t>
            </a:r>
            <a:r>
              <a:rPr lang="ru-RU" sz="1600" b="1" dirty="0" err="1" smtClean="0"/>
              <a:t>Шевченка</a:t>
            </a:r>
            <a:r>
              <a:rPr lang="ru-RU" sz="1600" b="1" dirty="0" smtClean="0"/>
              <a:t>  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5652994" cy="5760640"/>
          </a:xfrm>
        </p:spPr>
        <p:txBody>
          <a:bodyPr>
            <a:normAutofit fontScale="92500" lnSpcReduction="10000"/>
          </a:bodyPr>
          <a:lstStyle/>
          <a:p>
            <a:r>
              <a:rPr lang="ru-RU" sz="900" b="1" dirty="0"/>
              <a:t> А вот почти два века назад - на месте Центрального парка культуры и отдыха им. Шевченко был пустырь</a:t>
            </a:r>
            <a:r>
              <a:rPr lang="ru-RU" sz="900" dirty="0"/>
              <a:t>, а ещё раньше здесь располагалась крепость, о чем свидетельствуют старые карты тех времён.</a:t>
            </a:r>
          </a:p>
          <a:p>
            <a:r>
              <a:rPr lang="ru-RU" sz="900" dirty="0"/>
              <a:t>Здесь стоял турецкий оборонительный рубеж </a:t>
            </a:r>
            <a:r>
              <a:rPr lang="ru-RU" sz="900" dirty="0" err="1"/>
              <a:t>Хаджибей</a:t>
            </a:r>
            <a:r>
              <a:rPr lang="ru-RU" sz="900" dirty="0"/>
              <a:t>. Одесская крепость была построена в 1793-м году, когда </a:t>
            </a:r>
            <a:r>
              <a:rPr lang="ru-RU" sz="900" dirty="0" err="1"/>
              <a:t>Хаджибей</a:t>
            </a:r>
            <a:r>
              <a:rPr lang="ru-RU" sz="900" dirty="0"/>
              <a:t> уже был покорён. В строительстве крепости принимал участие великий русский полководец А.В. Суворов.  Самой Одессы тогда ещё не было. Просуществовала эта крепость совсем недолго - почти 20 лет.    После её упразднения в 1811-м году,  эта территория отошла к Карантину, в частности, Пороховая башня и аркада, которая сохранилась; часть использовалась под карантинный двор, часть — под чумное кладбище. А казармы, когда не было тюремного замка, использовались под острог, под ластовый и портовый экипаж, — то есть она использовалась...</a:t>
            </a:r>
          </a:p>
          <a:p>
            <a:r>
              <a:rPr lang="ru-RU" sz="900" dirty="0"/>
              <a:t>    В наши дни над обрывом у моря можно наблюдать Карантинную стену и аркадную башню, которые сохранились от крепости еще со времен </a:t>
            </a:r>
            <a:r>
              <a:rPr lang="ru-RU" sz="900" dirty="0" err="1"/>
              <a:t>Деволана</a:t>
            </a:r>
            <a:r>
              <a:rPr lang="ru-RU" sz="900" dirty="0"/>
              <a:t>. В этой части крепости в то время  хранили порох.  Уже в 1980-90 годах здесь был музей истории парка.   Сегодня о той крепости напоминает ещё и холм, на котором установлена колонна. И ещё на месте сооружений крепости спустя почти сто лет, в  месте так называемой выборки, откуда брали землю для строительства крепости, в 1936 году был построен городской стадион.</a:t>
            </a:r>
          </a:p>
          <a:p>
            <a:r>
              <a:rPr lang="ru-RU" sz="900" dirty="0"/>
              <a:t> Ещё  здесь находилась дача </a:t>
            </a:r>
            <a:r>
              <a:rPr lang="ru-RU" sz="900" dirty="0" err="1"/>
              <a:t>Ланжерона</a:t>
            </a:r>
            <a:r>
              <a:rPr lang="ru-RU" sz="900" dirty="0"/>
              <a:t>, где устраивались великосветские рауты, привлекавшие венценосных особ России и Европы (сегодня от дачи, построенной в 1830-х, осталась только величественная арка с шестью пролетами – арка </a:t>
            </a:r>
            <a:r>
              <a:rPr lang="ru-RU" sz="900" dirty="0" err="1"/>
              <a:t>Ланжерон</a:t>
            </a:r>
            <a:r>
              <a:rPr lang="ru-RU" sz="900" dirty="0"/>
              <a:t>, она украшена лепниной и имеет фамильную надпись).   А неподалеку, возле центрального бастиона отслужившей крепости, по праздникам гуляло простонародье: устраивались качели и кукольные театры, бойко шла торговля пивом, квасом, сельтерской водой, мороженым, сладостями. На месте, где когда то находилась артиллерийская батарея, Пушкин встречался с её офицерами и  служившим на ней братом Левушкой. Здесь  же любили  прогуливаться  Жуковский, Гоголь, графини Волконская и Вяземская.</a:t>
            </a:r>
          </a:p>
          <a:p>
            <a:r>
              <a:rPr lang="ru-RU" sz="900" dirty="0"/>
              <a:t>      </a:t>
            </a:r>
            <a:r>
              <a:rPr lang="ru-RU" sz="900" b="1" i="1" dirty="0"/>
              <a:t>Остатки крепости, в строительстве которой принимал участие </a:t>
            </a:r>
            <a:r>
              <a:rPr lang="ru-RU" sz="900" b="1" i="1" dirty="0" err="1"/>
              <a:t>А.В.Суворов</a:t>
            </a:r>
            <a:r>
              <a:rPr lang="ru-RU" sz="900" b="1" i="1" dirty="0"/>
              <a:t>, на старых </a:t>
            </a:r>
            <a:r>
              <a:rPr lang="ru-RU" sz="900" b="1" i="1" dirty="0" err="1"/>
              <a:t>октрытках</a:t>
            </a:r>
            <a:r>
              <a:rPr lang="ru-RU" sz="900" b="1" i="1" dirty="0"/>
              <a:t>     </a:t>
            </a:r>
            <a:r>
              <a:rPr lang="ru-RU" sz="900" i="1" dirty="0"/>
              <a:t>                           </a:t>
            </a:r>
            <a:br>
              <a:rPr lang="ru-RU" sz="900" i="1" dirty="0"/>
            </a:br>
            <a:r>
              <a:rPr lang="ru-RU" sz="900" dirty="0"/>
              <a:t>Идею создать парк на территории упраздненной крепости городское руководство вынашивало уже давно. В 1840 году затею попытались реализовать, начав высадку деревьев в новой «зеленой зоне», получившей название «Крепостной сад». Тогда же был составлен  план архитектора Франца Карловича </a:t>
            </a:r>
            <a:r>
              <a:rPr lang="ru-RU" sz="900" dirty="0" err="1"/>
              <a:t>Боффо</a:t>
            </a:r>
            <a:r>
              <a:rPr lang="ru-RU" sz="900" dirty="0"/>
              <a:t>, согласно которому на месте крепости  должен был быть обустроен городской парк отдыха.  Но затея не пошла – помешали межведомственные противоречия. У военных на территорию предполагаемого парка были свои виды: здесь собирались строить лазарет и юнкерскую школу. И хотя с 1810 года территория старой крепости была выведена из подчинения военного ведомства, городу ее так и не передали: «засосала» бюрократическая волокита. В итоге затею с парком временно забросили. Высаженные деревья, лишенные всякого ухода, бурно разрослись, и полудикий «сад» стал пристанищем разного рода темных личностей, а приличная публика обходила его стороной. По уверению отдельных  краеведов, «существует план 1840-года </a:t>
            </a:r>
            <a:r>
              <a:rPr lang="ru-RU" sz="900" dirty="0" err="1"/>
              <a:t>Боффо</a:t>
            </a:r>
            <a:r>
              <a:rPr lang="ru-RU" sz="900" dirty="0"/>
              <a:t>, где обозначен этот парк. Но он был не обустроен, был без присмотра, здесь обитали неприличные особы, и даже проводились облавы».</a:t>
            </a:r>
          </a:p>
          <a:p>
            <a:r>
              <a:rPr lang="ru-RU" sz="900" dirty="0"/>
              <a:t>  Но помог случай - спустя  35 лет за дело взялся  градоначальник  Одессы </a:t>
            </a:r>
            <a:r>
              <a:rPr lang="ru-RU" sz="900" dirty="0" err="1"/>
              <a:t>Маразли</a:t>
            </a:r>
            <a:r>
              <a:rPr lang="ru-RU" sz="900" dirty="0"/>
              <a:t>. Дабы поставить точку в земельном вопросе, он совершил весьма умный политический ход. Когда Одессу в 1875 году посетил император Александр II, </a:t>
            </a:r>
            <a:r>
              <a:rPr lang="ru-RU" sz="900" dirty="0" err="1"/>
              <a:t>Маразли</a:t>
            </a:r>
            <a:r>
              <a:rPr lang="ru-RU" sz="900" dirty="0"/>
              <a:t> представил ему детальный план своего начинания и испросил разрешения назвать проектируемый парк именем монарха. Проект Александру понравился, и он 7 сентября 1875 г. собственноручно посадил  первое дерево будущего парка. А </a:t>
            </a:r>
            <a:r>
              <a:rPr lang="ru-RU" sz="900" b="1" dirty="0"/>
              <a:t>10-го сентября  </a:t>
            </a:r>
            <a:r>
              <a:rPr lang="ru-RU" sz="900" b="1" dirty="0" err="1"/>
              <a:t>Маразли</a:t>
            </a:r>
            <a:r>
              <a:rPr lang="ru-RU" sz="900" b="1" dirty="0"/>
              <a:t> получил официальное разрешение именовать новый парк Александровским.</a:t>
            </a:r>
            <a:r>
              <a:rPr lang="ru-RU" sz="900" dirty="0"/>
              <a:t>  Как понятно, после этого все вопросы с военным ведомством решились сами собой.  Так хитроумный </a:t>
            </a:r>
            <a:r>
              <a:rPr lang="ru-RU" sz="900" dirty="0" err="1"/>
              <a:t>Маразли</a:t>
            </a:r>
            <a:r>
              <a:rPr lang="ru-RU" sz="900" dirty="0"/>
              <a:t> поборол бюрократическую волокиту, а</a:t>
            </a:r>
            <a:r>
              <a:rPr lang="ru-RU" sz="900" b="1" dirty="0"/>
              <a:t> в Одессе появился Александровский парк, который скоро стал одной из жемчужин Южной Пальмиры</a:t>
            </a:r>
            <a:br>
              <a:rPr lang="ru-RU" sz="900" b="1" dirty="0"/>
            </a:br>
            <a:endParaRPr lang="ru-RU" sz="900" dirty="0"/>
          </a:p>
          <a:p>
            <a:endParaRPr lang="ru-RU" sz="900" dirty="0"/>
          </a:p>
        </p:txBody>
      </p:sp>
      <p:pic>
        <p:nvPicPr>
          <p:cNvPr id="4098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30" y="1263412"/>
            <a:ext cx="2429513" cy="181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desskiy.com/images/stories/remote/http--novorossiya.info-uploads-posts-2011-08-1313184343_krep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21" y="4149080"/>
            <a:ext cx="242302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должны беречь планету 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1086.photobucket.com/albums/j460/bi0tech/giftrash_stuff/3lvl/5c39f5f11aa5abd8f906819425a53f7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35" y="170080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</TotalTime>
  <Words>508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Экология  Одессы </vt:lpstr>
      <vt:lpstr>Презентация PowerPoint</vt:lpstr>
      <vt:lpstr>Экология Черного Моря</vt:lpstr>
      <vt:lpstr>Экология Парка Шевченка  </vt:lpstr>
      <vt:lpstr>Мы должны беречь планету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 Одессы </dc:title>
  <dc:creator>MaisJan</dc:creator>
  <cp:lastModifiedBy>MaisJan</cp:lastModifiedBy>
  <cp:revision>9</cp:revision>
  <dcterms:created xsi:type="dcterms:W3CDTF">2013-05-07T16:36:19Z</dcterms:created>
  <dcterms:modified xsi:type="dcterms:W3CDTF">2013-05-07T19:32:43Z</dcterms:modified>
</cp:coreProperties>
</file>