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9"/>
  </p:notesMasterIdLst>
  <p:sldIdLst>
    <p:sldId id="275" r:id="rId2"/>
    <p:sldId id="269" r:id="rId3"/>
    <p:sldId id="270" r:id="rId4"/>
    <p:sldId id="256" r:id="rId5"/>
    <p:sldId id="257" r:id="rId6"/>
    <p:sldId id="258" r:id="rId7"/>
    <p:sldId id="272" r:id="rId8"/>
    <p:sldId id="259" r:id="rId9"/>
    <p:sldId id="260" r:id="rId10"/>
    <p:sldId id="261" r:id="rId11"/>
    <p:sldId id="264" r:id="rId12"/>
    <p:sldId id="265" r:id="rId13"/>
    <p:sldId id="266" r:id="rId14"/>
    <p:sldId id="267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CC99"/>
    <a:srgbClr val="000000"/>
    <a:srgbClr val="FFFF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1" autoAdjust="0"/>
    <p:restoredTop sz="96870" autoAdjust="0"/>
  </p:normalViewPr>
  <p:slideViewPr>
    <p:cSldViewPr>
      <p:cViewPr>
        <p:scale>
          <a:sx n="52" d="100"/>
          <a:sy n="52" d="100"/>
        </p:scale>
        <p:origin x="-1306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 altLang="uk-UA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ru-RU" altLang="uk-UA"/>
          </a:p>
        </p:txBody>
      </p:sp>
      <p:sp>
        <p:nvSpPr>
          <p:cNvPr id="1065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 altLang="uk-UA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76EF0073-D72F-4AA3-ACC8-F4C6FECCB0E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451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36EA3-A1CD-40C5-AD54-7D7B07CBFE93}" type="slidenum">
              <a:rPr lang="ru-RU" altLang="uk-UA"/>
              <a:pPr/>
              <a:t>8</a:t>
            </a:fld>
            <a:endParaRPr lang="ru-RU" altLang="uk-UA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F5DFB0-0CE9-4E55-AA49-2E0981A087E9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10EE-E3C1-4653-A924-F23FE93C293C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BEB5-6D5D-414D-B891-EB37B6C98C76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3D2AAC-BF94-4BB5-A41B-3DB7F92D9A84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E0CB8-894F-4149-8570-FBD356B6BFD8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48ADF7-4444-4106-844B-EE328267D6AB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2D8A10-A861-484B-863B-C457805ED17C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75B6C-B3A1-4367-A31E-6B4A7D1712A8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0C206F-4323-421E-B766-5F78D53B3CCF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CF9141-210E-4F64-BD88-6495B79393D2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A2AFB0-1BED-4509-B9C5-F3FD565AE522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4B0C8BE-2303-42A4-8F93-824CA74B1CDE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27984" y="2924944"/>
            <a:ext cx="4572000" cy="1656184"/>
          </a:xfrm>
        </p:spPr>
        <p:txBody>
          <a:bodyPr>
            <a:noAutofit/>
          </a:bodyPr>
          <a:lstStyle/>
          <a:p>
            <a:r>
              <a:rPr lang="uk-UA" sz="2800" dirty="0" err="1" smtClean="0"/>
              <a:t>Выполнила</a:t>
            </a:r>
            <a:endParaRPr lang="uk-UA" sz="2800" dirty="0" smtClean="0"/>
          </a:p>
          <a:p>
            <a:r>
              <a:rPr lang="uk-UA" sz="2800" dirty="0" err="1" smtClean="0"/>
              <a:t>Ученица</a:t>
            </a:r>
            <a:r>
              <a:rPr lang="uk-UA" sz="2800" dirty="0" smtClean="0"/>
              <a:t> 10-Б </a:t>
            </a:r>
            <a:r>
              <a:rPr lang="uk-UA" sz="2800" dirty="0" err="1" smtClean="0"/>
              <a:t>класса</a:t>
            </a:r>
            <a:endParaRPr lang="uk-UA" sz="2800" dirty="0" smtClean="0"/>
          </a:p>
          <a:p>
            <a:r>
              <a:rPr lang="uk-UA" sz="2800" dirty="0" smtClean="0"/>
              <a:t>Смирнова </a:t>
            </a:r>
            <a:r>
              <a:rPr lang="uk-UA" sz="2800" dirty="0" err="1" smtClean="0"/>
              <a:t>Диана</a:t>
            </a:r>
            <a:endParaRPr lang="uk-UA" sz="2800" dirty="0" smtClean="0"/>
          </a:p>
          <a:p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 МИРОВОГО ОКЕАНА</a:t>
            </a:r>
            <a:endParaRPr lang="uk-UA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62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4" name="Picture 6" descr="m-Q_12_red-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38" y="3498718"/>
            <a:ext cx="4687641" cy="3358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>
            <a:normAutofit/>
          </a:bodyPr>
          <a:lstStyle/>
          <a:p>
            <a:r>
              <a:rPr lang="ru-RU" altLang="uk-UA" sz="2800" b="1"/>
              <a:t>Некоторые примеры минералов, найденных в водах Мирового океана</a:t>
            </a:r>
            <a:r>
              <a:rPr lang="ru-RU" altLang="uk-UA" sz="2800"/>
              <a:t>:</a:t>
            </a:r>
          </a:p>
        </p:txBody>
      </p:sp>
      <p:pic>
        <p:nvPicPr>
          <p:cNvPr id="109572" name="Picture 4" descr="m-amet_11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125538"/>
            <a:ext cx="4067415" cy="258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5" name="Picture 7" descr="m-rodochr_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3743325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m-chalce_11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090987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11" name="Picture 11" descr="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20938"/>
            <a:ext cx="3635375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5292725" y="0"/>
            <a:ext cx="3549650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uk-UA" sz="1600" b="1"/>
              <a:t>Биологические ресурсы Мирового океана – животные (рыбы, млекопитающие, моллюски, ракообразные) и растения, обитающие в его водах. Биомасса Океана насчитывает 180 тыс. видов, а ее общий объем оценивается в 35-40 млрд. т.</a:t>
            </a:r>
          </a:p>
        </p:txBody>
      </p:sp>
      <p:sp>
        <p:nvSpPr>
          <p:cNvPr id="128009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0" y="4941888"/>
            <a:ext cx="3348038" cy="1728787"/>
          </a:xfrm>
        </p:spPr>
        <p:txBody>
          <a:bodyPr>
            <a:normAutofit/>
          </a:bodyPr>
          <a:lstStyle/>
          <a:p>
            <a:pPr algn="l"/>
            <a:r>
              <a:rPr lang="ru-RU" altLang="uk-UA" sz="1600" b="1">
                <a:solidFill>
                  <a:srgbClr val="FFFF66"/>
                </a:solidFill>
              </a:rPr>
              <a:t>Основная часть приходится на фитопланктон и зообентос, тогда как на нектон (рыбы, млекопитающие, кальмары, креветки и др.) – всего немногим свыше 1 млрд. т.</a:t>
            </a:r>
          </a:p>
        </p:txBody>
      </p:sp>
      <p:pic>
        <p:nvPicPr>
          <p:cNvPr id="128004" name="Picture 4" descr="flo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196975"/>
            <a:ext cx="48291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0_12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1" y="4673502"/>
            <a:ext cx="1511672" cy="218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0" name="Picture 10" descr="del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4897438"/>
            <a:ext cx="2613025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250825" y="188913"/>
            <a:ext cx="5041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uk-UA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Биологические ресурсы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5076825" y="333375"/>
            <a:ext cx="4067175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uk-UA" sz="2000"/>
              <a:t>        </a:t>
            </a:r>
            <a:r>
              <a:rPr lang="ru-RU" altLang="uk-UA" sz="2000">
                <a:solidFill>
                  <a:srgbClr val="FFFF66"/>
                </a:solidFill>
              </a:rPr>
              <a:t>В океанах ежегодно вылавливаются десятки миллионов тонн рыбы, моллюсков и ракообразных. В некоторых частях океанов добыча с применением современных плавучих рыбозаводов ведется очень интенсивно. Почти полностью истреблены некоторые виды китов. Продолжающийся интенсивный вылов может нанести сильный ущерб таким ценным промысловым видам рыбы, как </a:t>
            </a:r>
            <a:r>
              <a:rPr lang="ru-RU" altLang="uk-UA" sz="2000" b="1">
                <a:solidFill>
                  <a:srgbClr val="FFFF66"/>
                </a:solidFill>
              </a:rPr>
              <a:t>тунец, сельдь, треска, морской окунь, сардина.</a:t>
            </a:r>
          </a:p>
        </p:txBody>
      </p:sp>
      <p:pic>
        <p:nvPicPr>
          <p:cNvPr id="130052" name="Picture 4" descr="flo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4" y="346075"/>
            <a:ext cx="4071937" cy="279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5" descr="flo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00425"/>
            <a:ext cx="4608513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250825" y="5445125"/>
            <a:ext cx="8540750" cy="1557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uk-UA" sz="1200"/>
              <a:t>          </a:t>
            </a:r>
            <a:r>
              <a:rPr lang="ru-RU" altLang="uk-UA" sz="1600" b="1"/>
              <a:t>В </a:t>
            </a:r>
            <a:r>
              <a:rPr lang="ru-RU" altLang="uk-UA" sz="1600" b="1">
                <a:effectLst/>
              </a:rPr>
              <a:t>Мировом океане, как и на суше, есть более и менее продуктивные области-акватории. По этому признаку они подразделяются на очень высокопродуктивные, среднепродуктивные и малопродуктивные. К числу самых продуктивных акваторий Мирового океана, которые Вернадский назвал </a:t>
            </a:r>
            <a:r>
              <a:rPr lang="ru-RU" altLang="uk-UA" sz="1600" b="1" i="1">
                <a:effectLst/>
              </a:rPr>
              <a:t>сгущениями жизни, </a:t>
            </a:r>
            <a:r>
              <a:rPr lang="ru-RU" altLang="uk-UA" sz="1600" b="1">
                <a:effectLst/>
              </a:rPr>
              <a:t>относятся прежде всего расположенные в более северных широтах Норвежское, Северное, Баренцево, Охотское, Японское моря, а также открытые северные части Атлантического и Тихого океанов.</a:t>
            </a:r>
            <a:endParaRPr lang="ru-RU" altLang="uk-UA" sz="1600" b="1" i="1">
              <a:effectLst/>
            </a:endParaRPr>
          </a:p>
        </p:txBody>
      </p:sp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 altLang="uk-UA"/>
          </a:p>
        </p:txBody>
      </p:sp>
      <p:pic>
        <p:nvPicPr>
          <p:cNvPr id="131076" name="Picture 4" descr="Рыбные ресур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0000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5338" cy="72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Rectangle 6"/>
          <p:cNvSpPr>
            <a:spLocks noGrp="1" noRot="1" noChangeArrowheads="1"/>
          </p:cNvSpPr>
          <p:nvPr>
            <p:ph type="subTitle" idx="1"/>
          </p:nvPr>
        </p:nvSpPr>
        <p:spPr>
          <a:xfrm>
            <a:off x="611188" y="2133600"/>
            <a:ext cx="8856662" cy="5084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uk-UA" sz="2000" b="1">
                <a:solidFill>
                  <a:srgbClr val="000000"/>
                </a:solidFill>
                <a:effectLst/>
              </a:rPr>
              <a:t>Энергетические ресурсы Океана заключаются в суточных приливно-отливных движениях, в энергии морских волн и температурного градиента. Потенциал их огромен.</a:t>
            </a:r>
          </a:p>
          <a:p>
            <a:pPr>
              <a:lnSpc>
                <a:spcPct val="90000"/>
              </a:lnSpc>
            </a:pPr>
            <a:r>
              <a:rPr lang="ru-RU" altLang="uk-UA" sz="2000" b="1">
                <a:solidFill>
                  <a:srgbClr val="000000"/>
                </a:solidFill>
                <a:effectLst/>
              </a:rPr>
              <a:t>Суммарная мощность приливов на нашей планете оценивается учеными от 1 до 6 млрд. кВт, причем даже первая из этих цифр намного превышает энергию всех рек земного шара. Самыми большими ресурсами приливной энергии обладают Россия, Франция, Канада, Великобритания, Аргентина, США.</a:t>
            </a:r>
          </a:p>
          <a:p>
            <a:pPr>
              <a:lnSpc>
                <a:spcPct val="90000"/>
              </a:lnSpc>
            </a:pPr>
            <a:r>
              <a:rPr lang="ru-RU" altLang="uk-UA" sz="2000" b="1">
                <a:solidFill>
                  <a:srgbClr val="000066"/>
                </a:solidFill>
                <a:effectLst/>
              </a:rPr>
              <a:t>Энергия термического градиента. </a:t>
            </a:r>
            <a:r>
              <a:rPr lang="ru-RU" altLang="uk-UA" sz="2000" b="1">
                <a:solidFill>
                  <a:srgbClr val="000000"/>
                </a:solidFill>
                <a:effectLst/>
              </a:rPr>
              <a:t>Почти три четверти солнечной энергии, поступающей на Землю, приходится на океаны, поэтому океан является идеальным гигантским накопителем тепла. Получение энергии, основанное на использовании разности температур поверхностных и глубинных слоев океана, могло бы проводиться на крупных плавучих электростанциях. В настоящее время разработка таких систем находится в экспериментальной стадии.</a:t>
            </a:r>
            <a:endParaRPr lang="ru-RU" altLang="uk-UA" sz="2000" b="1">
              <a:solidFill>
                <a:srgbClr val="000066"/>
              </a:solidFill>
              <a:effectLst/>
            </a:endParaRPr>
          </a:p>
        </p:txBody>
      </p:sp>
      <p:sp>
        <p:nvSpPr>
          <p:cNvPr id="13210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371600" y="404813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ru-RU" altLang="uk-UA" sz="5400">
                <a:solidFill>
                  <a:srgbClr val="000066"/>
                </a:solidFill>
              </a:rPr>
              <a:t>Энергетические ресурсы.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Rot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altLang="uk-UA"/>
              <a:t>Глобальные экологические изменения вод Мирового океана.</a:t>
            </a:r>
          </a:p>
        </p:txBody>
      </p:sp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uk-UA"/>
              <a:t>Проблемы Мирового океана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Rot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altLang="uk-UA"/>
              <a:t>Международные соглашения по Мировому океану.</a:t>
            </a:r>
          </a:p>
          <a:p>
            <a:r>
              <a:rPr lang="ru-RU" altLang="uk-UA"/>
              <a:t>Система экологических, технических и социальных мер.</a:t>
            </a:r>
          </a:p>
        </p:txBody>
      </p:sp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/>
              <a:t>Пути решения проблем.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08920"/>
            <a:ext cx="7680960" cy="1066800"/>
          </a:xfrm>
        </p:spPr>
        <p:txBody>
          <a:bodyPr/>
          <a:lstStyle/>
          <a:p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60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96975"/>
            <a:ext cx="8510588" cy="1007889"/>
          </a:xfrm>
        </p:spPr>
        <p:txBody>
          <a:bodyPr>
            <a:normAutofit fontScale="90000"/>
          </a:bodyPr>
          <a:lstStyle/>
          <a:p>
            <a:r>
              <a:rPr lang="ru-RU" altLang="uk-UA" sz="7200" dirty="0">
                <a:solidFill>
                  <a:srgbClr val="FFFF66"/>
                </a:solidFill>
              </a:rPr>
              <a:t>Ресурсы Мирового океана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Rot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altLang="uk-UA"/>
              <a:t>Главный ресурс - морская вода.</a:t>
            </a:r>
          </a:p>
          <a:p>
            <a:r>
              <a:rPr lang="ru-RU" altLang="uk-UA"/>
              <a:t>Минеральные ресурсы океана.</a:t>
            </a:r>
          </a:p>
          <a:p>
            <a:r>
              <a:rPr lang="ru-RU" altLang="uk-UA"/>
              <a:t>Биологические ресурсы океана.</a:t>
            </a:r>
          </a:p>
          <a:p>
            <a:r>
              <a:rPr lang="ru-RU" altLang="uk-UA"/>
              <a:t>Энергетические ресурсы океана.</a:t>
            </a:r>
          </a:p>
          <a:p>
            <a:r>
              <a:rPr lang="ru-RU" altLang="uk-UA"/>
              <a:t>Проблемы Мирового океана.</a:t>
            </a:r>
          </a:p>
          <a:p>
            <a:r>
              <a:rPr lang="ru-RU" altLang="uk-UA"/>
              <a:t>Пути решения проблем Мирового океана.</a:t>
            </a:r>
          </a:p>
          <a:p>
            <a:endParaRPr lang="ru-RU" altLang="uk-UA"/>
          </a:p>
          <a:p>
            <a:endParaRPr lang="ru-RU" altLang="uk-UA"/>
          </a:p>
        </p:txBody>
      </p:sp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/>
              <a:t>План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000066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2051050" y="2565400"/>
            <a:ext cx="6913563" cy="2881313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uk-UA">
                <a:solidFill>
                  <a:srgbClr val="000000"/>
                </a:solidFill>
                <a:effectLst/>
              </a:rPr>
              <a:t>По мере того как ресурсы планеты все с большим трудом удовлетворяют потребности растущего населения, </a:t>
            </a:r>
            <a:r>
              <a:rPr lang="ru-RU" altLang="uk-UA" b="1">
                <a:solidFill>
                  <a:srgbClr val="000000"/>
                </a:solidFill>
                <a:effectLst/>
              </a:rPr>
              <a:t>океан</a:t>
            </a:r>
            <a:r>
              <a:rPr lang="ru-RU" altLang="uk-UA">
                <a:solidFill>
                  <a:srgbClr val="000000"/>
                </a:solidFill>
                <a:effectLst/>
              </a:rPr>
              <a:t> приобретает особое значение как </a:t>
            </a:r>
            <a:r>
              <a:rPr lang="ru-RU" altLang="uk-UA" b="1">
                <a:solidFill>
                  <a:srgbClr val="000000"/>
                </a:solidFill>
                <a:effectLst/>
              </a:rPr>
              <a:t>источник пищи, энергии, минерального сырья и воды</a:t>
            </a:r>
            <a:r>
              <a:rPr lang="ru-RU" altLang="uk-UA">
                <a:solidFill>
                  <a:srgbClr val="000000"/>
                </a:solidFill>
                <a:effectLst/>
              </a:rPr>
              <a:t>.</a:t>
            </a:r>
            <a:r>
              <a:rPr lang="ru-RU" altLang="uk-UA" sz="1400">
                <a:solidFill>
                  <a:srgbClr val="000000"/>
                </a:solidFill>
                <a:effectLst/>
              </a:rPr>
              <a:t> </a:t>
            </a:r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620713"/>
            <a:ext cx="7772400" cy="1431925"/>
          </a:xfrm>
        </p:spPr>
        <p:txBody>
          <a:bodyPr>
            <a:normAutofit fontScale="90000"/>
          </a:bodyPr>
          <a:lstStyle/>
          <a:p>
            <a:r>
              <a:rPr lang="ru-RU" altLang="uk-UA" sz="4800">
                <a:solidFill>
                  <a:srgbClr val="FFFF66"/>
                </a:solidFill>
              </a:rPr>
              <a:t>Ресурсы Мирового океана: кладовая богатств.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971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1209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71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1087438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Rectangle 4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0"/>
            <a:ext cx="7772400" cy="1484313"/>
          </a:xfrm>
        </p:spPr>
        <p:txBody>
          <a:bodyPr>
            <a:normAutofit/>
          </a:bodyPr>
          <a:lstStyle/>
          <a:p>
            <a:r>
              <a:rPr lang="ru-RU" altLang="uk-UA" sz="3600" b="1">
                <a:solidFill>
                  <a:srgbClr val="000066"/>
                </a:solidFill>
              </a:rPr>
              <a:t>Морская вода – источник химических элементов.</a:t>
            </a:r>
          </a:p>
        </p:txBody>
      </p:sp>
      <p:sp>
        <p:nvSpPr>
          <p:cNvPr id="78853" name="Rectangle 5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4175125" y="1412875"/>
            <a:ext cx="4968875" cy="489585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ru-RU" altLang="uk-UA" sz="2400" b="1">
                <a:cs typeface="Arial" charset="0"/>
              </a:rPr>
              <a:t> Морская вода – это своеобразная «живая руда», содержащая около 80 химических элементов(соли, магний, бром, иод, золото, серебро,медь и др )</a:t>
            </a:r>
          </a:p>
          <a:p>
            <a:pPr marL="0" indent="0">
              <a:lnSpc>
                <a:spcPct val="80000"/>
              </a:lnSpc>
            </a:pPr>
            <a:r>
              <a:rPr lang="ru-RU" altLang="uk-UA" sz="2400" b="1"/>
              <a:t>Запасы морской воды поистине колоссальны и составляют 1370 млн. км</a:t>
            </a:r>
            <a:r>
              <a:rPr lang="ru-RU" altLang="uk-UA" sz="2400" b="1" baseline="46000"/>
              <a:t>3</a:t>
            </a:r>
            <a:r>
              <a:rPr lang="ru-RU" altLang="uk-UA" sz="2400" b="1"/>
              <a:t>, или 96.5</a:t>
            </a:r>
            <a:r>
              <a:rPr lang="en-US" altLang="uk-UA" sz="2400" b="1">
                <a:cs typeface="Arial" charset="0"/>
              </a:rPr>
              <a:t>%</a:t>
            </a:r>
            <a:r>
              <a:rPr lang="ru-RU" altLang="uk-UA" sz="2400" b="1">
                <a:cs typeface="Arial" charset="0"/>
              </a:rPr>
              <a:t> всего объема гидросферы.</a:t>
            </a:r>
          </a:p>
          <a:p>
            <a:pPr marL="0" indent="0">
              <a:lnSpc>
                <a:spcPct val="80000"/>
              </a:lnSpc>
            </a:pPr>
            <a:r>
              <a:rPr lang="ru-RU" altLang="uk-UA" sz="2400" b="1">
                <a:cs typeface="Arial" charset="0"/>
              </a:rPr>
              <a:t> Еще древние египтяне и китайцы научились добывать из нее соль, которую и теперь добывают в больших количествах. </a:t>
            </a:r>
            <a:endParaRPr lang="ru-RU" altLang="uk-UA" sz="2400" b="1"/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148263" y="24923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uk-UA" b="1">
                <a:effectLst/>
              </a:rPr>
              <a:t> 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4695825" y="3952875"/>
            <a:ext cx="6286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endParaRPr lang="ru-RU" altLang="uk-UA">
              <a:effectLst/>
            </a:endParaRPr>
          </a:p>
          <a:p>
            <a:r>
              <a:rPr lang="ru-RU" altLang="uk-UA">
                <a:effectLst/>
              </a:rPr>
              <a:t>       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250825" y="3284538"/>
            <a:ext cx="3132138" cy="66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uk-UA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В каждом кубическом километре морской воды содержится 37 млн. т растворенных веществ, в то числе 20 млн. т солей хлора и натрия, 9.5 млн. т магния, 6 млн. т серы, много иода, брома, урана, алюминия, меди, тория, калия. </a:t>
            </a: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endParaRPr lang="ru-RU" altLang="uk-UA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886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1209675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2449512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7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4140200" y="1052513"/>
            <a:ext cx="5003800" cy="580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uk-UA" sz="2400" b="1">
                <a:solidFill>
                  <a:schemeClr val="tx2"/>
                </a:solidFill>
              </a:rPr>
              <a:t>Почти все полезные ископаемые, которые находят на суше, присутствуют и в морской воде. </a:t>
            </a:r>
          </a:p>
          <a:p>
            <a:pPr>
              <a:lnSpc>
                <a:spcPct val="80000"/>
              </a:lnSpc>
            </a:pPr>
            <a:r>
              <a:rPr lang="ru-RU" altLang="uk-UA" sz="2400"/>
              <a:t>А богатства эти огромны: нефть и газ, золото и алмазы, никель, марганец, кобальт, олово - вот неполный перечень полезных ископаемых, запасы которых стремительно истощаются на суше и почти не тронуты на дне морей и океанов. Например, марганца в море в 50 раз больше, чем на суше, кобальта - в 520 раз, никеля - в 90 раз. </a:t>
            </a:r>
          </a:p>
        </p:txBody>
      </p:sp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-171450"/>
            <a:ext cx="8510588" cy="1325563"/>
          </a:xfrm>
        </p:spPr>
        <p:txBody>
          <a:bodyPr>
            <a:normAutofit/>
          </a:bodyPr>
          <a:lstStyle/>
          <a:p>
            <a:r>
              <a:rPr lang="ru-RU" altLang="uk-UA" sz="4800" b="1">
                <a:solidFill>
                  <a:srgbClr val="000066"/>
                </a:solidFill>
              </a:rPr>
              <a:t>Минеральные ресурсы</a:t>
            </a: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5209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0" y="2708275"/>
            <a:ext cx="9144000" cy="3889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uk-UA" sz="2000"/>
              <a:t>Недавно океанологи обнаружили, что во многих местах дно океана буквально покрыто россыпью железомарганцевых конкреций с высоким содержанием марганца, никеля и кобальта. </a:t>
            </a:r>
          </a:p>
          <a:p>
            <a:pPr>
              <a:lnSpc>
                <a:spcPct val="80000"/>
              </a:lnSpc>
            </a:pPr>
            <a:r>
              <a:rPr lang="ru-RU" altLang="uk-UA" sz="2000"/>
              <a:t>Самые большие площади конкреции занимают на дне Тихого океана. Найденные на мелководье фосфоритные конкреции могут использоваться в качестве сырья для производства удобрений.</a:t>
            </a:r>
          </a:p>
          <a:p>
            <a:pPr>
              <a:lnSpc>
                <a:spcPct val="80000"/>
              </a:lnSpc>
            </a:pPr>
            <a:r>
              <a:rPr lang="ru-RU" altLang="uk-UA" sz="2000"/>
              <a:t> В морской воде присутствуют также такие ценные металлы, как титан, серебро и золото.</a:t>
            </a:r>
          </a:p>
          <a:p>
            <a:pPr>
              <a:lnSpc>
                <a:spcPct val="80000"/>
              </a:lnSpc>
            </a:pPr>
            <a:r>
              <a:rPr lang="ru-RU" altLang="uk-UA" sz="2000"/>
              <a:t> Общие размеры растворенных в Мировом океане минеральных веществ составляют 4.8 </a:t>
            </a:r>
            <a:r>
              <a:rPr lang="en-US" altLang="uk-UA" sz="2000">
                <a:cs typeface="Arial" charset="0"/>
              </a:rPr>
              <a:t>·</a:t>
            </a:r>
            <a:r>
              <a:rPr lang="ru-RU" altLang="uk-UA" sz="2000">
                <a:cs typeface="Arial" charset="0"/>
              </a:rPr>
              <a:t> 10</a:t>
            </a:r>
            <a:r>
              <a:rPr lang="ru-RU" altLang="uk-UA" sz="2000" baseline="42000">
                <a:cs typeface="Arial" charset="0"/>
              </a:rPr>
              <a:t>16</a:t>
            </a:r>
            <a:r>
              <a:rPr lang="ru-RU" altLang="uk-UA" sz="2000"/>
              <a:t> т. Только золота растворено в нем 8-10 млн. т, или примерно по 1.5 кг на каждого жителя планеты.</a:t>
            </a:r>
          </a:p>
          <a:p>
            <a:pPr>
              <a:lnSpc>
                <a:spcPct val="80000"/>
              </a:lnSpc>
            </a:pPr>
            <a:endParaRPr lang="ru-RU" altLang="uk-UA" sz="2000"/>
          </a:p>
        </p:txBody>
      </p:sp>
      <p:pic>
        <p:nvPicPr>
          <p:cNvPr id="141316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60350"/>
            <a:ext cx="3097212" cy="2233613"/>
          </a:xfrm>
          <a:noFill/>
          <a:ln/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3375"/>
            <a:ext cx="3240088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РЕСУРСЫ МИРОВОГО ОКЕА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0" y="5229225"/>
            <a:ext cx="9144000" cy="2060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uk-UA" sz="1600" b="1"/>
              <a:t>На шельфе уже сейчас разрабатывается ряд крупных месторождений нефти, например, у берегов Техаса и Луизианы, в Северном море, Персидском заливе и у берегов Китая. Ведется разведка месторождений во многих других районах, например у берегов Западной Африки, у восточного побережья США и Мексики, у берегов арктической Канады и Аляски, Венесуэлы и Бразилии. Сегодня интенсивная разработка месторождений алмазов ведется у берегов Юго-Западной Африки; магнетитовый железняк разрабатывается у берегов Японии, Австралии и Индонезии; у побережья Малайзии, Таиланда и Индонезии - олово.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67175" y="4221163"/>
            <a:ext cx="4845050" cy="2447925"/>
          </a:xfrm>
        </p:spPr>
        <p:txBody>
          <a:bodyPr>
            <a:normAutofit/>
          </a:bodyPr>
          <a:lstStyle/>
          <a:p>
            <a:pPr algn="l"/>
            <a:r>
              <a:rPr lang="ru-RU" altLang="uk-UA" sz="2000" b="1"/>
              <a:t>Ежегодно на шельфах Мирового океана добывается около 700 млн. тонн нефти и 300 млрд. куб. м газа, что составляет 25% общей добычи нефти и газа в соответствующих странах.</a:t>
            </a:r>
            <a:br>
              <a:rPr lang="ru-RU" altLang="uk-UA" sz="2000" b="1"/>
            </a:br>
            <a:endParaRPr lang="ru-RU" altLang="uk-UA" sz="2000" b="1"/>
          </a:p>
        </p:txBody>
      </p:sp>
      <p:pic>
        <p:nvPicPr>
          <p:cNvPr id="108548" name="Picture 4" descr="scince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9" name="Picture 5" descr="scince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50" name="Picture 6" descr="scince_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39243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407</TotalTime>
  <Words>904</Words>
  <Application>Microsoft Office PowerPoint</Application>
  <PresentationFormat>Экран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Wingdings</vt:lpstr>
      <vt:lpstr>Mylar</vt:lpstr>
      <vt:lpstr>РЕСУРСЫ МИРОВОГО ОКЕАНА</vt:lpstr>
      <vt:lpstr>Ресурсы Мирового океана</vt:lpstr>
      <vt:lpstr>План</vt:lpstr>
      <vt:lpstr>Ресурсы Мирового океана: кладовая богатств.</vt:lpstr>
      <vt:lpstr>Морская вода – источник химических элементов.</vt:lpstr>
      <vt:lpstr>Минеральные ресурсы</vt:lpstr>
      <vt:lpstr>Презентация PowerPoint</vt:lpstr>
      <vt:lpstr>Презентация PowerPoint</vt:lpstr>
      <vt:lpstr>Ежегодно на шельфах Мирового океана добывается около 700 млн. тонн нефти и 300 млрд. куб. м газа, что составляет 25% общей добычи нефти и газа в соответствующих странах. </vt:lpstr>
      <vt:lpstr>Некоторые примеры минералов, найденных в водах Мирового океана:</vt:lpstr>
      <vt:lpstr>Основная часть приходится на фитопланктон и зообентос, тогда как на нектон (рыбы, млекопитающие, кальмары, креветки и др.) – всего немногим свыше 1 млрд. т.</vt:lpstr>
      <vt:lpstr>Презентация PowerPoint</vt:lpstr>
      <vt:lpstr>Презентация PowerPoint</vt:lpstr>
      <vt:lpstr>Энергетические ресурсы.</vt:lpstr>
      <vt:lpstr>Проблемы Мирового океана</vt:lpstr>
      <vt:lpstr>Пути решения проблем.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мирового океана: кладовая богатств.</dc:title>
  <dc:creator>User</dc:creator>
  <cp:lastModifiedBy>Таня</cp:lastModifiedBy>
  <cp:revision>10</cp:revision>
  <dcterms:created xsi:type="dcterms:W3CDTF">2007-11-03T17:05:49Z</dcterms:created>
  <dcterms:modified xsi:type="dcterms:W3CDTF">2013-12-12T09:56:59Z</dcterms:modified>
</cp:coreProperties>
</file>