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5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157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2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03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31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07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53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99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9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4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247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39239"/>
            <a:ext cx="8352928" cy="1143000"/>
          </a:xfrm>
        </p:spPr>
        <p:txBody>
          <a:bodyPr/>
          <a:lstStyle/>
          <a:p>
            <a:r>
              <a:rPr lang="ru-RU" dirty="0" smtClean="0"/>
              <a:t>Х</a:t>
            </a:r>
            <a:r>
              <a:rPr lang="en-US" dirty="0" err="1" smtClean="0"/>
              <a:t>i</a:t>
            </a:r>
            <a:r>
              <a:rPr lang="ru-RU" dirty="0" smtClean="0"/>
              <a:t>м</a:t>
            </a:r>
            <a:r>
              <a:rPr lang="en-US" dirty="0" err="1" smtClean="0"/>
              <a:t>i</a:t>
            </a:r>
            <a:r>
              <a:rPr lang="ru-RU" dirty="0" err="1" smtClean="0"/>
              <a:t>чна</a:t>
            </a:r>
            <a:r>
              <a:rPr lang="ru-RU" dirty="0" smtClean="0"/>
              <a:t> </a:t>
            </a:r>
            <a:r>
              <a:rPr lang="ru-RU" dirty="0" err="1" smtClean="0"/>
              <a:t>промислов</a:t>
            </a:r>
            <a:r>
              <a:rPr lang="en-US" dirty="0" err="1" smtClean="0"/>
              <a:t>i</a:t>
            </a:r>
            <a:r>
              <a:rPr lang="ru-RU" dirty="0" err="1" smtClean="0"/>
              <a:t>сть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89" r="58649"/>
          <a:stretch/>
        </p:blipFill>
        <p:spPr>
          <a:xfrm>
            <a:off x="0" y="2539239"/>
            <a:ext cx="3778296" cy="4348715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38355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348038" y="2420938"/>
            <a:ext cx="18481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</a:rPr>
              <a:t>Белая Церковь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4067175" y="5084763"/>
            <a:ext cx="968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sz="2000" b="1" dirty="0">
                <a:solidFill>
                  <a:schemeClr val="bg1"/>
                </a:solidFill>
              </a:rPr>
              <a:t>Одесса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164388" y="1844675"/>
            <a:ext cx="11017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</a:rPr>
              <a:t>Харьков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045450" y="3789363"/>
            <a:ext cx="10343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</a:rPr>
              <a:t>Донецк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235825" y="4437063"/>
            <a:ext cx="161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00"/>
                </a:solidFill>
                <a:latin typeface="Arial" charset="0"/>
              </a:rPr>
              <a:t>Мариуполь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427538" y="1916113"/>
            <a:ext cx="7280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err="1">
                <a:solidFill>
                  <a:srgbClr val="000000"/>
                </a:solidFill>
                <a:latin typeface="Arial" charset="0"/>
              </a:rPr>
              <a:t>Київ</a:t>
            </a:r>
            <a:endParaRPr lang="ru-RU" altLang="ru-RU" sz="20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24314" y="2420938"/>
            <a:ext cx="17313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00"/>
                </a:solidFill>
                <a:latin typeface="Arial" charset="0"/>
              </a:rPr>
              <a:t>Б</a:t>
            </a:r>
            <a:r>
              <a:rPr lang="en-US" altLang="ru-RU" sz="2000" b="1" dirty="0" err="1" smtClean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charset="0"/>
              </a:rPr>
              <a:t>ла 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Arial" charset="0"/>
              </a:rPr>
              <a:t>Церква</a:t>
            </a:r>
            <a:endParaRPr lang="ru-RU" altLang="ru-RU" sz="20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266320" y="1881815"/>
            <a:ext cx="10118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err="1" smtClean="0">
                <a:solidFill>
                  <a:srgbClr val="000000"/>
                </a:solidFill>
                <a:latin typeface="Arial" charset="0"/>
              </a:rPr>
              <a:t>Харк</a:t>
            </a:r>
            <a:r>
              <a:rPr lang="en-US" altLang="ru-RU" sz="2000" b="1" dirty="0" err="1" smtClean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charset="0"/>
              </a:rPr>
              <a:t>в</a:t>
            </a:r>
            <a:endParaRPr lang="ru-RU" altLang="ru-RU" sz="20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8045450" y="3789363"/>
            <a:ext cx="12682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err="1" smtClean="0">
                <a:solidFill>
                  <a:srgbClr val="000000"/>
                </a:solidFill>
                <a:latin typeface="Arial" charset="0"/>
              </a:rPr>
              <a:t>Донецьк</a:t>
            </a:r>
            <a:endParaRPr lang="ru-RU" altLang="ru-RU" sz="20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266320" y="4440312"/>
            <a:ext cx="15407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err="1" smtClean="0">
                <a:solidFill>
                  <a:srgbClr val="000000"/>
                </a:solidFill>
                <a:latin typeface="Arial" charset="0"/>
              </a:rPr>
              <a:t>Мар</a:t>
            </a:r>
            <a:r>
              <a:rPr lang="en-US" altLang="ru-RU" sz="2000" b="1" dirty="0" err="1" smtClean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Arial" charset="0"/>
              </a:rPr>
              <a:t>уполь</a:t>
            </a:r>
            <a:endParaRPr lang="ru-RU" altLang="ru-RU" sz="20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067175" y="5084763"/>
            <a:ext cx="9682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00"/>
                </a:solidFill>
                <a:latin typeface="Arial" charset="0"/>
              </a:rPr>
              <a:t>Одеса</a:t>
            </a:r>
            <a:endParaRPr lang="ru-RU" altLang="ru-RU" sz="2000" b="1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33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9" b="100000" l="4408" r="95868">
                        <a14:foregroundMark x1="41047" y1="71753" x2="41047" y2="71753"/>
                        <a14:foregroundMark x1="26722" y1="71753" x2="26722" y2="71753"/>
                        <a14:foregroundMark x1="36364" y1="55876" x2="36364" y2="55876"/>
                        <a14:foregroundMark x1="36364" y1="65979" x2="36364" y2="65979"/>
                        <a14:foregroundMark x1="19008" y1="65979" x2="19008" y2="65979"/>
                        <a14:foregroundMark x1="87328" y1="47216" x2="87328" y2="47216"/>
                        <a14:foregroundMark x1="87328" y1="57320" x2="87328" y2="57320"/>
                        <a14:foregroundMark x1="87328" y1="64536" x2="87328" y2="64536"/>
                        <a14:foregroundMark x1="84298" y1="42268" x2="84298" y2="42268"/>
                        <a14:foregroundMark x1="84298" y1="34227" x2="84298" y2="34227"/>
                        <a14:foregroundMark x1="90083" y1="38557" x2="90083" y2="38557"/>
                        <a14:foregroundMark x1="85399" y1="28660" x2="85399" y2="2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2129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7" b="95531" l="0" r="96936">
                        <a14:foregroundMark x1="62953" y1="15642" x2="62953" y2="15642"/>
                        <a14:foregroundMark x1="94986" y1="15642" x2="94986" y2="15642"/>
                        <a14:foregroundMark x1="12256" y1="79888" x2="12256" y2="79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28" y="1035347"/>
            <a:ext cx="21891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6" b="89685" l="2059" r="99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403" y="3734100"/>
            <a:ext cx="266382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3347864" y="1091737"/>
            <a:ext cx="24419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800" b="1" dirty="0" err="1" smtClean="0">
                <a:solidFill>
                  <a:schemeClr val="bg1"/>
                </a:solidFill>
              </a:rPr>
              <a:t>Гумов</a:t>
            </a:r>
            <a:r>
              <a:rPr lang="en-US" altLang="ru-RU" sz="2800" b="1" dirty="0" err="1" smtClean="0">
                <a:solidFill>
                  <a:schemeClr val="bg1"/>
                </a:solidFill>
              </a:rPr>
              <a:t>i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</a:rPr>
              <a:t>вироби</a:t>
            </a:r>
            <a:endParaRPr lang="ru-RU" alt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2568037" y="3336101"/>
            <a:ext cx="14959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600" b="1" dirty="0" err="1" smtClean="0"/>
              <a:t>Фарби</a:t>
            </a:r>
            <a:endParaRPr lang="ru-RU" altLang="ru-RU" sz="3600" b="1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0387"/>
            <a:ext cx="353060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28" y="3982432"/>
            <a:ext cx="2212975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43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Продукція</a:t>
            </a:r>
            <a:r>
              <a:rPr lang="ru-RU" dirty="0" smtClean="0"/>
              <a:t> </a:t>
            </a:r>
            <a:r>
              <a:rPr lang="ru-RU" dirty="0" err="1" smtClean="0"/>
              <a:t>фармацевтичної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err="1" smtClean="0"/>
              <a:t>промисловості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63" y="1680046"/>
            <a:ext cx="2084387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316388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41180"/>
            <a:ext cx="310356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2988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5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132856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Виробництво</a:t>
            </a:r>
            <a:r>
              <a:rPr lang="ru-RU" dirty="0" smtClean="0"/>
              <a:t> </a:t>
            </a:r>
            <a:r>
              <a:rPr lang="ru-RU" dirty="0" err="1" smtClean="0"/>
              <a:t>мінеральних</a:t>
            </a:r>
            <a:r>
              <a:rPr lang="ru-RU" dirty="0" smtClean="0"/>
              <a:t> добрив</a:t>
            </a:r>
            <a:br>
              <a:rPr lang="ru-RU" dirty="0" smtClean="0"/>
            </a:br>
            <a:r>
              <a:rPr lang="ru-RU" dirty="0" err="1" smtClean="0"/>
              <a:t>Соди</a:t>
            </a:r>
            <a:r>
              <a:rPr lang="ru-RU" dirty="0" smtClean="0"/>
              <a:t> (</a:t>
            </a:r>
            <a:r>
              <a:rPr lang="ru-RU" dirty="0" err="1" smtClean="0"/>
              <a:t>Слов'янськ</a:t>
            </a:r>
            <a:r>
              <a:rPr lang="ru-RU" dirty="0" smtClean="0"/>
              <a:t>, </a:t>
            </a:r>
            <a:r>
              <a:rPr lang="ru-RU" dirty="0" err="1" smtClean="0"/>
              <a:t>Лисичанськ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Кислот ( </a:t>
            </a:r>
            <a:r>
              <a:rPr lang="ru-RU" dirty="0" err="1" smtClean="0"/>
              <a:t>Костянтинівка</a:t>
            </a:r>
            <a:r>
              <a:rPr lang="ru-RU" dirty="0" smtClean="0"/>
              <a:t>, </a:t>
            </a:r>
            <a:r>
              <a:rPr lang="ru-RU" dirty="0" err="1" smtClean="0"/>
              <a:t>суми</a:t>
            </a:r>
            <a:r>
              <a:rPr lang="ru-RU" dirty="0" smtClean="0"/>
              <a:t>, </a:t>
            </a:r>
            <a:r>
              <a:rPr lang="ru-RU" dirty="0" err="1" smtClean="0"/>
              <a:t>Новий</a:t>
            </a:r>
            <a:r>
              <a:rPr lang="ru-RU" dirty="0" smtClean="0"/>
              <a:t> </a:t>
            </a:r>
            <a:r>
              <a:rPr lang="ru-RU" dirty="0" err="1" smtClean="0"/>
              <a:t>Розділ</a:t>
            </a:r>
            <a:r>
              <a:rPr lang="ru-RU" dirty="0" smtClean="0"/>
              <a:t>, </a:t>
            </a:r>
            <a:r>
              <a:rPr lang="ru-RU" dirty="0" err="1" smtClean="0"/>
              <a:t>Горлівка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332656"/>
            <a:ext cx="7772400" cy="1500187"/>
          </a:xfrm>
        </p:spPr>
        <p:txBody>
          <a:bodyPr>
            <a:normAutofit/>
          </a:bodyPr>
          <a:lstStyle/>
          <a:p>
            <a:r>
              <a:rPr lang="ru-RU" sz="8800" dirty="0" err="1" smtClean="0"/>
              <a:t>О</a:t>
            </a:r>
            <a:r>
              <a:rPr lang="ru-RU" sz="7200" dirty="0" err="1" smtClean="0"/>
              <a:t>сновна</a:t>
            </a:r>
            <a:r>
              <a:rPr lang="ru-RU" sz="7200" dirty="0" smtClean="0"/>
              <a:t>  х</a:t>
            </a:r>
            <a:r>
              <a:rPr lang="en-US" sz="7200" dirty="0" err="1" smtClean="0"/>
              <a:t>i</a:t>
            </a:r>
            <a:r>
              <a:rPr lang="ru-RU" sz="7200" dirty="0" smtClean="0"/>
              <a:t>м</a:t>
            </a:r>
            <a:r>
              <a:rPr lang="en-US" sz="7200" dirty="0" err="1" smtClean="0"/>
              <a:t>i</a:t>
            </a:r>
            <a:r>
              <a:rPr lang="ru-RU" sz="7200" dirty="0" smtClean="0"/>
              <a:t>я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06768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Виробництво</a:t>
            </a:r>
            <a:r>
              <a:rPr lang="ru-RU" dirty="0" smtClean="0"/>
              <a:t> м</a:t>
            </a:r>
            <a:r>
              <a:rPr lang="en-US" dirty="0" err="1" smtClean="0"/>
              <a:t>i</a:t>
            </a:r>
            <a:r>
              <a:rPr lang="ru-RU" dirty="0" err="1" smtClean="0"/>
              <a:t>неральних</a:t>
            </a:r>
            <a:r>
              <a:rPr lang="ru-RU" dirty="0" smtClean="0"/>
              <a:t> добрив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00808"/>
            <a:ext cx="208823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/>
              <a:t>Азотн</a:t>
            </a:r>
            <a:r>
              <a:rPr lang="en-US" sz="3200" dirty="0" err="1" smtClean="0"/>
              <a:t>i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28184" y="1759547"/>
            <a:ext cx="216024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/>
              <a:t>Фосфатн</a:t>
            </a:r>
            <a:r>
              <a:rPr lang="en-US" sz="3200" dirty="0" err="1" smtClean="0"/>
              <a:t>i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1723027"/>
            <a:ext cx="216024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Кал</a:t>
            </a:r>
            <a:r>
              <a:rPr lang="en-US" sz="3200" dirty="0" err="1" smtClean="0"/>
              <a:t>i</a:t>
            </a:r>
            <a:r>
              <a:rPr lang="ru-RU" sz="3200" dirty="0" err="1" smtClean="0"/>
              <a:t>йн</a:t>
            </a:r>
            <a:r>
              <a:rPr lang="en-US" sz="3200" dirty="0" err="1" smtClean="0"/>
              <a:t>i</a:t>
            </a:r>
            <a:endParaRPr lang="ru-RU" sz="3200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54522" y="2924175"/>
            <a:ext cx="2658292" cy="72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dirty="0" err="1" smtClean="0">
                <a:solidFill>
                  <a:srgbClr val="000000"/>
                </a:solidFill>
                <a:latin typeface="Arial" charset="0"/>
              </a:rPr>
              <a:t>Поблизу</a:t>
            </a:r>
            <a:r>
              <a:rPr lang="ru-RU" altLang="ru-RU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dirty="0" err="1" smtClean="0">
                <a:solidFill>
                  <a:srgbClr val="000000"/>
                </a:solidFill>
                <a:latin typeface="Arial" charset="0"/>
              </a:rPr>
              <a:t>коксох</a:t>
            </a:r>
            <a:r>
              <a:rPr lang="en-US" altLang="ru-RU" dirty="0" err="1" smtClean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ru-RU" altLang="ru-RU" dirty="0" smtClean="0">
                <a:solidFill>
                  <a:srgbClr val="000000"/>
                </a:solidFill>
                <a:latin typeface="Arial" charset="0"/>
              </a:rPr>
              <a:t>м</a:t>
            </a:r>
            <a:r>
              <a:rPr lang="en-US" altLang="ru-RU" dirty="0" err="1" smtClean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ru-RU" altLang="ru-RU" dirty="0" err="1" smtClean="0">
                <a:solidFill>
                  <a:srgbClr val="000000"/>
                </a:solidFill>
                <a:latin typeface="Arial" charset="0"/>
              </a:rPr>
              <a:t>чних</a:t>
            </a:r>
            <a:r>
              <a:rPr lang="ru-RU" altLang="ru-RU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Arial" charset="0"/>
              </a:rPr>
              <a:t>завод</a:t>
            </a:r>
            <a:r>
              <a:rPr lang="en-US" altLang="ru-RU" dirty="0" err="1" smtClean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ru-RU" altLang="ru-RU" dirty="0" smtClean="0">
                <a:solidFill>
                  <a:srgbClr val="000000"/>
                </a:solidFill>
                <a:latin typeface="Arial" charset="0"/>
              </a:rPr>
              <a:t>в</a:t>
            </a:r>
            <a:endParaRPr lang="ru-RU" altLang="ru-RU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47075" y="3030279"/>
            <a:ext cx="2291974" cy="72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dirty="0" err="1" smtClean="0">
                <a:solidFill>
                  <a:schemeClr val="bg1"/>
                </a:solidFill>
              </a:rPr>
              <a:t>Поблизу</a:t>
            </a:r>
            <a:r>
              <a:rPr lang="ru-RU" altLang="ru-RU" dirty="0" smtClean="0">
                <a:solidFill>
                  <a:schemeClr val="bg1"/>
                </a:solidFill>
              </a:rPr>
              <a:t> </a:t>
            </a:r>
            <a:r>
              <a:rPr lang="ru-RU" altLang="ru-RU" dirty="0" err="1" smtClean="0">
                <a:solidFill>
                  <a:schemeClr val="bg1"/>
                </a:solidFill>
              </a:rPr>
              <a:t>сировинних</a:t>
            </a:r>
            <a:r>
              <a:rPr lang="ru-RU" altLang="ru-RU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ru-RU" altLang="ru-RU" dirty="0" smtClean="0">
                <a:solidFill>
                  <a:schemeClr val="bg1"/>
                </a:solidFill>
              </a:rPr>
              <a:t>баз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2856163"/>
            <a:ext cx="291200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В районах </a:t>
            </a:r>
          </a:p>
          <a:p>
            <a:pPr lvl="0"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с</a:t>
            </a:r>
            <a:r>
              <a:rPr lang="en-US" altLang="ru-RU" dirty="0" err="1" smtClean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ru-RU" altLang="ru-RU" dirty="0" err="1" smtClean="0">
                <a:solidFill>
                  <a:srgbClr val="000000"/>
                </a:solidFill>
                <a:latin typeface="Arial" charset="0"/>
              </a:rPr>
              <a:t>льськогосподарського</a:t>
            </a:r>
            <a:r>
              <a:rPr lang="ru-RU" altLang="ru-RU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ru-RU" altLang="ru-RU" dirty="0" err="1" smtClean="0">
                <a:solidFill>
                  <a:srgbClr val="000000"/>
                </a:solidFill>
                <a:latin typeface="Arial" charset="0"/>
              </a:rPr>
              <a:t>виробництва</a:t>
            </a:r>
            <a:endParaRPr lang="ru-RU" altLang="ru-RU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54522" y="4272102"/>
            <a:ext cx="304250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400" b="1" dirty="0" err="1" smtClean="0">
                <a:solidFill>
                  <a:schemeClr val="bg1"/>
                </a:solidFill>
                <a:latin typeface="Arial" charset="0"/>
              </a:rPr>
              <a:t>Горлівка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400" b="1" dirty="0" err="1" smtClean="0">
                <a:solidFill>
                  <a:schemeClr val="bg1"/>
                </a:solidFill>
                <a:latin typeface="Arial" charset="0"/>
              </a:rPr>
              <a:t>Сєверодонецьк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400" b="1" dirty="0" err="1" smtClean="0">
                <a:solidFill>
                  <a:schemeClr val="bg1"/>
                </a:solidFill>
                <a:latin typeface="Arial" charset="0"/>
              </a:rPr>
              <a:t>Дніпродзержинськ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674718" y="4249922"/>
            <a:ext cx="1445396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Калуш 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400" b="1" dirty="0" err="1" smtClean="0">
                <a:solidFill>
                  <a:schemeClr val="bg1"/>
                </a:solidFill>
                <a:latin typeface="Arial" charset="0"/>
              </a:rPr>
              <a:t>Стебник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516688" y="4149725"/>
            <a:ext cx="2232025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400" b="1" dirty="0" err="1" smtClean="0">
                <a:solidFill>
                  <a:schemeClr val="bg1"/>
                </a:solidFill>
                <a:latin typeface="Arial" charset="0"/>
              </a:rPr>
              <a:t>Суми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  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В</a:t>
            </a:r>
            <a:r>
              <a:rPr lang="en-US" altLang="ru-RU" sz="2400" b="1" dirty="0" err="1" smtClean="0">
                <a:solidFill>
                  <a:schemeClr val="bg1"/>
                </a:solidFill>
                <a:latin typeface="Arial" charset="0"/>
              </a:rPr>
              <a:t>i</a:t>
            </a:r>
            <a:r>
              <a:rPr lang="ru-RU" altLang="ru-RU" sz="2400" b="1" dirty="0" err="1" smtClean="0">
                <a:solidFill>
                  <a:schemeClr val="bg1"/>
                </a:solidFill>
                <a:latin typeface="Arial" charset="0"/>
              </a:rPr>
              <a:t>нниця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Одеса</a:t>
            </a:r>
            <a:endParaRPr lang="ru-RU" alt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3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539750" y="3068638"/>
            <a:ext cx="99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00"/>
                </a:solidFill>
                <a:latin typeface="Arial" charset="0"/>
              </a:rPr>
              <a:t>Калуш</a:t>
            </a:r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0" y="1989138"/>
            <a:ext cx="1227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000" b="1" dirty="0" err="1" smtClean="0">
                <a:solidFill>
                  <a:srgbClr val="000000"/>
                </a:solidFill>
                <a:latin typeface="Arial" charset="0"/>
              </a:rPr>
              <a:t>Стебник</a:t>
            </a:r>
            <a:endParaRPr lang="ru-RU" altLang="ru-RU" sz="20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843213" y="2924175"/>
            <a:ext cx="12153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9900"/>
                </a:solidFill>
                <a:latin typeface="Arial" charset="0"/>
              </a:rPr>
              <a:t>В</a:t>
            </a:r>
            <a:r>
              <a:rPr lang="en-US" altLang="ru-RU" sz="2000" b="1" dirty="0" err="1" smtClean="0">
                <a:solidFill>
                  <a:srgbClr val="009900"/>
                </a:solidFill>
                <a:latin typeface="Arial" charset="0"/>
              </a:rPr>
              <a:t>i</a:t>
            </a:r>
            <a:r>
              <a:rPr lang="ru-RU" altLang="ru-RU" sz="2000" b="1" dirty="0" err="1" smtClean="0">
                <a:solidFill>
                  <a:srgbClr val="009900"/>
                </a:solidFill>
                <a:latin typeface="Arial" charset="0"/>
              </a:rPr>
              <a:t>нниця</a:t>
            </a:r>
            <a:endParaRPr lang="ru-RU" altLang="ru-RU" sz="2000" b="1" dirty="0" smtClean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067175" y="5084763"/>
            <a:ext cx="9682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9900"/>
                </a:solidFill>
                <a:latin typeface="Arial" charset="0"/>
              </a:rPr>
              <a:t>Одеса</a:t>
            </a:r>
            <a:endParaRPr lang="ru-RU" altLang="ru-RU" sz="2000" b="1" dirty="0" smtClean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084888" y="1557338"/>
            <a:ext cx="8561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err="1" smtClean="0">
                <a:solidFill>
                  <a:srgbClr val="009900"/>
                </a:solidFill>
                <a:latin typeface="Arial" charset="0"/>
              </a:rPr>
              <a:t>Суми</a:t>
            </a:r>
            <a:endParaRPr lang="ru-RU" altLang="ru-RU" sz="2000" b="1" dirty="0" smtClean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03800" y="2781300"/>
            <a:ext cx="2468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3333FF"/>
                </a:solidFill>
                <a:latin typeface="Arial" charset="0"/>
              </a:rPr>
              <a:t>Днепродзержинск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131050" y="2060575"/>
            <a:ext cx="22505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err="1" smtClean="0">
                <a:solidFill>
                  <a:srgbClr val="3333FF"/>
                </a:solidFill>
                <a:latin typeface="Arial" charset="0"/>
              </a:rPr>
              <a:t>Сєверодонецьк</a:t>
            </a:r>
            <a:r>
              <a:rPr lang="ru-RU" altLang="ru-RU" sz="2000" b="1" dirty="0" smtClean="0">
                <a:solidFill>
                  <a:srgbClr val="3333FF"/>
                </a:solidFill>
                <a:latin typeface="Arial" charset="0"/>
              </a:rPr>
              <a:t> </a:t>
            </a:r>
            <a:endParaRPr lang="ru-RU" altLang="ru-RU" sz="2000" b="1" dirty="0">
              <a:solidFill>
                <a:srgbClr val="3333FF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dirty="0" smtClean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762875" y="3429000"/>
            <a:ext cx="12875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3333FF"/>
                </a:solidFill>
                <a:latin typeface="Arial" charset="0"/>
              </a:rPr>
              <a:t>Горл</a:t>
            </a:r>
            <a:r>
              <a:rPr lang="en-US" altLang="ru-RU" sz="2000" b="1" dirty="0" err="1" smtClean="0">
                <a:solidFill>
                  <a:srgbClr val="3333FF"/>
                </a:solidFill>
                <a:latin typeface="Arial" charset="0"/>
              </a:rPr>
              <a:t>i</a:t>
            </a:r>
            <a:r>
              <a:rPr lang="ru-RU" altLang="ru-RU" sz="2000" b="1" dirty="0" err="1" smtClean="0">
                <a:solidFill>
                  <a:srgbClr val="3333FF"/>
                </a:solidFill>
                <a:latin typeface="Arial" charset="0"/>
              </a:rPr>
              <a:t>вка</a:t>
            </a:r>
            <a:endParaRPr lang="ru-RU" altLang="ru-RU" sz="2000" b="1" dirty="0" smtClean="0">
              <a:solidFill>
                <a:srgbClr val="3333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r>
              <a:rPr lang="en-US" dirty="0" err="1" smtClean="0"/>
              <a:t>i</a:t>
            </a:r>
            <a:r>
              <a:rPr lang="ru-RU" dirty="0" err="1" smtClean="0"/>
              <a:t>неральн</a:t>
            </a:r>
            <a:r>
              <a:rPr lang="en-US" dirty="0" err="1" smtClean="0"/>
              <a:t>i</a:t>
            </a:r>
            <a:r>
              <a:rPr lang="ru-RU" dirty="0" smtClean="0"/>
              <a:t> </a:t>
            </a:r>
            <a:r>
              <a:rPr lang="ru-RU" dirty="0" err="1" smtClean="0"/>
              <a:t>добрива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534219"/>
            <a:ext cx="3816424" cy="244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34219"/>
            <a:ext cx="33718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6239"/>
            <a:ext cx="2808288" cy="21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9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Кислоти</a:t>
            </a:r>
            <a:r>
              <a:rPr lang="ru-RU" dirty="0" smtClean="0"/>
              <a:t>, сода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6" b="100000" l="9884" r="93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097087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56792"/>
            <a:ext cx="22860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8" b="96011" l="2577" r="97423">
                        <a14:foregroundMark x1="22680" y1="46154" x2="22680" y2="46154"/>
                        <a14:foregroundMark x1="22680" y1="32194" x2="22680" y2="32194"/>
                        <a14:foregroundMark x1="23711" y1="24217" x2="23711" y2="24217"/>
                        <a14:foregroundMark x1="24485" y1="56125" x2="24485" y2="56125"/>
                        <a14:foregroundMark x1="74742" y1="47293" x2="74742" y2="47293"/>
                        <a14:foregroundMark x1="73196" y1="21368" x2="73196" y2="21368"/>
                        <a14:foregroundMark x1="81186" y1="56980" x2="81186" y2="56980"/>
                        <a14:foregroundMark x1="55928" y1="49288" x2="55928" y2="49288"/>
                        <a14:foregroundMark x1="67784" y1="54131" x2="67784" y2="54131"/>
                        <a14:foregroundMark x1="69588" y1="33333" x2="69588" y2="33333"/>
                        <a14:foregroundMark x1="76546" y1="34188" x2="76546" y2="34188"/>
                        <a14:foregroundMark x1="73969" y1="10541" x2="73969" y2="1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06005"/>
            <a:ext cx="236537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64" b="95822" l="9471" r="89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85" y="4252694"/>
            <a:ext cx="2189163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98" y="3601066"/>
            <a:ext cx="2097087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45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Продукц</a:t>
            </a:r>
            <a:r>
              <a:rPr lang="en-US" dirty="0" err="1" smtClean="0"/>
              <a:t>i</a:t>
            </a:r>
            <a:r>
              <a:rPr lang="ru-RU" dirty="0" smtClean="0"/>
              <a:t>я </a:t>
            </a:r>
            <a:r>
              <a:rPr lang="ru-RU" dirty="0" err="1" smtClean="0"/>
              <a:t>побутової</a:t>
            </a:r>
            <a:r>
              <a:rPr lang="ru-RU" dirty="0" smtClean="0"/>
              <a:t> х</a:t>
            </a:r>
            <a:r>
              <a:rPr lang="en-US" dirty="0" err="1" smtClean="0"/>
              <a:t>i</a:t>
            </a:r>
            <a:r>
              <a:rPr lang="ru-RU" dirty="0" smtClean="0"/>
              <a:t>м</a:t>
            </a:r>
            <a:r>
              <a:rPr lang="en-US" dirty="0" err="1" smtClean="0"/>
              <a:t>i</a:t>
            </a:r>
            <a:r>
              <a:rPr lang="ru-RU" dirty="0" smtClean="0"/>
              <a:t>ї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7" b="92287" l="9917" r="89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2129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61" b="96419" l="4228" r="94118">
                        <a14:foregroundMark x1="51103" y1="15702" x2="51103" y2="15702"/>
                        <a14:foregroundMark x1="51103" y1="23416" x2="51103" y2="23416"/>
                        <a14:foregroundMark x1="47243" y1="25344" x2="47243" y2="25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3316287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8" descr="mosr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98155"/>
            <a:ext cx="2913062" cy="1938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31" b="100000" l="2469" r="94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72" y="2427805"/>
            <a:ext cx="24685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4" y="4221088"/>
            <a:ext cx="2225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19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Роботу </a:t>
            </a:r>
            <a:r>
              <a:rPr lang="ru-RU" sz="6000" dirty="0" err="1" smtClean="0"/>
              <a:t>виконала</a:t>
            </a:r>
            <a:r>
              <a:rPr lang="ru-RU" sz="6000" dirty="0" smtClean="0"/>
              <a:t> </a:t>
            </a:r>
            <a:r>
              <a:rPr lang="ru-RU" sz="6000" dirty="0" err="1" smtClean="0"/>
              <a:t>учениця</a:t>
            </a:r>
            <a:r>
              <a:rPr lang="ru-RU" sz="6000" dirty="0" smtClean="0"/>
              <a:t> 9 </a:t>
            </a:r>
            <a:r>
              <a:rPr lang="ru-RU" sz="6000" dirty="0" err="1" smtClean="0"/>
              <a:t>класу</a:t>
            </a:r>
            <a:r>
              <a:rPr lang="ru-RU" sz="6000" dirty="0" smtClean="0"/>
              <a:t> </a:t>
            </a:r>
            <a:r>
              <a:rPr lang="ru-RU" sz="6000" dirty="0" err="1" smtClean="0"/>
              <a:t>Тушевська</a:t>
            </a:r>
            <a:r>
              <a:rPr lang="ru-RU" sz="6000" dirty="0" smtClean="0"/>
              <a:t> Юл</a:t>
            </a:r>
            <a:r>
              <a:rPr lang="en-US" sz="6000" dirty="0" err="1" smtClean="0"/>
              <a:t>i</a:t>
            </a:r>
            <a:r>
              <a:rPr lang="ru-RU" sz="6000" dirty="0" smtClean="0"/>
              <a:t>я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98397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Хімічна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промисловість</a:t>
            </a:r>
            <a:r>
              <a:rPr lang="ru-RU" dirty="0" smtClean="0"/>
              <a:t> - </a:t>
            </a:r>
            <a:r>
              <a:rPr lang="ru-RU" dirty="0" err="1" smtClean="0"/>
              <a:t>галузь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, яка </a:t>
            </a:r>
            <a:r>
              <a:rPr lang="ru-RU" dirty="0" err="1" smtClean="0"/>
              <a:t>забезпечує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галузі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 </a:t>
            </a:r>
            <a:r>
              <a:rPr lang="ru-RU" dirty="0" err="1" smtClean="0"/>
              <a:t>хімічними</a:t>
            </a:r>
            <a:r>
              <a:rPr lang="ru-RU" dirty="0" smtClean="0"/>
              <a:t> </a:t>
            </a:r>
            <a:r>
              <a:rPr lang="ru-RU" dirty="0" err="1" smtClean="0"/>
              <a:t>матеріалами</a:t>
            </a:r>
            <a:r>
              <a:rPr lang="ru-RU" dirty="0" smtClean="0"/>
              <a:t> і </a:t>
            </a:r>
            <a:r>
              <a:rPr lang="ru-RU" dirty="0" err="1" smtClean="0"/>
              <a:t>виробляє</a:t>
            </a:r>
            <a:r>
              <a:rPr lang="ru-RU" dirty="0" smtClean="0"/>
              <a:t> </a:t>
            </a:r>
            <a:r>
              <a:rPr lang="ru-RU" dirty="0" err="1" smtClean="0"/>
              <a:t>товари</a:t>
            </a:r>
            <a:r>
              <a:rPr lang="ru-RU" dirty="0" smtClean="0"/>
              <a:t> </a:t>
            </a:r>
            <a:r>
              <a:rPr lang="ru-RU" dirty="0" err="1" smtClean="0"/>
              <a:t>масового</a:t>
            </a:r>
            <a:r>
              <a:rPr lang="ru-RU" dirty="0" smtClean="0"/>
              <a:t> </a:t>
            </a:r>
            <a:r>
              <a:rPr lang="ru-RU" dirty="0" err="1" smtClean="0"/>
              <a:t>споживання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3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4090466"/>
          </a:xfrm>
        </p:spPr>
        <p:txBody>
          <a:bodyPr/>
          <a:lstStyle/>
          <a:p>
            <a:r>
              <a:rPr lang="ru-RU" dirty="0" err="1" smtClean="0"/>
              <a:t>Дякую</a:t>
            </a:r>
            <a:r>
              <a:rPr lang="ru-RU" dirty="0" smtClean="0"/>
              <a:t> за </a:t>
            </a:r>
            <a:r>
              <a:rPr lang="ru-RU" dirty="0" err="1" smtClean="0"/>
              <a:t>увагу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6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Структура х</a:t>
            </a:r>
            <a:r>
              <a:rPr lang="en-US" dirty="0" err="1" smtClean="0"/>
              <a:t>i</a:t>
            </a:r>
            <a:r>
              <a:rPr lang="ru-RU" dirty="0" smtClean="0"/>
              <a:t>м</a:t>
            </a:r>
            <a:r>
              <a:rPr lang="en-US" dirty="0" err="1" smtClean="0"/>
              <a:t>i</a:t>
            </a:r>
            <a:r>
              <a:rPr lang="ru-RU" dirty="0" err="1" smtClean="0"/>
              <a:t>чної</a:t>
            </a:r>
            <a:r>
              <a:rPr lang="ru-RU" dirty="0" smtClean="0"/>
              <a:t>  </a:t>
            </a:r>
            <a:r>
              <a:rPr lang="ru-RU" dirty="0" err="1" smtClean="0"/>
              <a:t>промисловост</a:t>
            </a:r>
            <a:r>
              <a:rPr lang="en-US" dirty="0" err="1" smtClean="0"/>
              <a:t>i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3371624" y="692696"/>
            <a:ext cx="2291203" cy="228555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Основна</a:t>
            </a:r>
            <a:r>
              <a:rPr lang="ru-RU" sz="2800" dirty="0" smtClean="0"/>
              <a:t> х</a:t>
            </a:r>
            <a:r>
              <a:rPr lang="en-US" sz="2800" dirty="0" err="1" smtClean="0"/>
              <a:t>i</a:t>
            </a:r>
            <a:r>
              <a:rPr lang="ru-RU" sz="2800" dirty="0" smtClean="0"/>
              <a:t>м</a:t>
            </a:r>
            <a:r>
              <a:rPr lang="en-US" sz="2800" dirty="0" err="1" smtClean="0"/>
              <a:t>i</a:t>
            </a:r>
            <a:r>
              <a:rPr lang="ru-RU" sz="2800" dirty="0" smtClean="0"/>
              <a:t>я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692696"/>
            <a:ext cx="18002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Виготовлення</a:t>
            </a:r>
            <a:r>
              <a:rPr lang="ru-RU" sz="2000" dirty="0" smtClean="0"/>
              <a:t> м</a:t>
            </a:r>
            <a:r>
              <a:rPr lang="en-US" sz="2000" dirty="0" err="1" smtClean="0"/>
              <a:t>i</a:t>
            </a:r>
            <a:r>
              <a:rPr lang="ru-RU" sz="2000" dirty="0" err="1" smtClean="0"/>
              <a:t>неральних</a:t>
            </a:r>
            <a:r>
              <a:rPr lang="ru-RU" sz="2000" dirty="0" smtClean="0"/>
              <a:t> добрив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4036" y="4797152"/>
            <a:ext cx="288032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Галуз</a:t>
            </a:r>
            <a:r>
              <a:rPr lang="en-US" dirty="0" err="1" smtClean="0"/>
              <a:t>i</a:t>
            </a:r>
            <a:r>
              <a:rPr lang="ru-RU" dirty="0" smtClean="0"/>
              <a:t>  , як</a:t>
            </a:r>
            <a:r>
              <a:rPr lang="en-US" dirty="0" err="1" smtClean="0"/>
              <a:t>i</a:t>
            </a:r>
            <a:r>
              <a:rPr lang="ru-RU" dirty="0" smtClean="0"/>
              <a:t> </a:t>
            </a:r>
            <a:r>
              <a:rPr lang="ru-RU" dirty="0" err="1" smtClean="0"/>
              <a:t>забезпечують</a:t>
            </a:r>
            <a:r>
              <a:rPr lang="ru-RU" dirty="0" smtClean="0"/>
              <a:t> </a:t>
            </a:r>
            <a:r>
              <a:rPr lang="ru-RU" dirty="0" err="1" smtClean="0"/>
              <a:t>сировиною</a:t>
            </a:r>
            <a:r>
              <a:rPr lang="ru-RU" dirty="0" smtClean="0"/>
              <a:t> х</a:t>
            </a:r>
            <a:r>
              <a:rPr lang="en-US" dirty="0" err="1" smtClean="0"/>
              <a:t>i</a:t>
            </a:r>
            <a:r>
              <a:rPr lang="ru-RU" dirty="0" smtClean="0"/>
              <a:t>м</a:t>
            </a:r>
            <a:r>
              <a:rPr lang="en-US" dirty="0" err="1" smtClean="0"/>
              <a:t>i</a:t>
            </a:r>
            <a:r>
              <a:rPr lang="ru-RU" dirty="0" err="1" smtClean="0"/>
              <a:t>чну</a:t>
            </a:r>
            <a:r>
              <a:rPr lang="ru-RU" dirty="0" smtClean="0"/>
              <a:t> </a:t>
            </a:r>
            <a:r>
              <a:rPr lang="ru-RU" dirty="0" err="1" smtClean="0"/>
              <a:t>промислов</a:t>
            </a:r>
            <a:r>
              <a:rPr lang="en-US" dirty="0" err="1" smtClean="0"/>
              <a:t>i</a:t>
            </a:r>
            <a:r>
              <a:rPr lang="ru-RU" dirty="0" err="1" smtClean="0"/>
              <a:t>сть</a:t>
            </a:r>
            <a:r>
              <a:rPr lang="ru-RU" dirty="0" smtClean="0"/>
              <a:t>(</a:t>
            </a:r>
            <a:r>
              <a:rPr lang="ru-RU" dirty="0" err="1" smtClean="0"/>
              <a:t>коксох</a:t>
            </a:r>
            <a:r>
              <a:rPr lang="en-US" dirty="0" err="1" smtClean="0"/>
              <a:t>i</a:t>
            </a:r>
            <a:r>
              <a:rPr lang="ru-RU" dirty="0" smtClean="0"/>
              <a:t>м</a:t>
            </a:r>
            <a:r>
              <a:rPr lang="en-US" dirty="0" err="1" smtClean="0"/>
              <a:t>i</a:t>
            </a:r>
            <a:r>
              <a:rPr lang="ru-RU" dirty="0" smtClean="0"/>
              <a:t>я, </a:t>
            </a:r>
            <a:r>
              <a:rPr lang="ru-RU" dirty="0" err="1" smtClean="0"/>
              <a:t>нафтопереробна</a:t>
            </a:r>
            <a:r>
              <a:rPr lang="ru-RU" dirty="0" smtClean="0"/>
              <a:t> </a:t>
            </a:r>
            <a:r>
              <a:rPr lang="en-US" dirty="0" err="1" smtClean="0"/>
              <a:t>i</a:t>
            </a:r>
            <a:r>
              <a:rPr lang="ru-RU" dirty="0" smtClean="0"/>
              <a:t> т.д.).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4797152"/>
            <a:ext cx="3024336" cy="1700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</a:t>
            </a:r>
            <a:r>
              <a:rPr lang="en-US" dirty="0" err="1" smtClean="0"/>
              <a:t>i</a:t>
            </a:r>
            <a:r>
              <a:rPr lang="ru-RU" dirty="0" err="1" smtClean="0"/>
              <a:t>рничо</a:t>
            </a:r>
            <a:r>
              <a:rPr lang="ru-RU" dirty="0" smtClean="0"/>
              <a:t>-х</a:t>
            </a:r>
            <a:r>
              <a:rPr lang="en-US" dirty="0" err="1" smtClean="0"/>
              <a:t>i</a:t>
            </a:r>
            <a:r>
              <a:rPr lang="ru-RU" dirty="0" smtClean="0"/>
              <a:t>м</a:t>
            </a:r>
            <a:r>
              <a:rPr lang="en-US" dirty="0" err="1" smtClean="0"/>
              <a:t>i</a:t>
            </a:r>
            <a:r>
              <a:rPr lang="ru-RU" dirty="0" err="1" smtClean="0"/>
              <a:t>чна</a:t>
            </a:r>
            <a:r>
              <a:rPr lang="ru-RU" dirty="0" smtClean="0"/>
              <a:t> </a:t>
            </a:r>
            <a:r>
              <a:rPr lang="ru-RU" dirty="0" err="1" smtClean="0"/>
              <a:t>промислов</a:t>
            </a:r>
            <a:r>
              <a:rPr lang="en-US" dirty="0" err="1" smtClean="0"/>
              <a:t>i</a:t>
            </a:r>
            <a:r>
              <a:rPr lang="ru-RU" dirty="0" err="1" smtClean="0"/>
              <a:t>сть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9603" y="2555875"/>
            <a:ext cx="1923389" cy="181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</a:t>
            </a:r>
            <a:r>
              <a:rPr lang="en-US" dirty="0" err="1" smtClean="0"/>
              <a:t>i</a:t>
            </a:r>
            <a:r>
              <a:rPr lang="ru-RU" dirty="0" smtClean="0"/>
              <a:t>м</a:t>
            </a:r>
            <a:r>
              <a:rPr lang="en-US" dirty="0" err="1" smtClean="0"/>
              <a:t>i</a:t>
            </a:r>
            <a:r>
              <a:rPr lang="ru-RU" dirty="0" smtClean="0"/>
              <a:t>я орган</a:t>
            </a:r>
            <a:r>
              <a:rPr lang="en-US" dirty="0" err="1" smtClean="0"/>
              <a:t>i</a:t>
            </a:r>
            <a:r>
              <a:rPr lang="ru-RU" dirty="0" err="1" smtClean="0"/>
              <a:t>чного</a:t>
            </a:r>
            <a:r>
              <a:rPr lang="ru-RU" dirty="0" smtClean="0"/>
              <a:t> синтезу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72200" y="2574581"/>
            <a:ext cx="187220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Переробка</a:t>
            </a:r>
            <a:r>
              <a:rPr lang="ru-RU" dirty="0" smtClean="0"/>
              <a:t> пол</a:t>
            </a:r>
            <a:r>
              <a:rPr lang="en-US" dirty="0" err="1" smtClean="0"/>
              <a:t>i</a:t>
            </a:r>
            <a:r>
              <a:rPr lang="ru-RU" dirty="0" err="1" smtClean="0"/>
              <a:t>мерних</a:t>
            </a:r>
            <a:r>
              <a:rPr lang="ru-RU" dirty="0" smtClean="0"/>
              <a:t> матер</a:t>
            </a:r>
            <a:r>
              <a:rPr lang="en-US" dirty="0" err="1" smtClean="0"/>
              <a:t>i</a:t>
            </a:r>
            <a:r>
              <a:rPr lang="ru-RU" dirty="0" smtClean="0"/>
              <a:t>ал</a:t>
            </a:r>
            <a:r>
              <a:rPr lang="en-US" dirty="0" err="1" smtClean="0"/>
              <a:t>i</a:t>
            </a:r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72200" y="722924"/>
            <a:ext cx="1872208" cy="1667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Виробництво</a:t>
            </a:r>
            <a:r>
              <a:rPr lang="ru-RU" dirty="0" smtClean="0"/>
              <a:t> пол</a:t>
            </a:r>
            <a:r>
              <a:rPr lang="en-US" dirty="0" err="1" smtClean="0"/>
              <a:t>i</a:t>
            </a:r>
            <a:r>
              <a:rPr lang="ru-RU" dirty="0" err="1" smtClean="0"/>
              <a:t>мерних</a:t>
            </a:r>
            <a:r>
              <a:rPr lang="ru-RU" dirty="0" smtClean="0"/>
              <a:t> матер</a:t>
            </a:r>
            <a:r>
              <a:rPr lang="en-US" dirty="0" err="1" smtClean="0"/>
              <a:t>i</a:t>
            </a:r>
            <a:r>
              <a:rPr lang="ru-RU" dirty="0" smtClean="0"/>
              <a:t>ал</a:t>
            </a:r>
            <a:r>
              <a:rPr lang="en-US" dirty="0" err="1" smtClean="0"/>
              <a:t>i</a:t>
            </a:r>
            <a:r>
              <a:rPr lang="ru-RU" dirty="0" smtClean="0"/>
              <a:t>в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stCxn id="3" idx="4"/>
            <a:endCxn id="5" idx="0"/>
          </p:cNvCxnSpPr>
          <p:nvPr/>
        </p:nvCxnSpPr>
        <p:spPr>
          <a:xfrm flipH="1">
            <a:off x="4517225" y="2978246"/>
            <a:ext cx="1" cy="4555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3" idx="6"/>
            <a:endCxn id="11" idx="1"/>
          </p:cNvCxnSpPr>
          <p:nvPr/>
        </p:nvCxnSpPr>
        <p:spPr>
          <a:xfrm flipV="1">
            <a:off x="5662827" y="1556792"/>
            <a:ext cx="709373" cy="27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3" idx="2"/>
            <a:endCxn id="4" idx="3"/>
          </p:cNvCxnSpPr>
          <p:nvPr/>
        </p:nvCxnSpPr>
        <p:spPr>
          <a:xfrm flipH="1" flipV="1">
            <a:off x="2555776" y="1556792"/>
            <a:ext cx="815848" cy="278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3" idx="3"/>
            <a:endCxn id="9" idx="3"/>
          </p:cNvCxnSpPr>
          <p:nvPr/>
        </p:nvCxnSpPr>
        <p:spPr>
          <a:xfrm flipH="1">
            <a:off x="2552992" y="2643535"/>
            <a:ext cx="1154171" cy="8217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3" idx="5"/>
            <a:endCxn id="10" idx="1"/>
          </p:cNvCxnSpPr>
          <p:nvPr/>
        </p:nvCxnSpPr>
        <p:spPr>
          <a:xfrm>
            <a:off x="5327288" y="2643535"/>
            <a:ext cx="1044912" cy="8311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3" idx="3"/>
          </p:cNvCxnSpPr>
          <p:nvPr/>
        </p:nvCxnSpPr>
        <p:spPr>
          <a:xfrm>
            <a:off x="3707163" y="2643535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 стрелкой 1024"/>
          <p:cNvCxnSpPr/>
          <p:nvPr/>
        </p:nvCxnSpPr>
        <p:spPr>
          <a:xfrm flipH="1">
            <a:off x="2637237" y="2963253"/>
            <a:ext cx="1611371" cy="1818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2" name="Прямая со стрелкой 1031"/>
          <p:cNvCxnSpPr/>
          <p:nvPr/>
        </p:nvCxnSpPr>
        <p:spPr>
          <a:xfrm>
            <a:off x="4798731" y="2963253"/>
            <a:ext cx="1728192" cy="1818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814404" y="3433762"/>
            <a:ext cx="3405641" cy="87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r>
              <a:rPr lang="ru-RU" dirty="0" err="1" smtClean="0"/>
              <a:t>нш</a:t>
            </a:r>
            <a:r>
              <a:rPr lang="en-US" dirty="0" err="1" smtClean="0"/>
              <a:t>i</a:t>
            </a:r>
            <a:r>
              <a:rPr lang="ru-RU" dirty="0" smtClean="0"/>
              <a:t> </a:t>
            </a:r>
            <a:r>
              <a:rPr lang="ru-RU" dirty="0" err="1" smtClean="0"/>
              <a:t>галуз</a:t>
            </a:r>
            <a:r>
              <a:rPr lang="en-US" dirty="0" err="1" smtClean="0"/>
              <a:t>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1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</a:t>
            </a:r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рничо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-х</a:t>
            </a:r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</a:t>
            </a:r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чна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промислов</a:t>
            </a:r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сть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розташована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здеб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err="1" smtClean="0">
                <a:solidFill>
                  <a:schemeClr val="tx1"/>
                </a:solidFill>
              </a:rPr>
              <a:t>льшого</a:t>
            </a:r>
            <a:r>
              <a:rPr lang="ru-RU" dirty="0" smtClean="0">
                <a:solidFill>
                  <a:schemeClr val="tx1"/>
                </a:solidFill>
              </a:rPr>
              <a:t> в районах </a:t>
            </a:r>
            <a:r>
              <a:rPr lang="ru-RU" dirty="0" err="1" smtClean="0">
                <a:solidFill>
                  <a:schemeClr val="tx1"/>
                </a:solidFill>
              </a:rPr>
              <a:t>добування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корисних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копалин</a:t>
            </a:r>
            <a:r>
              <a:rPr lang="ru-RU" dirty="0" smtClean="0">
                <a:solidFill>
                  <a:schemeClr val="tx1"/>
                </a:solidFill>
              </a:rPr>
              <a:t>, як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використовуються</a:t>
            </a:r>
            <a:r>
              <a:rPr lang="ru-RU" dirty="0" smtClean="0">
                <a:solidFill>
                  <a:schemeClr val="tx1"/>
                </a:solidFill>
              </a:rPr>
              <a:t> як    х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smtClean="0">
                <a:solidFill>
                  <a:schemeClr val="tx1"/>
                </a:solidFill>
              </a:rPr>
              <a:t>м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err="1" smtClean="0">
                <a:solidFill>
                  <a:schemeClr val="tx1"/>
                </a:solidFill>
              </a:rPr>
              <a:t>чна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сировина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5" y="4509120"/>
            <a:ext cx="308622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88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988840"/>
            <a:ext cx="1495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Новий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Розд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ru-RU" dirty="0" smtClean="0">
                <a:solidFill>
                  <a:schemeClr val="bg1"/>
                </a:solidFill>
              </a:rPr>
              <a:t>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3059668"/>
            <a:ext cx="808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Калуш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H="1" flipV="1">
            <a:off x="7440007" y="2334651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Артем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ru-RU" dirty="0" err="1" smtClean="0">
                <a:solidFill>
                  <a:schemeClr val="bg1"/>
                </a:solidFill>
              </a:rPr>
              <a:t>вськ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54138" y="3091012"/>
            <a:ext cx="12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Слов</a:t>
            </a:r>
            <a:r>
              <a:rPr lang="en-US" dirty="0" smtClean="0">
                <a:solidFill>
                  <a:schemeClr val="bg1"/>
                </a:solidFill>
              </a:rPr>
              <a:t>`</a:t>
            </a:r>
            <a:r>
              <a:rPr lang="ru-RU" dirty="0" err="1" smtClean="0">
                <a:solidFill>
                  <a:schemeClr val="bg1"/>
                </a:solidFill>
              </a:rPr>
              <a:t>янськ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Х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ru-RU" dirty="0" smtClean="0">
                <a:solidFill>
                  <a:schemeClr val="bg1"/>
                </a:solidFill>
              </a:rPr>
              <a:t>м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ru-RU" dirty="0" smtClean="0">
                <a:solidFill>
                  <a:schemeClr val="bg1"/>
                </a:solidFill>
              </a:rPr>
              <a:t>я орган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ru-RU" dirty="0" err="1" smtClean="0">
                <a:solidFill>
                  <a:schemeClr val="bg1"/>
                </a:solidFill>
              </a:rPr>
              <a:t>чного</a:t>
            </a:r>
            <a:r>
              <a:rPr lang="ru-RU" dirty="0" smtClean="0">
                <a:solidFill>
                  <a:schemeClr val="bg1"/>
                </a:solidFill>
              </a:rPr>
              <a:t> синтезу 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 err="1" smtClean="0">
                <a:solidFill>
                  <a:schemeClr val="tx1"/>
                </a:solidFill>
              </a:rPr>
              <a:t>виробництво</a:t>
            </a:r>
            <a:r>
              <a:rPr lang="ru-RU" dirty="0" smtClean="0">
                <a:solidFill>
                  <a:schemeClr val="tx1"/>
                </a:solidFill>
              </a:rPr>
              <a:t> орган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err="1" smtClean="0">
                <a:solidFill>
                  <a:schemeClr val="tx1"/>
                </a:solidFill>
              </a:rPr>
              <a:t>чних</a:t>
            </a:r>
            <a:r>
              <a:rPr lang="ru-RU" dirty="0" smtClean="0">
                <a:solidFill>
                  <a:schemeClr val="tx1"/>
                </a:solidFill>
              </a:rPr>
              <a:t> кислот, спирт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smtClean="0">
                <a:solidFill>
                  <a:schemeClr val="tx1"/>
                </a:solidFill>
              </a:rPr>
              <a:t>в) </a:t>
            </a:r>
            <a:r>
              <a:rPr lang="ru-RU" dirty="0" err="1" smtClean="0">
                <a:solidFill>
                  <a:schemeClr val="tx1"/>
                </a:solidFill>
              </a:rPr>
              <a:t>розвинута</a:t>
            </a:r>
            <a:r>
              <a:rPr lang="ru-RU" dirty="0" smtClean="0">
                <a:solidFill>
                  <a:schemeClr val="tx1"/>
                </a:solidFill>
              </a:rPr>
              <a:t> в </a:t>
            </a:r>
            <a:r>
              <a:rPr lang="ru-RU" dirty="0" err="1" smtClean="0">
                <a:solidFill>
                  <a:schemeClr val="tx1"/>
                </a:solidFill>
              </a:rPr>
              <a:t>Донбас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Виробництво</a:t>
            </a:r>
            <a:r>
              <a:rPr lang="ru-RU" dirty="0" smtClean="0">
                <a:solidFill>
                  <a:schemeClr val="bg1"/>
                </a:solidFill>
              </a:rPr>
              <a:t> пол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ru-RU" dirty="0" err="1" smtClean="0">
                <a:solidFill>
                  <a:schemeClr val="bg1"/>
                </a:solidFill>
              </a:rPr>
              <a:t>мерних</a:t>
            </a:r>
            <a:r>
              <a:rPr lang="ru-RU" dirty="0" smtClean="0">
                <a:solidFill>
                  <a:schemeClr val="bg1"/>
                </a:solidFill>
              </a:rPr>
              <a:t> матер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ru-RU" dirty="0" smtClean="0">
                <a:solidFill>
                  <a:schemeClr val="bg1"/>
                </a:solidFill>
              </a:rPr>
              <a:t>ал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ru-RU" dirty="0" smtClean="0">
                <a:solidFill>
                  <a:schemeClr val="bg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 err="1" smtClean="0">
                <a:solidFill>
                  <a:schemeClr val="tx1"/>
                </a:solidFill>
              </a:rPr>
              <a:t>Донецьк</a:t>
            </a:r>
            <a:r>
              <a:rPr lang="ru-RU" dirty="0" smtClean="0">
                <a:solidFill>
                  <a:schemeClr val="tx1"/>
                </a:solidFill>
              </a:rPr>
              <a:t>, Запор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err="1" smtClean="0">
                <a:solidFill>
                  <a:schemeClr val="tx1"/>
                </a:solidFill>
              </a:rPr>
              <a:t>жжя,Луцьк-виготовлення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пласмаси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синтетичних</a:t>
            </a:r>
            <a:r>
              <a:rPr lang="ru-RU" dirty="0" smtClean="0">
                <a:solidFill>
                  <a:schemeClr val="tx1"/>
                </a:solidFill>
              </a:rPr>
              <a:t> смол, </a:t>
            </a:r>
            <a:r>
              <a:rPr lang="ru-RU" dirty="0" err="1" smtClean="0">
                <a:solidFill>
                  <a:schemeClr val="tx1"/>
                </a:solidFill>
              </a:rPr>
              <a:t>Черкаси,Черн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smtClean="0">
                <a:solidFill>
                  <a:schemeClr val="tx1"/>
                </a:solidFill>
              </a:rPr>
              <a:t>г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smtClean="0">
                <a:solidFill>
                  <a:schemeClr val="tx1"/>
                </a:solidFill>
              </a:rPr>
              <a:t>в- х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smtClean="0">
                <a:solidFill>
                  <a:schemeClr val="tx1"/>
                </a:solidFill>
              </a:rPr>
              <a:t>м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ru-RU" dirty="0" err="1" smtClean="0">
                <a:solidFill>
                  <a:schemeClr val="tx1"/>
                </a:solidFill>
              </a:rPr>
              <a:t>чних</a:t>
            </a:r>
            <a:r>
              <a:rPr lang="ru-RU" dirty="0" smtClean="0">
                <a:solidFill>
                  <a:schemeClr val="tx1"/>
                </a:solidFill>
              </a:rPr>
              <a:t> волокон)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258888" y="908050"/>
            <a:ext cx="8659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1" dirty="0" err="1" smtClean="0">
                <a:solidFill>
                  <a:schemeClr val="bg1"/>
                </a:solidFill>
              </a:rPr>
              <a:t>Луцьк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4211638" y="1125538"/>
            <a:ext cx="1080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sz="2000" b="1" dirty="0" err="1" smtClean="0">
                <a:solidFill>
                  <a:schemeClr val="bg1"/>
                </a:solidFill>
              </a:rPr>
              <a:t>Черн</a:t>
            </a:r>
            <a:r>
              <a:rPr lang="en-US" altLang="ru-RU" sz="2000" b="1" dirty="0" err="1" smtClean="0">
                <a:solidFill>
                  <a:schemeClr val="bg1"/>
                </a:solidFill>
              </a:rPr>
              <a:t>i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г</a:t>
            </a:r>
            <a:r>
              <a:rPr lang="en-US" altLang="ru-RU" sz="2000" b="1" dirty="0" err="1" smtClean="0">
                <a:solidFill>
                  <a:schemeClr val="bg1"/>
                </a:solidFill>
              </a:rPr>
              <a:t>i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в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284663" y="2852738"/>
            <a:ext cx="10983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1" dirty="0" err="1" smtClean="0">
                <a:solidFill>
                  <a:schemeClr val="bg1"/>
                </a:solidFill>
              </a:rPr>
              <a:t>Черкаси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308725" y="3725863"/>
            <a:ext cx="14157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solidFill>
                  <a:schemeClr val="bg1"/>
                </a:solidFill>
              </a:rPr>
              <a:t>Запор</a:t>
            </a:r>
            <a:r>
              <a:rPr lang="en-US" altLang="ru-RU" sz="2000" b="1" dirty="0" err="1" smtClean="0">
                <a:solidFill>
                  <a:schemeClr val="bg1"/>
                </a:solidFill>
              </a:rPr>
              <a:t>i</a:t>
            </a:r>
            <a:r>
              <a:rPr lang="ru-RU" altLang="ru-RU" sz="2000" b="1" dirty="0" err="1" smtClean="0">
                <a:solidFill>
                  <a:schemeClr val="bg1"/>
                </a:solidFill>
              </a:rPr>
              <a:t>жжя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045450" y="3789363"/>
            <a:ext cx="11610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1" dirty="0" err="1" smtClean="0">
                <a:solidFill>
                  <a:schemeClr val="bg1"/>
                </a:solidFill>
              </a:rPr>
              <a:t>Донец</a:t>
            </a:r>
            <a:r>
              <a:rPr lang="ru-RU" altLang="ru-RU" sz="2000" b="1" dirty="0" err="1">
                <a:solidFill>
                  <a:schemeClr val="bg1"/>
                </a:solidFill>
              </a:rPr>
              <a:t>ь</a:t>
            </a:r>
            <a:r>
              <a:rPr lang="ru-RU" altLang="ru-RU" sz="2000" b="1" dirty="0" err="1" smtClean="0">
                <a:solidFill>
                  <a:schemeClr val="bg1"/>
                </a:solidFill>
              </a:rPr>
              <a:t>к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Вироби</a:t>
            </a:r>
            <a:r>
              <a:rPr lang="ru-RU" dirty="0" smtClean="0"/>
              <a:t> з </a:t>
            </a:r>
            <a:r>
              <a:rPr lang="ru-RU" dirty="0" err="1" smtClean="0"/>
              <a:t>пласмаси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47" y="1372740"/>
            <a:ext cx="16764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13" y="1268760"/>
            <a:ext cx="279241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215" r="89831">
                        <a14:foregroundMark x1="48399" y1="38649" x2="48399" y2="38649"/>
                        <a14:foregroundMark x1="51036" y1="25405" x2="51036" y2="25405"/>
                        <a14:foregroundMark x1="44444" y1="20811" x2="44444" y2="20811"/>
                        <a14:foregroundMark x1="36535" y1="50811" x2="36535" y2="50811"/>
                        <a14:foregroundMark x1="41808" y1="53784" x2="41808" y2="53784"/>
                        <a14:foregroundMark x1="15443" y1="44324" x2="15443" y2="44324"/>
                        <a14:foregroundMark x1="6215" y1="43243" x2="6215" y2="43243"/>
                        <a14:foregroundMark x1="20151" y1="28378" x2="20151" y2="28378"/>
                        <a14:foregroundMark x1="33333" y1="19730" x2="33333" y2="19730"/>
                        <a14:foregroundMark x1="39171" y1="17027" x2="39171" y2="17027"/>
                        <a14:foregroundMark x1="27307" y1="65135" x2="27307" y2="6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2658315"/>
            <a:ext cx="3236913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788884"/>
            <a:ext cx="20907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70450"/>
            <a:ext cx="19446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0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Підприємства</a:t>
            </a:r>
            <a:r>
              <a:rPr lang="ru-RU" dirty="0" smtClean="0">
                <a:solidFill>
                  <a:schemeClr val="bg1"/>
                </a:solidFill>
              </a:rPr>
              <a:t> по </a:t>
            </a:r>
            <a:r>
              <a:rPr lang="ru-RU" dirty="0" err="1" smtClean="0">
                <a:solidFill>
                  <a:schemeClr val="bg1"/>
                </a:solidFill>
              </a:rPr>
              <a:t>переробці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полімерних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матеріалів</a:t>
            </a:r>
            <a:r>
              <a:rPr lang="ru-RU" dirty="0" smtClean="0"/>
              <a:t> </a:t>
            </a:r>
            <a:r>
              <a:rPr lang="ru-RU" dirty="0" err="1" smtClean="0"/>
              <a:t>розміщені</a:t>
            </a:r>
            <a:r>
              <a:rPr lang="ru-RU" dirty="0" smtClean="0"/>
              <a:t> в районах </a:t>
            </a:r>
            <a:r>
              <a:rPr lang="ru-RU" dirty="0" err="1" smtClean="0"/>
              <a:t>споживання</a:t>
            </a:r>
            <a:r>
              <a:rPr lang="ru-RU" dirty="0" smtClean="0"/>
              <a:t> </a:t>
            </a:r>
            <a:r>
              <a:rPr lang="ru-RU" dirty="0" err="1" smtClean="0"/>
              <a:t>готової</a:t>
            </a:r>
            <a:r>
              <a:rPr lang="ru-RU" dirty="0" smtClean="0"/>
              <a:t> </a:t>
            </a:r>
            <a:r>
              <a:rPr lang="ru-RU" dirty="0" err="1" smtClean="0"/>
              <a:t>продукції</a:t>
            </a:r>
            <a:r>
              <a:rPr lang="ru-RU" dirty="0" smtClean="0"/>
              <a:t>. </a:t>
            </a:r>
            <a:r>
              <a:rPr lang="ru-RU" dirty="0" err="1" smtClean="0"/>
              <a:t>Дніпропетровськ</a:t>
            </a:r>
            <a:r>
              <a:rPr lang="ru-RU" dirty="0" smtClean="0"/>
              <a:t>, </a:t>
            </a:r>
            <a:r>
              <a:rPr lang="ru-RU" dirty="0" err="1" smtClean="0"/>
              <a:t>Біла</a:t>
            </a:r>
            <a:r>
              <a:rPr lang="ru-RU" dirty="0" smtClean="0"/>
              <a:t> </a:t>
            </a:r>
            <a:r>
              <a:rPr lang="ru-RU" dirty="0" err="1" smtClean="0"/>
              <a:t>Церква</a:t>
            </a:r>
            <a:r>
              <a:rPr lang="ru-RU" dirty="0" smtClean="0"/>
              <a:t> - </a:t>
            </a:r>
            <a:r>
              <a:rPr lang="ru-RU" dirty="0" err="1" smtClean="0"/>
              <a:t>шини</a:t>
            </a:r>
            <a:r>
              <a:rPr lang="ru-RU" dirty="0" smtClean="0"/>
              <a:t>. </a:t>
            </a:r>
            <a:r>
              <a:rPr lang="ru-RU" dirty="0" err="1" smtClean="0"/>
              <a:t>Київ</a:t>
            </a:r>
            <a:r>
              <a:rPr lang="ru-RU" dirty="0" smtClean="0"/>
              <a:t>, </a:t>
            </a:r>
            <a:r>
              <a:rPr lang="ru-RU" dirty="0" err="1" smtClean="0"/>
              <a:t>Львів</a:t>
            </a:r>
            <a:r>
              <a:rPr lang="ru-RU" dirty="0" smtClean="0"/>
              <a:t>, Одеса, </a:t>
            </a:r>
            <a:r>
              <a:rPr lang="ru-RU" dirty="0" err="1" smtClean="0"/>
              <a:t>Дніпропетровськ</a:t>
            </a:r>
            <a:r>
              <a:rPr lang="ru-RU" dirty="0" smtClean="0"/>
              <a:t>, </a:t>
            </a:r>
            <a:r>
              <a:rPr lang="ru-RU" dirty="0" err="1" smtClean="0"/>
              <a:t>Харків</a:t>
            </a:r>
            <a:r>
              <a:rPr lang="ru-RU" dirty="0" smtClean="0"/>
              <a:t>, </a:t>
            </a:r>
            <a:r>
              <a:rPr lang="ru-RU" dirty="0" err="1" smtClean="0"/>
              <a:t>Маріуполь</a:t>
            </a:r>
            <a:r>
              <a:rPr lang="ru-RU" dirty="0" smtClean="0"/>
              <a:t> - лаки, </a:t>
            </a:r>
            <a:r>
              <a:rPr lang="ru-RU" dirty="0" err="1" smtClean="0"/>
              <a:t>фарби</a:t>
            </a:r>
            <a:r>
              <a:rPr lang="ru-RU" dirty="0" smtClean="0"/>
              <a:t>. </a:t>
            </a:r>
            <a:r>
              <a:rPr lang="ru-RU" dirty="0" err="1" smtClean="0"/>
              <a:t>Київ</a:t>
            </a:r>
            <a:r>
              <a:rPr lang="ru-RU" dirty="0" smtClean="0"/>
              <a:t>, Житомир, Полтава, </a:t>
            </a:r>
            <a:r>
              <a:rPr lang="ru-RU" dirty="0" err="1" smtClean="0"/>
              <a:t>Львів</a:t>
            </a:r>
            <a:r>
              <a:rPr lang="ru-RU" dirty="0" smtClean="0"/>
              <a:t>, </a:t>
            </a:r>
            <a:r>
              <a:rPr lang="ru-RU" dirty="0" err="1" smtClean="0"/>
              <a:t>Донецьк</a:t>
            </a:r>
            <a:r>
              <a:rPr lang="ru-RU" dirty="0" smtClean="0"/>
              <a:t> - </a:t>
            </a:r>
            <a:r>
              <a:rPr lang="ru-RU" dirty="0" err="1" smtClean="0"/>
              <a:t>фармацевтична</a:t>
            </a:r>
            <a:r>
              <a:rPr lang="ru-RU" dirty="0" smtClean="0"/>
              <a:t> </a:t>
            </a:r>
            <a:r>
              <a:rPr lang="ru-RU" dirty="0" err="1" smtClean="0"/>
              <a:t>промисловість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9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ok._telebachenny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urok._telebachennya</Template>
  <TotalTime>180</TotalTime>
  <Words>356</Words>
  <Application>Microsoft Office PowerPoint</Application>
  <PresentationFormat>Экран (4:3)</PresentationFormat>
  <Paragraphs>71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urok._telebachennya</vt:lpstr>
      <vt:lpstr>Хiмiчна промисловiсть</vt:lpstr>
      <vt:lpstr>Хімічна промисловість - галузь промисловості, яка забезпечує всі галузі господарства хімічними матеріалами і виробляє товари масового споживання.</vt:lpstr>
      <vt:lpstr>Структура хiмiчної  промисловостi</vt:lpstr>
      <vt:lpstr>Гiрничо-хiмiчна промисловiсть розташована здебiльшого в районах добування корисних копалин, якi використовуються як    хiмiчна сировина</vt:lpstr>
      <vt:lpstr>Презентация PowerPoint</vt:lpstr>
      <vt:lpstr>Хiмiя органiчного синтезу (виробництво органiчних кислот, спиртiв) розвинута в Донбасi. Виробництво полiмерних матерiалiв(Донецьк, Запорiжжя,Луцьк-виготовлення пласмаси, синтетичних смол, Черкаси,Чернiгiв- хiмiчних волокон)</vt:lpstr>
      <vt:lpstr>Презентация PowerPoint</vt:lpstr>
      <vt:lpstr>Вироби з пласмаси</vt:lpstr>
      <vt:lpstr>Підприємства по переробці полімерних матеріалів розміщені в районах споживання готової продукції. Дніпропетровськ, Біла Церква - шини. Київ, Львів, Одеса, Дніпропетровськ, Харків, Маріуполь - лаки, фарби. Київ, Житомир, Полтава, Львів, Донецьк - фармацевтична промисловість.</vt:lpstr>
      <vt:lpstr>Презентация PowerPoint</vt:lpstr>
      <vt:lpstr>Презентация PowerPoint</vt:lpstr>
      <vt:lpstr>Продукція фармацевтичної  промисловості</vt:lpstr>
      <vt:lpstr>Виробництво мінеральних добрив Соди (Слов'янськ, Лисичанськ) Кислот ( Костянтинівка, суми, Новий Розділ, Горлівка)</vt:lpstr>
      <vt:lpstr>Виробництво мiнеральних добрив</vt:lpstr>
      <vt:lpstr>Презентация PowerPoint</vt:lpstr>
      <vt:lpstr>Мiнеральнi добрива</vt:lpstr>
      <vt:lpstr>Кислоти, сода</vt:lpstr>
      <vt:lpstr>Продукцiя побутової хiмiї</vt:lpstr>
      <vt:lpstr>Роботу виконала учениця 9 класу Тушевська Юлiя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User</cp:lastModifiedBy>
  <cp:revision>17</cp:revision>
  <dcterms:created xsi:type="dcterms:W3CDTF">2014-12-22T16:19:51Z</dcterms:created>
  <dcterms:modified xsi:type="dcterms:W3CDTF">2014-12-22T19:33:45Z</dcterms:modified>
</cp:coreProperties>
</file>