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C096-8B99-4C12-8980-D15F7321A178}" type="datetimeFigureOut">
              <a:rPr lang="uk-UA" smtClean="0"/>
              <a:t>08.12.2013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F676-47B0-4AFA-9DEB-F916300C7E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2338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C096-8B99-4C12-8980-D15F7321A178}" type="datetimeFigureOut">
              <a:rPr lang="uk-UA" smtClean="0"/>
              <a:t>08.12.2013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F676-47B0-4AFA-9DEB-F916300C7E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776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C096-8B99-4C12-8980-D15F7321A178}" type="datetimeFigureOut">
              <a:rPr lang="uk-UA" smtClean="0"/>
              <a:t>08.12.2013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F676-47B0-4AFA-9DEB-F916300C7EEA}" type="slidenum">
              <a:rPr lang="uk-UA" smtClean="0"/>
              <a:t>‹№›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6012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C096-8B99-4C12-8980-D15F7321A178}" type="datetimeFigureOut">
              <a:rPr lang="uk-UA" smtClean="0"/>
              <a:t>08.12.2013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F676-47B0-4AFA-9DEB-F916300C7E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0365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C096-8B99-4C12-8980-D15F7321A178}" type="datetimeFigureOut">
              <a:rPr lang="uk-UA" smtClean="0"/>
              <a:t>08.12.2013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F676-47B0-4AFA-9DEB-F916300C7EEA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1264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C096-8B99-4C12-8980-D15F7321A178}" type="datetimeFigureOut">
              <a:rPr lang="uk-UA" smtClean="0"/>
              <a:t>08.12.2013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F676-47B0-4AFA-9DEB-F916300C7E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0340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C096-8B99-4C12-8980-D15F7321A178}" type="datetimeFigureOut">
              <a:rPr lang="uk-UA" smtClean="0"/>
              <a:t>08.12.2013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F676-47B0-4AFA-9DEB-F916300C7E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0274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C096-8B99-4C12-8980-D15F7321A178}" type="datetimeFigureOut">
              <a:rPr lang="uk-UA" smtClean="0"/>
              <a:t>08.12.2013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F676-47B0-4AFA-9DEB-F916300C7E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416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C096-8B99-4C12-8980-D15F7321A178}" type="datetimeFigureOut">
              <a:rPr lang="uk-UA" smtClean="0"/>
              <a:t>08.12.2013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F676-47B0-4AFA-9DEB-F916300C7E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771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C096-8B99-4C12-8980-D15F7321A178}" type="datetimeFigureOut">
              <a:rPr lang="uk-UA" smtClean="0"/>
              <a:t>08.12.2013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F676-47B0-4AFA-9DEB-F916300C7E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954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C096-8B99-4C12-8980-D15F7321A178}" type="datetimeFigureOut">
              <a:rPr lang="uk-UA" smtClean="0"/>
              <a:t>08.12.2013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F676-47B0-4AFA-9DEB-F916300C7E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9682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C096-8B99-4C12-8980-D15F7321A178}" type="datetimeFigureOut">
              <a:rPr lang="uk-UA" smtClean="0"/>
              <a:t>08.12.2013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F676-47B0-4AFA-9DEB-F916300C7E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595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C096-8B99-4C12-8980-D15F7321A178}" type="datetimeFigureOut">
              <a:rPr lang="uk-UA" smtClean="0"/>
              <a:t>08.12.2013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F676-47B0-4AFA-9DEB-F916300C7E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8401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C096-8B99-4C12-8980-D15F7321A178}" type="datetimeFigureOut">
              <a:rPr lang="uk-UA" smtClean="0"/>
              <a:t>08.12.2013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F676-47B0-4AFA-9DEB-F916300C7E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212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C096-8B99-4C12-8980-D15F7321A178}" type="datetimeFigureOut">
              <a:rPr lang="uk-UA" smtClean="0"/>
              <a:t>08.12.2013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F676-47B0-4AFA-9DEB-F916300C7E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9860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C096-8B99-4C12-8980-D15F7321A178}" type="datetimeFigureOut">
              <a:rPr lang="uk-UA" smtClean="0"/>
              <a:t>08.12.2013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F676-47B0-4AFA-9DEB-F916300C7E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770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5C096-8B99-4C12-8980-D15F7321A178}" type="datetimeFigureOut">
              <a:rPr lang="uk-UA" smtClean="0"/>
              <a:t>08.12.2013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FBF676-47B0-4AFA-9DEB-F916300C7E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31404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microsoft.com/office/2007/relationships/hdphoto" Target="../media/hdphoto5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8931" y="625230"/>
            <a:ext cx="9144000" cy="5865511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uk-UA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Презентація </a:t>
            </a:r>
            <a:br>
              <a:rPr lang="uk-UA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uk-UA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uk-UA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uk-UA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на тему</a:t>
            </a:r>
            <a:br>
              <a:rPr lang="uk-UA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uk-UA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uk-UA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uk-UA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uk-UA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uk-UA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uk-UA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uk-UA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uk-UA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endParaRPr lang="uk-UA" sz="4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4233449" y="4680420"/>
            <a:ext cx="7766936" cy="1360616"/>
          </a:xfrm>
        </p:spPr>
        <p:txBody>
          <a:bodyPr>
            <a:normAutofit/>
          </a:bodyPr>
          <a:lstStyle/>
          <a:p>
            <a:r>
              <a:rPr lang="uk-UA" dirty="0" smtClean="0"/>
              <a:t>Підготував : </a:t>
            </a:r>
          </a:p>
          <a:p>
            <a:r>
              <a:rPr lang="uk-UA" dirty="0" smtClean="0"/>
              <a:t>Учень 10 класу </a:t>
            </a:r>
          </a:p>
          <a:p>
            <a:r>
              <a:rPr lang="uk-UA" dirty="0" err="1" smtClean="0"/>
              <a:t>Кійко</a:t>
            </a:r>
            <a:r>
              <a:rPr lang="uk-UA" dirty="0" smtClean="0"/>
              <a:t> Едуард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369" b="95146" l="3756" r="93897">
                        <a14:foregroundMark x1="21127" y1="51942" x2="21127" y2="51942"/>
                        <a14:foregroundMark x1="3756" y1="52427" x2="3756" y2="52427"/>
                        <a14:foregroundMark x1="26291" y1="28155" x2="26291" y2="28155"/>
                        <a14:foregroundMark x1="35211" y1="4854" x2="35211" y2="4854"/>
                        <a14:foregroundMark x1="73239" y1="20388" x2="73239" y2="20388"/>
                        <a14:foregroundMark x1="82629" y1="53398" x2="82629" y2="53398"/>
                        <a14:foregroundMark x1="94366" y1="57767" x2="94366" y2="57767"/>
                        <a14:foregroundMark x1="75587" y1="80583" x2="75587" y2="80583"/>
                        <a14:foregroundMark x1="62911" y1="95146" x2="62911" y2="951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363" y="255964"/>
            <a:ext cx="2314172" cy="22381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29686" y="2863349"/>
            <a:ext cx="862265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44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Проблеми Утилізації</a:t>
            </a:r>
            <a:br>
              <a:rPr lang="uk-UA" sz="44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uk-UA" sz="44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Відходів </a:t>
            </a:r>
            <a:r>
              <a:rPr lang="uk-UA" sz="44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</a:t>
            </a:r>
            <a:r>
              <a:rPr lang="uk-UA" sz="44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ромислового </a:t>
            </a:r>
            <a:r>
              <a:rPr lang="uk-UA" sz="44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В</a:t>
            </a:r>
            <a:r>
              <a:rPr lang="uk-UA" sz="44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иробництва</a:t>
            </a:r>
            <a:r>
              <a:rPr lang="uk-UA" sz="44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uk-UA" sz="44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endParaRPr lang="uk-UA" sz="4400" i="1" dirty="0"/>
          </a:p>
        </p:txBody>
      </p:sp>
    </p:spTree>
    <p:extLst>
      <p:ext uri="{BB962C8B-B14F-4D97-AF65-F5344CB8AC3E}">
        <p14:creationId xmlns:p14="http://schemas.microsoft.com/office/powerpoint/2010/main" val="42431625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Висновок</a:t>
            </a:r>
            <a:endParaRPr lang="uk-UA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Екологічна система нашої планети стоїть перед загрозою деградації. Це парниковий ефект, дефіцит кисню і озонові діри, кислотні дощі, згубні концентрації радіоактивних ізотопів, різних хімічних забруднень ґрунту, води і харчових продуктів</a:t>
            </a:r>
            <a:r>
              <a:rPr lang="uk-UA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</a:t>
            </a:r>
          </a:p>
          <a:p>
            <a:pPr algn="ctr"/>
            <a:r>
              <a:rPr lang="uk-UA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Якщо зараз не припинити забруднення навколишнього середовища, то наслідки можуть порушити природний баланс, що закінчиться дуже 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і</a:t>
            </a:r>
            <a:r>
              <a:rPr lang="ru-RU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дуже</a:t>
            </a:r>
            <a:r>
              <a:rPr lang="ru-RU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плачевно в першу </a:t>
            </a:r>
            <a:r>
              <a:rPr lang="ru-RU" sz="2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чергу</a:t>
            </a:r>
            <a:r>
              <a:rPr lang="ru-RU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для нас.</a:t>
            </a:r>
            <a:endParaRPr lang="uk-UA" sz="2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778" b="99111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76" y="17464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45876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086375"/>
            <a:ext cx="8596668" cy="3503055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Приємного перегляду </a:t>
            </a:r>
            <a:br>
              <a:rPr lang="uk-UA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uk-UA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uk-UA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uk-UA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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88451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Процес Економічного Розвитку</a:t>
            </a:r>
            <a:endParaRPr lang="uk-UA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Бурхливий</a:t>
            </a: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процес</a:t>
            </a: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світового</a:t>
            </a: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економічного</a:t>
            </a: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розвитку</a:t>
            </a: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породив </a:t>
            </a:r>
            <a:r>
              <a:rPr lang="ru-RU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безвідповідальне</a:t>
            </a: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ставлення</a:t>
            </a: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людей до </a:t>
            </a:r>
            <a:r>
              <a:rPr lang="ru-RU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природи</a:t>
            </a:r>
            <a:r>
              <a:rPr lang="ru-RU" sz="2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</a:t>
            </a:r>
          </a:p>
          <a:p>
            <a:pPr algn="r"/>
            <a:r>
              <a:rPr lang="ru-RU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Екологічна</a:t>
            </a: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система </a:t>
            </a:r>
            <a:r>
              <a:rPr lang="ru-RU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нашої</a:t>
            </a: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планети</a:t>
            </a: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стоїть</a:t>
            </a: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перед </a:t>
            </a:r>
            <a:r>
              <a:rPr lang="ru-RU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загрозою</a:t>
            </a: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деградації</a:t>
            </a: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</a:t>
            </a:r>
            <a:endParaRPr lang="uk-UA" sz="2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0682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7736" y="2743200"/>
            <a:ext cx="8641724" cy="1596979"/>
          </a:xfrm>
        </p:spPr>
        <p:txBody>
          <a:bodyPr>
            <a:normAutofit/>
          </a:bodyPr>
          <a:lstStyle/>
          <a:p>
            <a:r>
              <a:rPr lang="uk-UA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Revolution</a:t>
            </a:r>
            <a:r>
              <a:rPr lang="uk-UA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                  </a:t>
            </a:r>
            <a:r>
              <a:rPr lang="en-US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Degradation</a:t>
            </a:r>
            <a:br>
              <a:rPr lang="en-US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en-US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</a:t>
            </a:r>
            <a:r>
              <a:rPr lang="ru-RU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Революц</a:t>
            </a:r>
            <a:r>
              <a:rPr lang="uk-UA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ія</a:t>
            </a:r>
            <a:r>
              <a:rPr lang="en-US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                     (</a:t>
            </a:r>
            <a:r>
              <a:rPr lang="uk-UA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Деградація</a:t>
            </a:r>
            <a:r>
              <a:rPr lang="en-US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453" r="98547">
                        <a14:foregroundMark x1="86925" y1="38710" x2="86925" y2="38710"/>
                        <a14:foregroundMark x1="69492" y1="41613" x2="69492" y2="41613"/>
                        <a14:foregroundMark x1="53753" y1="42581" x2="53753" y2="42581"/>
                        <a14:foregroundMark x1="35835" y1="47097" x2="35835" y2="47097"/>
                        <a14:foregroundMark x1="19855" y1="56452" x2="19855" y2="56452"/>
                        <a14:foregroundMark x1="5569" y1="58387" x2="5569" y2="58387"/>
                        <a14:backgroundMark x1="32930" y1="23548" x2="32930" y2="2354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31" y="3554570"/>
            <a:ext cx="3933825" cy="262581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56" b="89756" l="10000" r="92222">
                        <a14:foregroundMark x1="22222" y1="32195" x2="22222" y2="32195"/>
                        <a14:foregroundMark x1="39333" y1="43415" x2="39333" y2="43415"/>
                        <a14:foregroundMark x1="52000" y1="44390" x2="52000" y2="44390"/>
                        <a14:foregroundMark x1="67111" y1="53171" x2="67111" y2="53171"/>
                        <a14:foregroundMark x1="80889" y1="66829" x2="80889" y2="66829"/>
                        <a14:foregroundMark x1="92222" y1="70732" x2="92222" y2="70732"/>
                        <a14:backgroundMark x1="58667" y1="25854" x2="58667" y2="25854"/>
                        <a14:backgroundMark x1="63111" y1="19024" x2="63111" y2="19024"/>
                        <a14:backgroundMark x1="67111" y1="25366" x2="67111" y2="253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920" y="3724476"/>
            <a:ext cx="4286250" cy="1952625"/>
          </a:xfrm>
          <a:prstGeom prst="rect">
            <a:avLst/>
          </a:prstGeom>
        </p:spPr>
      </p:pic>
      <p:cxnSp>
        <p:nvCxnSpPr>
          <p:cNvPr id="9" name="Пряма зі стрілкою 8"/>
          <p:cNvCxnSpPr/>
          <p:nvPr/>
        </p:nvCxnSpPr>
        <p:spPr>
          <a:xfrm>
            <a:off x="4468969" y="4700789"/>
            <a:ext cx="1893194" cy="0"/>
          </a:xfrm>
          <a:prstGeom prst="straightConnector1">
            <a:avLst/>
          </a:prstGeom>
          <a:ln w="762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2580" y="373487"/>
            <a:ext cx="93629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Що ми розуміємо під поняттям деградація?</a:t>
            </a:r>
            <a:br>
              <a:rPr lang="uk-UA" sz="36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uk-UA" sz="3600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6894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32079"/>
          </a:xfrm>
        </p:spPr>
        <p:txBody>
          <a:bodyPr/>
          <a:lstStyle/>
          <a:p>
            <a:pPr algn="ctr"/>
            <a:r>
              <a:rPr lang="uk-UA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Утилізація Відходів</a:t>
            </a:r>
            <a:endParaRPr lang="ru-RU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2730" y="1841679"/>
            <a:ext cx="5230906" cy="4199682"/>
          </a:xfrm>
        </p:spPr>
        <p:txBody>
          <a:bodyPr>
            <a:noAutofit/>
          </a:bodyPr>
          <a:lstStyle/>
          <a:p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 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твердженням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британського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журналу </a:t>
            </a:r>
            <a:r>
              <a:rPr lang="en-US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The Economist, 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тверді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відходи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, - 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це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екологічна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проблема, 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що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викликає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найбільшу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заклопотаність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жителів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розвинених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</a:t>
            </a:r>
            <a:r>
              <a:rPr lang="ru-RU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</a:t>
            </a:r>
            <a:endParaRPr lang="en-US" sz="24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r>
              <a:rPr lang="ru-RU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Тому 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утилізація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відходів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 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віддавна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є 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важливою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проблемою 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розвинених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</a:t>
            </a:r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5667" l="19667" r="90000">
                        <a14:foregroundMark x1="57333" y1="53000" x2="57333" y2="53000"/>
                        <a14:foregroundMark x1="71667" y1="77000" x2="71667" y2="77000"/>
                        <a14:foregroundMark x1="25667" y1="71667" x2="25667" y2="71667"/>
                        <a14:foregroundMark x1="44667" y1="46333" x2="44667" y2="46333"/>
                        <a14:foregroundMark x1="57333" y1="44000" x2="57333" y2="44000"/>
                        <a14:foregroundMark x1="63333" y1="46333" x2="63333" y2="46333"/>
                        <a14:foregroundMark x1="27000" y1="67000" x2="27000" y2="67000"/>
                        <a14:foregroundMark x1="26667" y1="62333" x2="26667" y2="62333"/>
                        <a14:foregroundMark x1="28333" y1="77333" x2="28333" y2="77333"/>
                        <a14:foregroundMark x1="29333" y1="57333" x2="29333" y2="57333"/>
                        <a14:backgroundMark x1="81000" y1="65333" x2="81000" y2="65333"/>
                        <a14:backgroundMark x1="82000" y1="58667" x2="82000" y2="58667"/>
                        <a14:backgroundMark x1="80667" y1="50000" x2="80667" y2="50000"/>
                        <a14:backgroundMark x1="79667" y1="47000" x2="79667" y2="47000"/>
                        <a14:backgroundMark x1="65333" y1="40000" x2="65333" y2="40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029" y="2254608"/>
            <a:ext cx="2857500" cy="2857500"/>
          </a:xfrm>
        </p:spPr>
      </p:pic>
      <p:sp>
        <p:nvSpPr>
          <p:cNvPr id="7" name="TextBox 6"/>
          <p:cNvSpPr txBox="1"/>
          <p:nvPr/>
        </p:nvSpPr>
        <p:spPr>
          <a:xfrm>
            <a:off x="5977010" y="2562896"/>
            <a:ext cx="3296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The Economist</a:t>
            </a:r>
            <a:endParaRPr lang="uk-UA" sz="3600" i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0357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Види Відомих Відходів</a:t>
            </a:r>
            <a:endParaRPr lang="uk-UA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Місце для вмісту 5"/>
          <p:cNvSpPr>
            <a:spLocks noGrp="1"/>
          </p:cNvSpPr>
          <p:nvPr>
            <p:ph idx="1"/>
          </p:nvPr>
        </p:nvSpPr>
        <p:spPr>
          <a:xfrm>
            <a:off x="677334" y="1429555"/>
            <a:ext cx="8596668" cy="494548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Відходи можна класифікувати за такими ознаками:</a:t>
            </a:r>
          </a:p>
          <a:p>
            <a:pPr marL="0" indent="0" algn="ctr">
              <a:buNone/>
            </a:pPr>
            <a:r>
              <a:rPr lang="uk-UA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</a:p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</a:t>
            </a:r>
            <a:r>
              <a:rPr lang="uk-UA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а галузями промисловості </a:t>
            </a:r>
            <a:endParaRPr lang="uk-UA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 конкретними виробництвами </a:t>
            </a:r>
          </a:p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 агрегатним станом (тверді, рідкі, газоподібні);</a:t>
            </a:r>
          </a:p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 горінням (горючі та негорючі);</a:t>
            </a:r>
          </a:p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 методами переробки;</a:t>
            </a:r>
          </a:p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 можливостями переробки (вторинні матеріальні ресурси (ВМР), </a:t>
            </a:r>
            <a:r>
              <a:rPr lang="uk-UA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і </a:t>
            </a:r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відходи, що на даному етапі розвитку економіки переробляти недоцільно);</a:t>
            </a:r>
          </a:p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 рівнем небезпеки (промислові відходи поділяються на чотири класи небезпеки</a:t>
            </a:r>
            <a:r>
              <a:rPr lang="uk-UA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12772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 Не Все Так Погано…</a:t>
            </a:r>
            <a:endParaRPr lang="uk-UA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sz="24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r>
              <a:rPr lang="uk-UA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Нові </a:t>
            </a:r>
            <a:r>
              <a:rPr lang="uk-UA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технології утилізації відходів, у тому числі сучасні системи поділу, сміттєспалювальні заводи-електростанції і санітарні полігони захоронення, все більш широко впроваджуються в життя.</a:t>
            </a:r>
            <a:endParaRPr lang="uk-UA" sz="2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683" y="4289546"/>
            <a:ext cx="3810000" cy="23812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8558">
                        <a14:foregroundMark x1="23558" y1="12346" x2="23558" y2="12346"/>
                        <a14:backgroundMark x1="80288" y1="3704" x2="80288" y2="3704"/>
                        <a14:backgroundMark x1="86058" y1="16461" x2="86058" y2="16461"/>
                        <a14:backgroundMark x1="85096" y1="77778" x2="85096" y2="77778"/>
                        <a14:backgroundMark x1="14904" y1="85597" x2="14904" y2="855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427" y="244699"/>
            <a:ext cx="198120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9276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Методи Утилізації</a:t>
            </a:r>
            <a:endParaRPr lang="uk-UA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Можна виокремити декілька способів утилізації : </a:t>
            </a:r>
          </a:p>
          <a:p>
            <a:pPr marL="901700">
              <a:buFont typeface="+mj-lt"/>
              <a:buAutoNum type="arabicPeriod"/>
            </a:pPr>
            <a:r>
              <a:rPr lang="uk-UA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Складування </a:t>
            </a:r>
          </a:p>
          <a:p>
            <a:pPr marL="901700">
              <a:buFont typeface="+mj-lt"/>
              <a:buAutoNum type="arabicPeriod"/>
            </a:pPr>
            <a:r>
              <a:rPr lang="uk-UA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Захоронення</a:t>
            </a:r>
          </a:p>
          <a:p>
            <a:pPr marL="901700">
              <a:buFont typeface="+mj-lt"/>
              <a:buAutoNum type="arabicPeriod"/>
            </a:pPr>
            <a:r>
              <a:rPr lang="uk-UA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Спалювання</a:t>
            </a:r>
          </a:p>
          <a:p>
            <a:pPr marL="901700">
              <a:buFont typeface="+mj-lt"/>
              <a:buAutoNum type="arabicPeriod"/>
            </a:pPr>
            <a:r>
              <a:rPr lang="uk-UA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Вторинна Переробка</a:t>
            </a:r>
            <a:endParaRPr lang="uk-UA" sz="2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marL="901700">
              <a:buFont typeface="+mj-lt"/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74309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Вторинна Переробка</a:t>
            </a:r>
            <a:endParaRPr lang="uk-UA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Не дивлячись, на всі перераховані вище способи утилізації, </a:t>
            </a:r>
            <a:r>
              <a:rPr lang="uk-UA" sz="2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найбілш</a:t>
            </a:r>
            <a:r>
              <a:rPr lang="uk-UA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рентабельний - </a:t>
            </a:r>
            <a:r>
              <a:rPr lang="uk-UA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це вторинна переробка. </a:t>
            </a:r>
            <a:endParaRPr lang="uk-UA" sz="24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r>
              <a:rPr lang="uk-UA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Причому </a:t>
            </a:r>
            <a:r>
              <a:rPr lang="uk-UA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цей спосіб найбільш ефективний, так як він є не лише екологічно чистим, а й ресурсозберігаючим. </a:t>
            </a:r>
            <a:endParaRPr lang="uk-UA" sz="2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3716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115</TotalTime>
  <Words>295</Words>
  <Application>Microsoft Office PowerPoint</Application>
  <PresentationFormat>Широкий екран</PresentationFormat>
  <Paragraphs>40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3</vt:lpstr>
      <vt:lpstr>Грань</vt:lpstr>
      <vt:lpstr>Презентація   на тему     </vt:lpstr>
      <vt:lpstr>Приємного перегляду   </vt:lpstr>
      <vt:lpstr>Процес Економічного Розвитку</vt:lpstr>
      <vt:lpstr> Revolution                       Degradation (Революція)                     (Деградація)</vt:lpstr>
      <vt:lpstr>Утилізація Відходів</vt:lpstr>
      <vt:lpstr>Види Відомих Відходів</vt:lpstr>
      <vt:lpstr>         Не Все Так Погано…</vt:lpstr>
      <vt:lpstr>Методи Утилізації</vt:lpstr>
      <vt:lpstr>Вторинна Переробка</vt:lpstr>
      <vt:lpstr>Висновок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  на тему</dc:title>
  <dc:creator>Eduard Kiyko</dc:creator>
  <cp:lastModifiedBy>Eduard Kiyko</cp:lastModifiedBy>
  <cp:revision>10</cp:revision>
  <dcterms:created xsi:type="dcterms:W3CDTF">2013-12-05T13:53:31Z</dcterms:created>
  <dcterms:modified xsi:type="dcterms:W3CDTF">2013-12-08T12:02:31Z</dcterms:modified>
</cp:coreProperties>
</file>