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2" r:id="rId7"/>
    <p:sldId id="265"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C838"/>
    <a:srgbClr val="404040"/>
    <a:srgbClr val="2C3C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20"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12/14/2013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12/14/2013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12/14/2013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12/14/2013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12/14/2013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2A54C80-263E-416B-A8E0-580EDEADCBDC}" type="datetimeFigureOut">
              <a:rPr lang="en-US" dirty="0"/>
              <a:t>12/14/2013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12/14/2013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12/14/2013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77975" y="3620148"/>
            <a:ext cx="7766936" cy="1646302"/>
          </a:xfrm>
        </p:spPr>
        <p:txBody>
          <a:bodyPr/>
          <a:lstStyle/>
          <a:p>
            <a:pPr algn="ctr"/>
            <a:r>
              <a:rPr lang="en-US" sz="170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Canada</a:t>
            </a:r>
            <a:r>
              <a:rPr lang="en-US" b="1" i="1" dirty="0">
                <a:effectLst>
                  <a:outerShdw blurRad="38100" dist="38100" dir="2700000" algn="tl">
                    <a:srgbClr val="000000">
                      <a:alpha val="43137"/>
                    </a:srgbClr>
                  </a:outerShdw>
                </a:effectLst>
              </a:rPr>
              <a:t/>
            </a:r>
            <a:br>
              <a:rPr lang="en-US" b="1" i="1" dirty="0">
                <a:effectLst>
                  <a:outerShdw blurRad="38100" dist="38100" dir="2700000" algn="tl">
                    <a:srgbClr val="000000">
                      <a:alpha val="43137"/>
                    </a:srgbClr>
                  </a:outerShdw>
                </a:effectLst>
              </a:rPr>
            </a:br>
            <a:endParaRPr lang="ru-RU"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88310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514924"/>
            <a:ext cx="3854528" cy="668417"/>
          </a:xfrm>
        </p:spPr>
        <p:txBody>
          <a:bodyPr>
            <a:noAutofit/>
          </a:bodyPr>
          <a:lstStyle/>
          <a:p>
            <a:r>
              <a:rPr lang="en-US" sz="44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Flag of Canada</a:t>
            </a:r>
            <a:endParaRPr lang="ru-RU" sz="4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73082" y="1183341"/>
            <a:ext cx="4586072" cy="2293036"/>
          </a:xfrm>
        </p:spPr>
      </p:pic>
      <p:sp>
        <p:nvSpPr>
          <p:cNvPr id="4" name="Текст 3"/>
          <p:cNvSpPr>
            <a:spLocks noGrp="1"/>
          </p:cNvSpPr>
          <p:nvPr>
            <p:ph type="body" sz="half" idx="2"/>
          </p:nvPr>
        </p:nvSpPr>
        <p:spPr>
          <a:xfrm>
            <a:off x="301214" y="1355464"/>
            <a:ext cx="4230648" cy="5335791"/>
          </a:xfrm>
        </p:spPr>
        <p:txBody>
          <a:bodyPr>
            <a:normAutofit/>
          </a:bodyPr>
          <a:lstStyle/>
          <a:p>
            <a:r>
              <a:rPr lang="en-US"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National Flag of Canada</a:t>
            </a:r>
            <a:r>
              <a:rPr lang="en-US" sz="28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also </a:t>
            </a:r>
            <a:r>
              <a:rPr lang="en-US"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known as the Maple Leaf and </a:t>
            </a:r>
            <a:r>
              <a:rPr lang="en-US" sz="2800"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l'Unifolié</a:t>
            </a:r>
            <a:r>
              <a:rPr lang="en-US"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(French for "the one-leafed"), is </a:t>
            </a:r>
            <a:r>
              <a:rPr lang="en-US"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flag consisting of a red field with a white square at its </a:t>
            </a:r>
            <a:r>
              <a:rPr lang="en-US" sz="2800"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centre</a:t>
            </a:r>
            <a:r>
              <a:rPr lang="en-US"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in the middle of which is featured a stylized, 11-pointed, red maple leaf. Adopted in 1965 to replace the Union </a:t>
            </a:r>
            <a:r>
              <a:rPr lang="en-US" sz="28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Flag.</a:t>
            </a:r>
            <a:endParaRPr lang="ru-RU"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3082" y="3646405"/>
            <a:ext cx="4586072" cy="2523740"/>
          </a:xfrm>
          <a:prstGeom prst="rect">
            <a:avLst/>
          </a:prstGeom>
        </p:spPr>
      </p:pic>
    </p:spTree>
    <p:extLst>
      <p:ext uri="{BB962C8B-B14F-4D97-AF65-F5344CB8AC3E}">
        <p14:creationId xmlns:p14="http://schemas.microsoft.com/office/powerpoint/2010/main" val="1785690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1671" y="514923"/>
            <a:ext cx="3940191" cy="560841"/>
          </a:xfrm>
        </p:spPr>
        <p:txBody>
          <a:bodyPr>
            <a:noAutofit/>
          </a:bodyPr>
          <a:lstStyle/>
          <a:p>
            <a:r>
              <a:rPr lang="en-US" sz="36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Anthem of Canada</a:t>
            </a:r>
            <a:endParaRPr lang="ru-RU" sz="36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idx="1"/>
          </p:nvPr>
        </p:nvPicPr>
        <p:blipFill>
          <a:blip r:embed="rId4">
            <a:extLst>
              <a:ext uri="{BEBA8EAE-BF5A-486C-A8C5-ECC9F3942E4B}">
                <a14:imgProps xmlns:a14="http://schemas.microsoft.com/office/drawing/2010/main">
                  <a14:imgLayer r:embed="rId5">
                    <a14:imgEffect>
                      <a14:sharpenSoften amount="100000"/>
                    </a14:imgEffect>
                    <a14:imgEffect>
                      <a14:brightnessContrast bright="1000" contrast="29000"/>
                    </a14:imgEffect>
                  </a14:imgLayer>
                </a14:imgProps>
              </a:ext>
              <a:ext uri="{28A0092B-C50C-407E-A947-70E740481C1C}">
                <a14:useLocalDpi xmlns:a14="http://schemas.microsoft.com/office/drawing/2010/main" val="0"/>
              </a:ext>
            </a:extLst>
          </a:blip>
          <a:stretch>
            <a:fillRect/>
          </a:stretch>
        </p:blipFill>
        <p:spPr>
          <a:xfrm>
            <a:off x="4636546" y="-81859"/>
            <a:ext cx="5224476" cy="7042057"/>
          </a:xfrm>
          <a:noFill/>
          <a:effectLst>
            <a:glow rad="876300">
              <a:schemeClr val="tx1">
                <a:alpha val="93000"/>
              </a:schemeClr>
            </a:glow>
            <a:outerShdw blurRad="50800" dist="50800" dir="5400000" sx="1000" sy="1000" algn="ctr" rotWithShape="0">
              <a:srgbClr val="000000">
                <a:alpha val="43137"/>
              </a:srgbClr>
            </a:outerShdw>
            <a:reflection endPos="0" dir="5400000" sy="-100000" algn="bl" rotWithShape="0"/>
          </a:effectLst>
        </p:spPr>
      </p:pic>
      <p:sp>
        <p:nvSpPr>
          <p:cNvPr id="4" name="Текст 3"/>
          <p:cNvSpPr>
            <a:spLocks noGrp="1"/>
          </p:cNvSpPr>
          <p:nvPr>
            <p:ph type="body" sz="half" idx="2"/>
          </p:nvPr>
        </p:nvSpPr>
        <p:spPr>
          <a:xfrm>
            <a:off x="677334" y="1215614"/>
            <a:ext cx="3854528" cy="4825747"/>
          </a:xfrm>
        </p:spPr>
        <p:txBody>
          <a:bodyPr>
            <a:normAutofit/>
          </a:bodyPr>
          <a:lstStyle/>
          <a:p>
            <a:r>
              <a:rPr lang="en-US" sz="22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 Canada" is the national anthem of Canada. The lyrics were originally in French and translated into English in 1906. Robert Stanley Weir wrote in 1908 another English version, which is the official and most popular version, one that is not a literal translation of the French. "O Canada" had served as a de facto national anthem since 1939, officially becoming Canada's national anthem in </a:t>
            </a:r>
            <a:r>
              <a:rPr lang="en-US" sz="22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1980. </a:t>
            </a:r>
            <a:endParaRPr lang="ru-RU" sz="22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Gimn-Kanady-O-Canada(muzofon.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833139" y="5736561"/>
            <a:ext cx="609600" cy="609600"/>
          </a:xfrm>
          <a:prstGeom prst="rect">
            <a:avLst/>
          </a:prstGeom>
        </p:spPr>
      </p:pic>
    </p:spTree>
    <p:extLst>
      <p:ext uri="{BB962C8B-B14F-4D97-AF65-F5344CB8AC3E}">
        <p14:creationId xmlns:p14="http://schemas.microsoft.com/office/powerpoint/2010/main" val="7447332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9720" fill="hold"/>
                                        <p:tgtEl>
                                          <p:spTgt spid="6"/>
                                        </p:tgtEl>
                                      </p:cBhvr>
                                    </p:cmd>
                                  </p:childTnLst>
                                </p:cTn>
                              </p:par>
                            </p:childTnLst>
                          </p:cTn>
                        </p:par>
                      </p:childTnLst>
                    </p:cTn>
                  </p:par>
                </p:childTnLst>
              </p:cTn>
              <p:nextCondLst>
                <p:cond evt="onClick" delay="0">
                  <p:tgtEl>
                    <p:spTgt spid="6"/>
                  </p:tgtEl>
                </p:cond>
              </p:nextCondLst>
            </p:seq>
            <p:audio>
              <p:cMediaNode vol="10000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3881" y="414176"/>
            <a:ext cx="8596668" cy="1320800"/>
          </a:xfrm>
        </p:spPr>
        <p:txBody>
          <a:bodyPr>
            <a:normAutofit/>
          </a:bodyPr>
          <a:lstStyle/>
          <a:p>
            <a:pPr algn="ctr"/>
            <a:r>
              <a:rPr lang="en-US" sz="80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Motto of Canada</a:t>
            </a:r>
            <a:endParaRPr lang="ru-RU" sz="8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16978" y="4568480"/>
            <a:ext cx="7610475" cy="1733550"/>
          </a:xfrm>
        </p:spPr>
      </p:pic>
      <p:sp>
        <p:nvSpPr>
          <p:cNvPr id="5" name="Прямоугольник 4"/>
          <p:cNvSpPr/>
          <p:nvPr/>
        </p:nvSpPr>
        <p:spPr>
          <a:xfrm>
            <a:off x="1170430" y="2089899"/>
            <a:ext cx="8103572" cy="2123658"/>
          </a:xfrm>
          <a:prstGeom prst="rect">
            <a:avLst/>
          </a:prstGeom>
        </p:spPr>
        <p:txBody>
          <a:bodyPr wrap="square">
            <a:spAutoFit/>
          </a:bodyPr>
          <a:lstStyle/>
          <a:p>
            <a:pPr algn="ctr"/>
            <a:r>
              <a:rPr lang="en-US" sz="2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Mari </a:t>
            </a:r>
            <a:r>
              <a:rPr lang="en-US" sz="2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Usque</a:t>
            </a:r>
            <a:r>
              <a:rPr lang="en-US" sz="2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Ad Mare</a:t>
            </a:r>
            <a:r>
              <a:rPr lang="en-US"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(English: From Sea to Sea; French: D'un </a:t>
            </a:r>
            <a:r>
              <a:rPr lang="en-US" sz="22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océan</a:t>
            </a:r>
            <a:r>
              <a:rPr lang="en-US"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à </a:t>
            </a:r>
            <a:r>
              <a:rPr lang="en-US" sz="22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l'autre</a:t>
            </a:r>
            <a:r>
              <a:rPr lang="en-US"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is the Canadian national motto. The phrase comes from the Latin Vulgate translation of Psalm 72:8 in the Holy Bible, which reads "Et </a:t>
            </a:r>
            <a:r>
              <a:rPr lang="en-US" sz="22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dominabitur</a:t>
            </a:r>
            <a:r>
              <a:rPr lang="en-US"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 </a:t>
            </a:r>
            <a:r>
              <a:rPr lang="en-US" sz="22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mari</a:t>
            </a:r>
            <a:r>
              <a:rPr lang="en-US"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2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usque</a:t>
            </a:r>
            <a:r>
              <a:rPr lang="en-US"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ad mare, et a </a:t>
            </a:r>
            <a:r>
              <a:rPr lang="en-US" sz="22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flumine</a:t>
            </a:r>
            <a:r>
              <a:rPr lang="en-US"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2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usque</a:t>
            </a:r>
            <a:r>
              <a:rPr lang="en-US"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ad </a:t>
            </a:r>
            <a:r>
              <a:rPr lang="en-US" sz="22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terminos</a:t>
            </a:r>
            <a:r>
              <a:rPr lang="en-US"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terrae" (King James Bible: "He shall have dominion also from sea to sea, and from the river unto the ends of the earth</a:t>
            </a:r>
            <a:r>
              <a:rPr lang="en-US" sz="2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ru-RU"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838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40019" y="493409"/>
            <a:ext cx="5572461" cy="829782"/>
          </a:xfrm>
        </p:spPr>
        <p:txBody>
          <a:bodyPr>
            <a:noAutofit/>
          </a:bodyPr>
          <a:lstStyle/>
          <a:p>
            <a:pPr algn="ctr"/>
            <a:r>
              <a:rPr lang="en-US" sz="60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About country</a:t>
            </a:r>
            <a:endParaRPr lang="ru-RU" sz="6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Текст 3"/>
          <p:cNvSpPr>
            <a:spLocks noGrp="1"/>
          </p:cNvSpPr>
          <p:nvPr>
            <p:ph type="body" sz="half" idx="2"/>
          </p:nvPr>
        </p:nvSpPr>
        <p:spPr>
          <a:xfrm>
            <a:off x="7042530" y="1323190"/>
            <a:ext cx="3854528" cy="5136984"/>
          </a:xfrm>
        </p:spPr>
        <p:txBody>
          <a:bodyPr>
            <a:noAutofit/>
          </a:bodyPr>
          <a:lstStyle/>
          <a:p>
            <a:r>
              <a:rPr lang="en-US" sz="2200"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Canada is a federal parliamentary democracy and a constitutional monarchy, with Queen Elizabeth II as its head of state. The country is officially bilingual at the federal level. It is one of the world's most ethnically diverse and multicultural nations. Its advanced economy is one of the largest in the world, relying chiefly upon its abundant natural resources and well-developed trade networks.</a:t>
            </a:r>
            <a:endParaRPr lang="ru-RU" sz="22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7" name="Объект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9784" y="1323190"/>
            <a:ext cx="6511962" cy="4883971"/>
          </a:xfrm>
        </p:spPr>
      </p:pic>
    </p:spTree>
    <p:extLst>
      <p:ext uri="{BB962C8B-B14F-4D97-AF65-F5344CB8AC3E}">
        <p14:creationId xmlns:p14="http://schemas.microsoft.com/office/powerpoint/2010/main" val="1237355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77921" y="321600"/>
            <a:ext cx="3854528" cy="668417"/>
          </a:xfrm>
        </p:spPr>
        <p:txBody>
          <a:bodyPr>
            <a:noAutofit/>
          </a:bodyPr>
          <a:lstStyle/>
          <a:p>
            <a:pPr algn="ctr"/>
            <a:r>
              <a:rPr lang="en-US" sz="48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Geography</a:t>
            </a:r>
            <a:endParaRPr lang="ru-RU" sz="4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Текст 3"/>
          <p:cNvSpPr>
            <a:spLocks noGrp="1"/>
          </p:cNvSpPr>
          <p:nvPr>
            <p:ph type="body" sz="half" idx="2"/>
          </p:nvPr>
        </p:nvSpPr>
        <p:spPr>
          <a:xfrm>
            <a:off x="666974" y="1139181"/>
            <a:ext cx="4037847" cy="5432111"/>
          </a:xfrm>
        </p:spPr>
        <p:txBody>
          <a:bodyPr>
            <a:noAutofit/>
          </a:bodyPr>
          <a:lstStyle/>
          <a:p>
            <a:r>
              <a:rPr lang="en-US" sz="26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Canada occupies a major northern portion of North America, sharing land borders with the contiguous United States to the south and the US state of Alaska to the northwest. By total area (including its waters), Canada is the second-largest country in the world, after Russia. By land area alone, Canada ranks fourth</a:t>
            </a:r>
            <a:r>
              <a:rPr lang="en-US" sz="26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ru-RU" sz="26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7" name="Объект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05185" y="1139180"/>
            <a:ext cx="4530951" cy="5432111"/>
          </a:xfrm>
        </p:spPr>
      </p:pic>
    </p:spTree>
    <p:extLst>
      <p:ext uri="{BB962C8B-B14F-4D97-AF65-F5344CB8AC3E}">
        <p14:creationId xmlns:p14="http://schemas.microsoft.com/office/powerpoint/2010/main" val="3919067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62300">
              <a:srgbClr val="F6FBEA"/>
            </a:gs>
            <a:gs pos="7900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4800000" scaled="0"/>
        </a:gradFill>
        <a:effectLst/>
      </p:bgPr>
    </p:bg>
    <p:spTree>
      <p:nvGrpSpPr>
        <p:cNvPr id="1" name=""/>
        <p:cNvGrpSpPr/>
        <p:nvPr/>
      </p:nvGrpSpPr>
      <p:grpSpPr>
        <a:xfrm>
          <a:off x="0" y="0"/>
          <a:ext cx="0" cy="0"/>
          <a:chOff x="0" y="0"/>
          <a:chExt cx="0" cy="0"/>
        </a:xfrm>
      </p:grpSpPr>
      <p:sp>
        <p:nvSpPr>
          <p:cNvPr id="3" name="AutoShape 2" descr="Projection of North America with Canada in green"/>
          <p:cNvSpPr>
            <a:spLocks noChangeAspect="1" noChangeArrowheads="1"/>
          </p:cNvSpPr>
          <p:nvPr/>
        </p:nvSpPr>
        <p:spPr bwMode="auto">
          <a:xfrm>
            <a:off x="10009990" y="1518435"/>
            <a:ext cx="2095500" cy="2095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3" descr="http://upload.wikimedia.org/wikipedia/commons/thumb/5/55/WMA_button2b.png/17px-WMA_button2b.png"/>
          <p:cNvSpPr>
            <a:spLocks noChangeAspect="1" noChangeArrowheads="1"/>
          </p:cNvSpPr>
          <p:nvPr/>
        </p:nvSpPr>
        <p:spPr bwMode="auto">
          <a:xfrm>
            <a:off x="10009990" y="151843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descr="Increase"/>
          <p:cNvSpPr>
            <a:spLocks noChangeAspect="1" noChangeArrowheads="1"/>
          </p:cNvSpPr>
          <p:nvPr/>
        </p:nvSpPr>
        <p:spPr bwMode="auto">
          <a:xfrm>
            <a:off x="10009990" y="1518435"/>
            <a:ext cx="104775" cy="1047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graphicFrame>
        <p:nvGraphicFramePr>
          <p:cNvPr id="6" name="Таблица 5"/>
          <p:cNvGraphicFramePr>
            <a:graphicFrameLocks noGrp="1"/>
          </p:cNvGraphicFramePr>
          <p:nvPr>
            <p:extLst>
              <p:ext uri="{D42A27DB-BD31-4B8C-83A1-F6EECF244321}">
                <p14:modId xmlns:p14="http://schemas.microsoft.com/office/powerpoint/2010/main" val="523657995"/>
              </p:ext>
            </p:extLst>
          </p:nvPr>
        </p:nvGraphicFramePr>
        <p:xfrm>
          <a:off x="4748210" y="100013"/>
          <a:ext cx="7357280" cy="6643687"/>
        </p:xfrm>
        <a:graphic>
          <a:graphicData uri="http://schemas.openxmlformats.org/drawingml/2006/table">
            <a:tbl>
              <a:tblPr firstRow="1" bandRow="1">
                <a:tableStyleId>{5C22544A-7EE6-4342-B048-85BDC9FD1C3A}</a:tableStyleId>
              </a:tblPr>
              <a:tblGrid>
                <a:gridCol w="3678640"/>
                <a:gridCol w="3678640"/>
              </a:tblGrid>
              <a:tr h="839203">
                <a:tc gridSpan="2">
                  <a:txBody>
                    <a:bodyPr/>
                    <a:lstStyle/>
                    <a:p>
                      <a:pPr algn="ctr"/>
                      <a:r>
                        <a:rPr lang="en-US" sz="4800" b="1" i="1" dirty="0" smtClean="0">
                          <a:latin typeface="Times New Roman" panose="02020603050405020304" pitchFamily="18" charset="0"/>
                          <a:cs typeface="Times New Roman" panose="02020603050405020304" pitchFamily="18" charset="0"/>
                        </a:rPr>
                        <a:t>Highlights Summary</a:t>
                      </a:r>
                      <a:endParaRPr lang="ru-RU" sz="4800" b="1" i="1" dirty="0">
                        <a:latin typeface="Times New Roman" panose="02020603050405020304" pitchFamily="18" charset="0"/>
                        <a:cs typeface="Times New Roman" panose="02020603050405020304" pitchFamily="18" charset="0"/>
                      </a:endParaRPr>
                    </a:p>
                  </a:txBody>
                  <a:tcPr/>
                </a:tc>
                <a:tc hMerge="1">
                  <a:txBody>
                    <a:bodyPr/>
                    <a:lstStyle/>
                    <a:p>
                      <a:endParaRPr lang="ru-RU" dirty="0"/>
                    </a:p>
                  </a:txBody>
                  <a:tcPr/>
                </a:tc>
              </a:tr>
              <a:tr h="413773">
                <a:tc>
                  <a:txBody>
                    <a:bodyPr/>
                    <a:lstStyle/>
                    <a:p>
                      <a:r>
                        <a:rPr lang="en-US" sz="1800" b="1" i="0" kern="1200" dirty="0" smtClean="0">
                          <a:solidFill>
                            <a:schemeClr val="dk1"/>
                          </a:solidFill>
                          <a:effectLst/>
                          <a:latin typeface="+mn-lt"/>
                          <a:ea typeface="+mn-ea"/>
                          <a:cs typeface="+mn-cs"/>
                        </a:rPr>
                        <a:t>Capital</a:t>
                      </a:r>
                      <a:endParaRPr lang="ru-RU" b="1" dirty="0"/>
                    </a:p>
                  </a:txBody>
                  <a:tcPr/>
                </a:tc>
                <a:tc>
                  <a:txBody>
                    <a:bodyPr/>
                    <a:lstStyle/>
                    <a:p>
                      <a:r>
                        <a:rPr lang="en-US" sz="1800" b="1" i="0" u="none" strike="noStrike" kern="1200" dirty="0" smtClean="0">
                          <a:solidFill>
                            <a:schemeClr val="dk1"/>
                          </a:solidFill>
                          <a:effectLst/>
                          <a:latin typeface="+mn-lt"/>
                          <a:ea typeface="+mn-ea"/>
                          <a:cs typeface="+mn-cs"/>
                        </a:rPr>
                        <a:t>Ottawa</a:t>
                      </a:r>
                      <a:endParaRPr lang="ru-RU" b="1" dirty="0"/>
                    </a:p>
                  </a:txBody>
                  <a:tcPr/>
                </a:tc>
              </a:tr>
              <a:tr h="372979">
                <a:tc>
                  <a:txBody>
                    <a:bodyPr/>
                    <a:lstStyle/>
                    <a:p>
                      <a:r>
                        <a:rPr lang="en-US" sz="1800" b="1" i="0" kern="1200" dirty="0" smtClean="0">
                          <a:solidFill>
                            <a:schemeClr val="dk1"/>
                          </a:solidFill>
                          <a:effectLst/>
                          <a:latin typeface="+mn-lt"/>
                          <a:ea typeface="+mn-ea"/>
                          <a:cs typeface="+mn-cs"/>
                        </a:rPr>
                        <a:t>Largest city</a:t>
                      </a:r>
                      <a:endParaRPr lang="ru-RU" b="1" dirty="0"/>
                    </a:p>
                  </a:txBody>
                  <a:tcPr/>
                </a:tc>
                <a:tc>
                  <a:txBody>
                    <a:bodyPr/>
                    <a:lstStyle/>
                    <a:p>
                      <a:r>
                        <a:rPr lang="en-US" sz="1800" b="1" i="0" u="none" strike="noStrike" kern="1200" dirty="0" smtClean="0">
                          <a:solidFill>
                            <a:schemeClr val="dk1"/>
                          </a:solidFill>
                          <a:effectLst/>
                          <a:latin typeface="+mn-lt"/>
                          <a:ea typeface="+mn-ea"/>
                          <a:cs typeface="+mn-cs"/>
                        </a:rPr>
                        <a:t>Toronto</a:t>
                      </a:r>
                      <a:endParaRPr lang="ru-RU" b="1" dirty="0"/>
                    </a:p>
                  </a:txBody>
                  <a:tcPr/>
                </a:tc>
              </a:tr>
              <a:tr h="393376">
                <a:tc>
                  <a:txBody>
                    <a:bodyPr/>
                    <a:lstStyle/>
                    <a:p>
                      <a:r>
                        <a:rPr lang="en-US" sz="1800" b="1" i="0" u="none" strike="noStrike" kern="1200" dirty="0" err="1" smtClean="0">
                          <a:solidFill>
                            <a:schemeClr val="dk1"/>
                          </a:solidFill>
                          <a:effectLst/>
                          <a:latin typeface="+mn-lt"/>
                          <a:ea typeface="+mn-ea"/>
                          <a:cs typeface="+mn-cs"/>
                        </a:rPr>
                        <a:t>Demonym</a:t>
                      </a:r>
                      <a:endParaRPr lang="ru-RU" b="1" dirty="0"/>
                    </a:p>
                  </a:txBody>
                  <a:tcPr/>
                </a:tc>
                <a:tc>
                  <a:txBody>
                    <a:bodyPr/>
                    <a:lstStyle/>
                    <a:p>
                      <a:r>
                        <a:rPr lang="en-US" sz="1800" b="1" i="0" u="none" strike="noStrike" kern="1200" dirty="0" smtClean="0">
                          <a:solidFill>
                            <a:schemeClr val="dk1"/>
                          </a:solidFill>
                          <a:effectLst/>
                          <a:latin typeface="+mn-lt"/>
                          <a:ea typeface="+mn-ea"/>
                          <a:cs typeface="+mn-cs"/>
                        </a:rPr>
                        <a:t>Canadian</a:t>
                      </a:r>
                      <a:endParaRPr lang="ru-RU" b="1" dirty="0"/>
                    </a:p>
                  </a:txBody>
                  <a:tcPr/>
                </a:tc>
              </a:tr>
              <a:tr h="2089265">
                <a:tc>
                  <a:txBody>
                    <a:bodyPr/>
                    <a:lstStyle/>
                    <a:p>
                      <a:pPr fontAlgn="t"/>
                      <a:r>
                        <a:rPr lang="en-US" sz="1800" b="1" i="0" u="none" strike="noStrike" kern="1200" dirty="0" smtClean="0">
                          <a:solidFill>
                            <a:schemeClr val="dk1"/>
                          </a:solidFill>
                          <a:effectLst/>
                          <a:latin typeface="+mn-lt"/>
                          <a:ea typeface="+mn-ea"/>
                          <a:cs typeface="+mn-cs"/>
                        </a:rPr>
                        <a:t>Government</a:t>
                      </a:r>
                      <a:endParaRPr lang="ru-RU" b="1" u="none" dirty="0" smtClean="0">
                        <a:solidFill>
                          <a:schemeClr val="bg1"/>
                        </a:solidFill>
                        <a:effectLst/>
                      </a:endParaRPr>
                    </a:p>
                    <a:p>
                      <a:pPr fontAlgn="t"/>
                      <a:endParaRPr lang="ru-RU" b="1" u="none" dirty="0" smtClean="0">
                        <a:solidFill>
                          <a:schemeClr val="bg1"/>
                        </a:solidFill>
                        <a:effectLst/>
                      </a:endParaRPr>
                    </a:p>
                    <a:p>
                      <a:pPr fontAlgn="t"/>
                      <a:endParaRPr lang="ru-RU" b="1" u="none" dirty="0" smtClean="0">
                        <a:solidFill>
                          <a:schemeClr val="bg1"/>
                        </a:solidFill>
                        <a:effectLst/>
                      </a:endParaRPr>
                    </a:p>
                    <a:p>
                      <a:pPr fontAlgn="t"/>
                      <a:r>
                        <a:rPr lang="en-US" b="1" u="none" dirty="0" smtClean="0">
                          <a:solidFill>
                            <a:schemeClr val="bg1"/>
                          </a:solidFill>
                          <a:effectLst/>
                        </a:rPr>
                        <a:t>Monarch</a:t>
                      </a:r>
                      <a:endParaRPr lang="ru-RU" b="1" u="none" dirty="0" smtClean="0">
                        <a:solidFill>
                          <a:schemeClr val="bg1"/>
                        </a:solidFill>
                        <a:effectLst/>
                      </a:endParaRPr>
                    </a:p>
                    <a:p>
                      <a:pPr fontAlgn="t"/>
                      <a:r>
                        <a:rPr lang="en-US" sz="1800" b="1" i="0" u="none" strike="noStrike" kern="1200" dirty="0" smtClean="0">
                          <a:solidFill>
                            <a:schemeClr val="dk1"/>
                          </a:solidFill>
                          <a:effectLst/>
                          <a:latin typeface="+mn-lt"/>
                          <a:ea typeface="+mn-ea"/>
                          <a:cs typeface="+mn-cs"/>
                        </a:rPr>
                        <a:t>Governor General</a:t>
                      </a:r>
                      <a:endParaRPr lang="ru-RU" sz="1800" b="1" i="0" u="none" strike="noStrike" kern="1200" dirty="0" smtClean="0">
                        <a:solidFill>
                          <a:schemeClr val="dk1"/>
                        </a:solidFill>
                        <a:effectLst/>
                        <a:latin typeface="+mn-lt"/>
                        <a:ea typeface="+mn-ea"/>
                        <a:cs typeface="+mn-cs"/>
                      </a:endParaRPr>
                    </a:p>
                    <a:p>
                      <a:pPr fontAlgn="t"/>
                      <a:r>
                        <a:rPr lang="en-US" sz="1800" b="1" i="0" u="none" strike="noStrike" kern="1200" dirty="0" smtClean="0">
                          <a:solidFill>
                            <a:schemeClr val="dk1"/>
                          </a:solidFill>
                          <a:effectLst/>
                          <a:latin typeface="+mn-lt"/>
                          <a:ea typeface="+mn-ea"/>
                          <a:cs typeface="+mn-cs"/>
                        </a:rPr>
                        <a:t>Prime Minister</a:t>
                      </a:r>
                      <a:endParaRPr lang="ru-RU" sz="1800" b="1" i="0" u="none" strike="noStrike" kern="1200" dirty="0" smtClean="0">
                        <a:solidFill>
                          <a:schemeClr val="dk1"/>
                        </a:solidFill>
                        <a:effectLst/>
                        <a:latin typeface="+mn-lt"/>
                        <a:ea typeface="+mn-ea"/>
                        <a:cs typeface="+mn-cs"/>
                      </a:endParaRPr>
                    </a:p>
                    <a:p>
                      <a:pPr fontAlgn="t"/>
                      <a:r>
                        <a:rPr lang="en-US" sz="1800" b="1" i="0" u="none" strike="noStrike" kern="1200" dirty="0" smtClean="0">
                          <a:solidFill>
                            <a:schemeClr val="dk1"/>
                          </a:solidFill>
                          <a:effectLst/>
                          <a:latin typeface="+mn-lt"/>
                          <a:ea typeface="+mn-ea"/>
                          <a:cs typeface="+mn-cs"/>
                        </a:rPr>
                        <a:t>Chief Justice</a:t>
                      </a:r>
                      <a:endParaRPr lang="en-US" b="1" dirty="0">
                        <a:effectLst/>
                      </a:endParaRPr>
                    </a:p>
                  </a:txBody>
                  <a:tcPr/>
                </a:tc>
                <a:tc>
                  <a:txBody>
                    <a:bodyPr/>
                    <a:lstStyle/>
                    <a:p>
                      <a:r>
                        <a:rPr lang="en-US" sz="1800" b="1" i="0" u="none" strike="noStrike" kern="1200" dirty="0" smtClean="0">
                          <a:solidFill>
                            <a:schemeClr val="dk1"/>
                          </a:solidFill>
                          <a:effectLst/>
                          <a:latin typeface="+mn-lt"/>
                          <a:ea typeface="+mn-ea"/>
                          <a:cs typeface="+mn-cs"/>
                        </a:rPr>
                        <a:t>Federal</a:t>
                      </a:r>
                      <a:r>
                        <a:rPr lang="en-US" sz="1800" b="1" i="0" kern="1200" dirty="0" smtClean="0">
                          <a:solidFill>
                            <a:schemeClr val="dk1"/>
                          </a:solidFill>
                          <a:effectLst/>
                          <a:latin typeface="+mn-lt"/>
                          <a:ea typeface="+mn-ea"/>
                          <a:cs typeface="+mn-cs"/>
                        </a:rPr>
                        <a:t> </a:t>
                      </a:r>
                      <a:r>
                        <a:rPr lang="en-US" sz="1800" b="1" i="0" u="none" strike="noStrike" kern="1200" dirty="0" smtClean="0">
                          <a:solidFill>
                            <a:schemeClr val="dk1"/>
                          </a:solidFill>
                          <a:effectLst/>
                          <a:latin typeface="+mn-lt"/>
                          <a:ea typeface="+mn-ea"/>
                          <a:cs typeface="+mn-cs"/>
                        </a:rPr>
                        <a:t>Parliamentary</a:t>
                      </a:r>
                      <a:r>
                        <a:rPr lang="ru-RU" sz="1800" b="1" i="0" u="none" strike="noStrike" kern="1200" baseline="0" dirty="0" smtClean="0">
                          <a:solidFill>
                            <a:schemeClr val="dk1"/>
                          </a:solidFill>
                          <a:effectLst/>
                          <a:latin typeface="+mn-lt"/>
                          <a:ea typeface="+mn-ea"/>
                          <a:cs typeface="+mn-cs"/>
                        </a:rPr>
                        <a:t> </a:t>
                      </a:r>
                      <a:r>
                        <a:rPr lang="en-US" sz="1800" b="1" i="0" u="none" kern="1200" dirty="0" smtClean="0">
                          <a:solidFill>
                            <a:schemeClr val="dk1"/>
                          </a:solidFill>
                          <a:effectLst/>
                          <a:latin typeface="+mn-lt"/>
                          <a:ea typeface="+mn-ea"/>
                          <a:cs typeface="+mn-cs"/>
                        </a:rPr>
                        <a:t>Constitutional Monarchy</a:t>
                      </a:r>
                      <a:endParaRPr lang="ru-RU" sz="1800" b="1" i="0" u="none" strike="noStrike" kern="1200" dirty="0" smtClean="0">
                        <a:solidFill>
                          <a:schemeClr val="dk1"/>
                        </a:solidFill>
                        <a:effectLst/>
                        <a:latin typeface="+mn-lt"/>
                        <a:ea typeface="+mn-ea"/>
                        <a:cs typeface="+mn-cs"/>
                      </a:endParaRPr>
                    </a:p>
                    <a:p>
                      <a:endParaRPr lang="ru-RU" sz="1800" b="1" i="0" u="none" strike="noStrike" kern="1200" dirty="0" smtClean="0">
                        <a:solidFill>
                          <a:schemeClr val="dk1"/>
                        </a:solidFill>
                        <a:effectLst/>
                        <a:latin typeface="+mn-lt"/>
                        <a:ea typeface="+mn-ea"/>
                        <a:cs typeface="+mn-cs"/>
                      </a:endParaRPr>
                    </a:p>
                    <a:p>
                      <a:r>
                        <a:rPr lang="en-US" sz="1800" b="1" i="0" u="none" strike="noStrike" kern="1200" dirty="0" smtClean="0">
                          <a:solidFill>
                            <a:schemeClr val="dk1"/>
                          </a:solidFill>
                          <a:effectLst/>
                          <a:latin typeface="+mn-lt"/>
                          <a:ea typeface="+mn-ea"/>
                          <a:cs typeface="+mn-cs"/>
                        </a:rPr>
                        <a:t>Elizabeth II</a:t>
                      </a:r>
                      <a:endParaRPr lang="ru-RU" b="1" dirty="0" smtClean="0"/>
                    </a:p>
                    <a:p>
                      <a:r>
                        <a:rPr lang="en-US" sz="1800" b="1" i="0" u="none" strike="noStrike" kern="1200" dirty="0" smtClean="0">
                          <a:solidFill>
                            <a:schemeClr val="dk1"/>
                          </a:solidFill>
                          <a:effectLst/>
                          <a:latin typeface="+mn-lt"/>
                          <a:ea typeface="+mn-ea"/>
                          <a:cs typeface="+mn-cs"/>
                        </a:rPr>
                        <a:t>David Johnston</a:t>
                      </a:r>
                      <a:endParaRPr lang="ru-RU" b="1" dirty="0" smtClean="0"/>
                    </a:p>
                    <a:p>
                      <a:r>
                        <a:rPr lang="en-US" sz="1800" b="1" i="0" u="none" strike="noStrike" kern="1200" dirty="0" smtClean="0">
                          <a:solidFill>
                            <a:schemeClr val="dk1"/>
                          </a:solidFill>
                          <a:effectLst/>
                          <a:latin typeface="+mn-lt"/>
                          <a:ea typeface="+mn-ea"/>
                          <a:cs typeface="+mn-cs"/>
                        </a:rPr>
                        <a:t>Stephen Harper</a:t>
                      </a:r>
                      <a:endParaRPr lang="ru-RU" b="1" dirty="0" smtClean="0"/>
                    </a:p>
                    <a:p>
                      <a:r>
                        <a:rPr lang="en-US" sz="1800" b="1" i="0" u="none" strike="noStrike" kern="1200" dirty="0" smtClean="0">
                          <a:solidFill>
                            <a:schemeClr val="dk1"/>
                          </a:solidFill>
                          <a:effectLst/>
                          <a:latin typeface="+mn-lt"/>
                          <a:ea typeface="+mn-ea"/>
                          <a:cs typeface="+mn-cs"/>
                        </a:rPr>
                        <a:t>Beverley </a:t>
                      </a:r>
                      <a:r>
                        <a:rPr lang="en-US" sz="1800" b="1" i="0" u="none" strike="noStrike" kern="1200" dirty="0" err="1" smtClean="0">
                          <a:solidFill>
                            <a:schemeClr val="dk1"/>
                          </a:solidFill>
                          <a:effectLst/>
                          <a:latin typeface="+mn-lt"/>
                          <a:ea typeface="+mn-ea"/>
                          <a:cs typeface="+mn-cs"/>
                        </a:rPr>
                        <a:t>McLachlin</a:t>
                      </a:r>
                      <a:endParaRPr lang="ru-RU" b="1" dirty="0"/>
                    </a:p>
                  </a:txBody>
                  <a:tcPr/>
                </a:tc>
              </a:tr>
              <a:tr h="2098007">
                <a:tc>
                  <a:txBody>
                    <a:bodyPr/>
                    <a:lstStyle/>
                    <a:p>
                      <a:r>
                        <a:rPr lang="en-US" sz="1800" b="1" i="0" kern="1200" dirty="0" smtClean="0">
                          <a:solidFill>
                            <a:schemeClr val="dk1"/>
                          </a:solidFill>
                          <a:effectLst/>
                          <a:latin typeface="+mn-lt"/>
                          <a:ea typeface="+mn-ea"/>
                          <a:cs typeface="+mn-cs"/>
                        </a:rPr>
                        <a:t>Ethnic groups</a:t>
                      </a:r>
                      <a:endParaRPr lang="ru-RU" b="1" dirty="0"/>
                    </a:p>
                  </a:txBody>
                  <a:tcPr/>
                </a:tc>
                <a:tc>
                  <a:txBody>
                    <a:bodyPr/>
                    <a:lstStyle/>
                    <a:p>
                      <a:r>
                        <a:rPr lang="en-US" sz="1800" b="1" i="0" kern="1200" dirty="0" smtClean="0">
                          <a:solidFill>
                            <a:schemeClr val="dk1"/>
                          </a:solidFill>
                          <a:effectLst/>
                          <a:latin typeface="+mn-lt"/>
                          <a:ea typeface="+mn-ea"/>
                          <a:cs typeface="+mn-cs"/>
                        </a:rPr>
                        <a:t>76.7% </a:t>
                      </a:r>
                      <a:r>
                        <a:rPr lang="en-US" sz="1800" b="1" i="0" u="none" strike="noStrike" kern="1200" dirty="0" smtClean="0">
                          <a:solidFill>
                            <a:schemeClr val="dk1"/>
                          </a:solidFill>
                          <a:effectLst/>
                          <a:latin typeface="+mn-lt"/>
                          <a:ea typeface="+mn-ea"/>
                          <a:cs typeface="+mn-cs"/>
                        </a:rPr>
                        <a:t>White</a:t>
                      </a:r>
                      <a:endParaRPr lang="en-US" sz="1800" b="1" i="0" kern="1200" dirty="0" smtClean="0">
                        <a:solidFill>
                          <a:schemeClr val="dk1"/>
                        </a:solidFill>
                        <a:effectLst/>
                        <a:latin typeface="+mn-lt"/>
                        <a:ea typeface="+mn-ea"/>
                        <a:cs typeface="+mn-cs"/>
                      </a:endParaRPr>
                    </a:p>
                    <a:p>
                      <a:r>
                        <a:rPr lang="en-US" sz="1800" b="1" i="0" kern="1200" dirty="0" smtClean="0">
                          <a:solidFill>
                            <a:schemeClr val="dk1"/>
                          </a:solidFill>
                          <a:effectLst/>
                          <a:latin typeface="+mn-lt"/>
                          <a:ea typeface="+mn-ea"/>
                          <a:cs typeface="+mn-cs"/>
                        </a:rPr>
                        <a:t>14.2% </a:t>
                      </a:r>
                      <a:r>
                        <a:rPr lang="en-US" sz="1800" b="1" i="0" u="none" strike="noStrike" kern="1200" dirty="0" smtClean="0">
                          <a:solidFill>
                            <a:schemeClr val="dk1"/>
                          </a:solidFill>
                          <a:effectLst/>
                          <a:latin typeface="+mn-lt"/>
                          <a:ea typeface="+mn-ea"/>
                          <a:cs typeface="+mn-cs"/>
                        </a:rPr>
                        <a:t>Asian</a:t>
                      </a:r>
                      <a:endParaRPr lang="en-US" sz="1800" b="1" i="0" kern="1200" dirty="0" smtClean="0">
                        <a:solidFill>
                          <a:schemeClr val="dk1"/>
                        </a:solidFill>
                        <a:effectLst/>
                        <a:latin typeface="+mn-lt"/>
                        <a:ea typeface="+mn-ea"/>
                        <a:cs typeface="+mn-cs"/>
                      </a:endParaRPr>
                    </a:p>
                    <a:p>
                      <a:r>
                        <a:rPr lang="en-US" sz="1800" b="1" i="0" kern="1200" dirty="0" smtClean="0">
                          <a:solidFill>
                            <a:schemeClr val="dk1"/>
                          </a:solidFill>
                          <a:effectLst/>
                          <a:latin typeface="+mn-lt"/>
                          <a:ea typeface="+mn-ea"/>
                          <a:cs typeface="+mn-cs"/>
                        </a:rPr>
                        <a:t>4.3% </a:t>
                      </a:r>
                      <a:r>
                        <a:rPr lang="en-US" sz="1800" b="1" i="0" u="none" strike="noStrike" kern="1200" dirty="0" smtClean="0">
                          <a:solidFill>
                            <a:schemeClr val="dk1"/>
                          </a:solidFill>
                          <a:effectLst/>
                          <a:latin typeface="+mn-lt"/>
                          <a:ea typeface="+mn-ea"/>
                          <a:cs typeface="+mn-cs"/>
                        </a:rPr>
                        <a:t>Aboriginal</a:t>
                      </a:r>
                      <a:endParaRPr lang="en-US" sz="1800" b="1" i="0" kern="1200" dirty="0" smtClean="0">
                        <a:solidFill>
                          <a:schemeClr val="dk1"/>
                        </a:solidFill>
                        <a:effectLst/>
                        <a:latin typeface="+mn-lt"/>
                        <a:ea typeface="+mn-ea"/>
                        <a:cs typeface="+mn-cs"/>
                      </a:endParaRPr>
                    </a:p>
                    <a:p>
                      <a:r>
                        <a:rPr lang="en-US" sz="1800" b="1" i="0" kern="1200" dirty="0" smtClean="0">
                          <a:solidFill>
                            <a:schemeClr val="dk1"/>
                          </a:solidFill>
                          <a:effectLst/>
                          <a:latin typeface="+mn-lt"/>
                          <a:ea typeface="+mn-ea"/>
                          <a:cs typeface="+mn-cs"/>
                        </a:rPr>
                        <a:t>2.9% </a:t>
                      </a:r>
                      <a:r>
                        <a:rPr lang="en-US" sz="1800" b="1" i="0" u="none" strike="noStrike" kern="1200" dirty="0" smtClean="0">
                          <a:solidFill>
                            <a:schemeClr val="dk1"/>
                          </a:solidFill>
                          <a:effectLst/>
                          <a:latin typeface="+mn-lt"/>
                          <a:ea typeface="+mn-ea"/>
                          <a:cs typeface="+mn-cs"/>
                        </a:rPr>
                        <a:t>Black</a:t>
                      </a:r>
                      <a:endParaRPr lang="en-US" sz="1800" b="1" i="0" kern="1200" dirty="0" smtClean="0">
                        <a:solidFill>
                          <a:schemeClr val="dk1"/>
                        </a:solidFill>
                        <a:effectLst/>
                        <a:latin typeface="+mn-lt"/>
                        <a:ea typeface="+mn-ea"/>
                        <a:cs typeface="+mn-cs"/>
                      </a:endParaRPr>
                    </a:p>
                    <a:p>
                      <a:r>
                        <a:rPr lang="en-US" sz="1800" b="1" i="0" kern="1200" dirty="0" smtClean="0">
                          <a:solidFill>
                            <a:schemeClr val="dk1"/>
                          </a:solidFill>
                          <a:effectLst/>
                          <a:latin typeface="+mn-lt"/>
                          <a:ea typeface="+mn-ea"/>
                          <a:cs typeface="+mn-cs"/>
                        </a:rPr>
                        <a:t>1.2% </a:t>
                      </a:r>
                      <a:r>
                        <a:rPr lang="en-US" sz="1800" b="1" i="0" u="none" strike="noStrike" kern="1200" dirty="0" smtClean="0">
                          <a:solidFill>
                            <a:schemeClr val="dk1"/>
                          </a:solidFill>
                          <a:effectLst/>
                          <a:latin typeface="+mn-lt"/>
                          <a:ea typeface="+mn-ea"/>
                          <a:cs typeface="+mn-cs"/>
                        </a:rPr>
                        <a:t>Latin America</a:t>
                      </a:r>
                      <a:endParaRPr lang="en-US" sz="1800" b="1" i="0" kern="1200" dirty="0" smtClean="0">
                        <a:solidFill>
                          <a:schemeClr val="dk1"/>
                        </a:solidFill>
                        <a:effectLst/>
                        <a:latin typeface="+mn-lt"/>
                        <a:ea typeface="+mn-ea"/>
                        <a:cs typeface="+mn-cs"/>
                      </a:endParaRPr>
                    </a:p>
                    <a:p>
                      <a:r>
                        <a:rPr lang="en-US" sz="1800" b="1" i="0" kern="1200" dirty="0" smtClean="0">
                          <a:solidFill>
                            <a:schemeClr val="dk1"/>
                          </a:solidFill>
                          <a:effectLst/>
                          <a:latin typeface="+mn-lt"/>
                          <a:ea typeface="+mn-ea"/>
                          <a:cs typeface="+mn-cs"/>
                        </a:rPr>
                        <a:t>0.5% </a:t>
                      </a:r>
                      <a:r>
                        <a:rPr lang="en-US" sz="1800" b="1" i="0" u="none" strike="noStrike" kern="1200" dirty="0" smtClean="0">
                          <a:solidFill>
                            <a:schemeClr val="dk1"/>
                          </a:solidFill>
                          <a:effectLst/>
                          <a:latin typeface="+mn-lt"/>
                          <a:ea typeface="+mn-ea"/>
                          <a:cs typeface="+mn-cs"/>
                        </a:rPr>
                        <a:t>Multiracial</a:t>
                      </a:r>
                      <a:endParaRPr lang="en-US" sz="1800" b="1" i="0" kern="1200" dirty="0" smtClean="0">
                        <a:solidFill>
                          <a:schemeClr val="dk1"/>
                        </a:solidFill>
                        <a:effectLst/>
                        <a:latin typeface="+mn-lt"/>
                        <a:ea typeface="+mn-ea"/>
                        <a:cs typeface="+mn-cs"/>
                      </a:endParaRPr>
                    </a:p>
                    <a:p>
                      <a:r>
                        <a:rPr lang="en-US" sz="1800" b="1" i="0" kern="1200" dirty="0" smtClean="0">
                          <a:solidFill>
                            <a:schemeClr val="dk1"/>
                          </a:solidFill>
                          <a:effectLst/>
                          <a:latin typeface="+mn-lt"/>
                          <a:ea typeface="+mn-ea"/>
                          <a:cs typeface="+mn-cs"/>
                        </a:rPr>
                        <a:t>0.3% </a:t>
                      </a:r>
                      <a:r>
                        <a:rPr lang="en-US" sz="1800" b="1" i="0" u="none" strike="noStrike" kern="1200" dirty="0" smtClean="0">
                          <a:solidFill>
                            <a:schemeClr val="dk1"/>
                          </a:solidFill>
                          <a:effectLst/>
                          <a:latin typeface="+mn-lt"/>
                          <a:ea typeface="+mn-ea"/>
                          <a:cs typeface="+mn-cs"/>
                        </a:rPr>
                        <a:t>Other</a:t>
                      </a:r>
                      <a:endParaRPr lang="en-US" sz="1800" b="1" i="0" kern="1200" dirty="0" smtClean="0">
                        <a:solidFill>
                          <a:schemeClr val="dk1"/>
                        </a:solidFill>
                        <a:effectLst/>
                        <a:latin typeface="+mn-lt"/>
                        <a:ea typeface="+mn-ea"/>
                        <a:cs typeface="+mn-cs"/>
                      </a:endParaRPr>
                    </a:p>
                  </a:txBody>
                  <a:tcPr/>
                </a:tc>
              </a:tr>
              <a:tr h="43708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i="0" kern="1200" dirty="0" smtClean="0">
                          <a:solidFill>
                            <a:schemeClr val="dk1"/>
                          </a:solidFill>
                          <a:effectLst/>
                          <a:latin typeface="+mn-lt"/>
                          <a:ea typeface="+mn-ea"/>
                          <a:cs typeface="+mn-cs"/>
                        </a:rPr>
                        <a:t>Currency</a:t>
                      </a:r>
                      <a:endParaRPr lang="ru-RU" b="1"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i="0" u="none" strike="noStrike" kern="1200" dirty="0" smtClean="0">
                          <a:solidFill>
                            <a:schemeClr val="dk1"/>
                          </a:solidFill>
                          <a:effectLst/>
                          <a:latin typeface="+mn-lt"/>
                          <a:ea typeface="+mn-ea"/>
                          <a:cs typeface="+mn-cs"/>
                        </a:rPr>
                        <a:t>Canadian dollar</a:t>
                      </a:r>
                      <a:r>
                        <a:rPr lang="en-US" sz="1800" b="1" i="0" kern="1200" dirty="0" smtClean="0">
                          <a:solidFill>
                            <a:schemeClr val="dk1"/>
                          </a:solidFill>
                          <a:effectLst/>
                          <a:latin typeface="+mn-lt"/>
                          <a:ea typeface="+mn-ea"/>
                          <a:cs typeface="+mn-cs"/>
                        </a:rPr>
                        <a:t> ($) (</a:t>
                      </a:r>
                      <a:r>
                        <a:rPr lang="en-US" sz="1800" b="1" u="none" strike="noStrike" kern="1200" dirty="0" smtClean="0">
                          <a:solidFill>
                            <a:schemeClr val="dk1"/>
                          </a:solidFill>
                          <a:effectLst/>
                          <a:latin typeface="+mn-lt"/>
                          <a:ea typeface="+mn-ea"/>
                          <a:cs typeface="+mn-cs"/>
                        </a:rPr>
                        <a:t>CAD</a:t>
                      </a:r>
                      <a:r>
                        <a:rPr lang="en-US" sz="1800" b="1" i="0" kern="1200" dirty="0" smtClean="0">
                          <a:solidFill>
                            <a:schemeClr val="dk1"/>
                          </a:solidFill>
                          <a:effectLst/>
                          <a:latin typeface="+mn-lt"/>
                          <a:ea typeface="+mn-ea"/>
                          <a:cs typeface="+mn-cs"/>
                        </a:rPr>
                        <a:t>)</a:t>
                      </a:r>
                      <a:endParaRPr lang="ru-RU" b="1" dirty="0" smtClean="0"/>
                    </a:p>
                  </a:txBody>
                  <a:tcPr/>
                </a:tc>
              </a:tr>
            </a:tbl>
          </a:graphicData>
        </a:graphic>
      </p:graphicFrame>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85850"/>
            <a:ext cx="4733925" cy="4709976"/>
          </a:xfrm>
          <a:prstGeom prst="rect">
            <a:avLst/>
          </a:prstGeom>
        </p:spPr>
      </p:pic>
    </p:spTree>
    <p:extLst>
      <p:ext uri="{BB962C8B-B14F-4D97-AF65-F5344CB8AC3E}">
        <p14:creationId xmlns:p14="http://schemas.microsoft.com/office/powerpoint/2010/main" val="1647819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44016"/>
            <a:ext cx="3854528" cy="507052"/>
          </a:xfrm>
        </p:spPr>
        <p:txBody>
          <a:bodyPr>
            <a:noAutofit/>
          </a:bodyPr>
          <a:lstStyle/>
          <a:p>
            <a:r>
              <a:rPr lang="en-US" sz="60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Language</a:t>
            </a:r>
            <a:endParaRPr lang="ru-RU" sz="60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98691" y="848412"/>
            <a:ext cx="4180428" cy="5573904"/>
          </a:xfrm>
        </p:spPr>
      </p:pic>
      <p:sp>
        <p:nvSpPr>
          <p:cNvPr id="4" name="Текст 3"/>
          <p:cNvSpPr>
            <a:spLocks noGrp="1"/>
          </p:cNvSpPr>
          <p:nvPr>
            <p:ph type="body" sz="half" idx="2"/>
          </p:nvPr>
        </p:nvSpPr>
        <p:spPr>
          <a:xfrm>
            <a:off x="677334" y="1151068"/>
            <a:ext cx="3854528" cy="5378823"/>
          </a:xfrm>
        </p:spPr>
        <p:txBody>
          <a:bodyPr>
            <a:noAutofit/>
          </a:bodyPr>
          <a:lstStyle/>
          <a:p>
            <a:r>
              <a:rPr lang="en-US" sz="24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Canada's two official languages are English and French. English and French have equal status in federal courts, Parliament, and in all federal institutions. Approximately 98 percent of Canadians speak English or French: 57.8 percent speak English only, 22.1 percent speak French only, and 17.4 percent speak both. In 2011, nearly 6.8 million Canadians listed a non-official language as their mother </a:t>
            </a:r>
            <a:r>
              <a:rPr lang="en-US" sz="24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tongue</a:t>
            </a:r>
            <a:r>
              <a:rPr lang="ru-RU" sz="24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ru-RU" sz="24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6119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592" y="315334"/>
            <a:ext cx="5433657" cy="3806190"/>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0092" y="3180178"/>
            <a:ext cx="5867997" cy="3602950"/>
          </a:xfrm>
          <a:prstGeom prst="rect">
            <a:avLst/>
          </a:prstGeom>
        </p:spPr>
      </p:pic>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7638" y="315334"/>
            <a:ext cx="5080000" cy="3810000"/>
          </a:xfrm>
          <a:prstGeom prst="rect">
            <a:avLst/>
          </a:prstGeom>
        </p:spPr>
      </p:pic>
    </p:spTree>
    <p:extLst>
      <p:ext uri="{BB962C8B-B14F-4D97-AF65-F5344CB8AC3E}">
        <p14:creationId xmlns:p14="http://schemas.microsoft.com/office/powerpoint/2010/main" val="4293527931"/>
      </p:ext>
    </p:extLst>
  </p:cSld>
  <p:clrMapOvr>
    <a:masterClrMapping/>
  </p:clrMapOvr>
</p:sld>
</file>

<file path=ppt/theme/theme1.xml><?xml version="1.0" encoding="utf-8"?>
<a:theme xmlns:a="http://schemas.openxmlformats.org/drawingml/2006/main" name="Грань">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docProps/app.xml><?xml version="1.0" encoding="utf-8"?>
<Properties xmlns="http://schemas.openxmlformats.org/officeDocument/2006/extended-properties" xmlns:vt="http://schemas.openxmlformats.org/officeDocument/2006/docPropsVTypes">
  <Template>Facet</Template>
  <TotalTime>163</TotalTime>
  <Words>381</Words>
  <Application>Microsoft Office PowerPoint</Application>
  <PresentationFormat>Широкоэкранный</PresentationFormat>
  <Paragraphs>43</Paragraphs>
  <Slides>9</Slides>
  <Notes>0</Notes>
  <HiddenSlides>0</HiddenSlides>
  <MMClips>1</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9</vt:i4>
      </vt:variant>
    </vt:vector>
  </HeadingPairs>
  <TitlesOfParts>
    <vt:vector size="14" baseType="lpstr">
      <vt:lpstr>Arial</vt:lpstr>
      <vt:lpstr>Times New Roman</vt:lpstr>
      <vt:lpstr>Trebuchet MS</vt:lpstr>
      <vt:lpstr>Wingdings 3</vt:lpstr>
      <vt:lpstr>Грань</vt:lpstr>
      <vt:lpstr>Canada </vt:lpstr>
      <vt:lpstr>Flag of Canada</vt:lpstr>
      <vt:lpstr>Anthem of Canada</vt:lpstr>
      <vt:lpstr>Motto of Canada</vt:lpstr>
      <vt:lpstr>About country</vt:lpstr>
      <vt:lpstr>Geography</vt:lpstr>
      <vt:lpstr>Презентация PowerPoint</vt:lpstr>
      <vt:lpstr>Language</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Canada</dc:title>
  <dc:creator>Users</dc:creator>
  <cp:lastModifiedBy>Users</cp:lastModifiedBy>
  <cp:revision>15</cp:revision>
  <dcterms:created xsi:type="dcterms:W3CDTF">2013-11-24T20:57:48Z</dcterms:created>
  <dcterms:modified xsi:type="dcterms:W3CDTF">2013-12-14T12:39:41Z</dcterms:modified>
</cp:coreProperties>
</file>