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77" r:id="rId3"/>
  </p:sldMasterIdLst>
  <p:sldIdLst>
    <p:sldId id="257" r:id="rId4"/>
    <p:sldId id="256" r:id="rId5"/>
    <p:sldId id="259" r:id="rId6"/>
    <p:sldId id="290" r:id="rId7"/>
    <p:sldId id="291" r:id="rId8"/>
    <p:sldId id="284" r:id="rId9"/>
    <p:sldId id="292" r:id="rId10"/>
    <p:sldId id="293" r:id="rId11"/>
    <p:sldId id="286" r:id="rId12"/>
    <p:sldId id="295" r:id="rId13"/>
    <p:sldId id="294" r:id="rId14"/>
    <p:sldId id="263" r:id="rId15"/>
    <p:sldId id="296" r:id="rId16"/>
    <p:sldId id="299" r:id="rId17"/>
    <p:sldId id="297" r:id="rId18"/>
    <p:sldId id="266" r:id="rId19"/>
    <p:sldId id="298" r:id="rId20"/>
    <p:sldId id="305" r:id="rId21"/>
    <p:sldId id="273" r:id="rId22"/>
    <p:sldId id="275" r:id="rId23"/>
    <p:sldId id="276" r:id="rId24"/>
    <p:sldId id="277" r:id="rId25"/>
    <p:sldId id="278" r:id="rId26"/>
    <p:sldId id="267" r:id="rId27"/>
    <p:sldId id="282" r:id="rId28"/>
    <p:sldId id="268" r:id="rId29"/>
    <p:sldId id="300" r:id="rId30"/>
    <p:sldId id="269" r:id="rId31"/>
    <p:sldId id="270" r:id="rId32"/>
    <p:sldId id="288" r:id="rId33"/>
    <p:sldId id="289" r:id="rId34"/>
    <p:sldId id="272" r:id="rId35"/>
    <p:sldId id="303" r:id="rId36"/>
    <p:sldId id="301" r:id="rId37"/>
    <p:sldId id="279" r:id="rId38"/>
    <p:sldId id="304" r:id="rId39"/>
    <p:sldId id="281" r:id="rId40"/>
    <p:sldId id="302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479"/>
    <a:srgbClr val="55DF8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ABAC-8A37-4E80-8A52-64D45F149DF5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2E99-CC1A-4C23-8C86-7F4F6FE2C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40579-55E0-4A3A-9434-31D2A113EAFF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D6B4E-DF74-4638-BC82-96A91F55B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FEBA-BCC9-4F96-9A97-F51A576678B1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20CFA-4498-494D-AA75-B860B6766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880D7-F39E-4228-A080-E560F2FE195D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78B8C-07D9-4087-A758-F8D2EBAED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D38C-6AE7-49D3-977C-5E5FD848E17B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A3A3E-7F69-47DB-A36D-CE8E6F294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4A80F-B006-4D68-9A30-19D57592F42E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52F20-BF67-462A-9074-351E24973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351D-EFA4-4E16-AEB5-C7953893D101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F6A7-4B93-4D47-AD9A-19A3635DF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CE2E4-8DF4-437C-BE65-B4F3EB06085A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B554D-357A-440B-9F22-DAB0979D1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DDEF-4621-4D49-B88B-671F983BDDA0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9588-77F3-4B9A-992C-C42FFE1FF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82CBC-4806-4C59-8DDD-E029985B78BD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3A2A8-3A2D-46D0-8BD8-2DF28E0A4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43CB0-88B1-4303-B922-98AAECE3A1EF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CDC0-BC94-4622-98B9-FE6E98AA8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C37E9-EEA9-441A-90F1-2AA760E8A85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78BE1-85F0-48E8-B77B-62154A054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2F38-0535-42BF-A710-CA8AF5C4639F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3857E-829F-4293-9B6E-C0F83BF9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875E-F3AD-4FCC-AB91-FDA3A2BC854B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A645-23C9-48B7-AAEE-F4413D50C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E039-35F1-46A4-8648-E6361E9BACDD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78B12-BF59-4618-B73B-76E8D43AE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94E4-6676-4D51-A55F-CB6D2231B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95491-EF2C-4CC2-9D66-341B06681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25360-B801-4A7A-85E6-3C4D561F8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C9ECB-A795-4C6E-A6EA-6F5BA2E8A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EE0B-E5F0-4819-8864-84A70324B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8029-3F78-4008-82F5-F9590CC8A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9FF85-FC6C-4FCC-AB60-AED77DF49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936F-8ADB-4AA1-A44C-15BE8231D73A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C8C90-64EB-4451-974A-BBDF8BD2C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2CD15-4248-471E-B5EE-11BCCB64F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B029B-4AD7-4A53-B6D1-7C89F6EFC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4E470-288B-4B00-8A73-438531E21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2C0AC-E4A2-4FBE-BFF8-1AFD3027C6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2F64A-679A-4B9B-A13B-F882EC108E2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F009A-EDF4-40A2-9B90-90F834A43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D805-D864-470D-B4FA-C0883A30AF0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CA4C1-5A83-4F75-9770-CAE9973A9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3A1C3-4DDB-4BF9-9ABC-158BB3DAFB5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B8761-BC2F-448E-8E20-8BCA0B9AC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479C-D46A-4B7C-A211-67B46BD52F38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D3BEE-91D8-492E-80EF-EBA768CC3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48D5A-84B1-4516-AB53-7DCBEC9C3F0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D032A-3248-44B4-8D75-160003559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594A1-E750-42DC-BD8D-02FD6B69D42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31E7-277B-47A0-81A7-38EC122D1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D102A5-096E-4E4B-B78B-F4BC28564EB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845E88-6316-4417-8DF8-0D00CC581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1" r:id="rId2"/>
    <p:sldLayoutId id="2147483712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13" r:id="rId9"/>
    <p:sldLayoutId id="2147483687" r:id="rId10"/>
    <p:sldLayoutId id="2147483688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2843F3C-1E57-41D6-ACED-7517863BC66F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AF31A48-871B-4C9B-BF5D-346C41446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379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3379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grpSp>
          <p:nvGrpSpPr>
            <p:cNvPr id="2561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379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0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1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  <p:sp>
            <p:nvSpPr>
              <p:cNvPr id="3381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Verdana" pitchFamily="34" charset="0"/>
                </a:endParaRPr>
              </a:p>
            </p:txBody>
          </p:sp>
        </p:grpSp>
        <p:sp>
          <p:nvSpPr>
            <p:cNvPr id="3381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7784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4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81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ru-RU">
                <a:latin typeface="Verdana" pitchFamily="34" charset="0"/>
              </a:endParaRPr>
            </a:p>
          </p:txBody>
        </p:sp>
        <p:sp>
          <p:nvSpPr>
            <p:cNvPr id="7785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5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5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5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5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2562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7785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85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85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85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786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786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6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560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83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3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83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5FC66401-AAB9-4E29-891D-22D46F092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56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920880" cy="4248472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6600" dirty="0" smtClean="0">
                <a:latin typeface="Bookman Old Style" pitchFamily="18" charset="0"/>
              </a:rPr>
              <a:t>Північно-Східний економічний район</a:t>
            </a:r>
            <a:endParaRPr lang="ru-RU" sz="66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 bwMode="auto">
          <a:xfrm>
            <a:off x="1187450" y="188913"/>
            <a:ext cx="6511925" cy="8636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>
              <a:buFont typeface="Georgia" pitchFamily="18" charset="0"/>
              <a:buNone/>
            </a:pPr>
            <a:r>
              <a:rPr lang="uk-UA" i="1" smtClean="0">
                <a:solidFill>
                  <a:schemeClr val="tx1"/>
                </a:solidFill>
                <a:effectLst/>
              </a:rPr>
              <a:t>Рекреаційні ресурси</a:t>
            </a:r>
            <a:endParaRPr lang="uk-UA" smtClean="0">
              <a:solidFill>
                <a:schemeClr val="tx1"/>
              </a:solidFill>
              <a:effectLst/>
            </a:endParaRPr>
          </a:p>
        </p:txBody>
      </p:sp>
      <p:sp>
        <p:nvSpPr>
          <p:cNvPr id="47106" name="Rectangle 3"/>
          <p:cNvSpPr>
            <a:spLocks noGrp="1"/>
          </p:cNvSpPr>
          <p:nvPr>
            <p:ph type="body" idx="4294967295"/>
          </p:nvPr>
        </p:nvSpPr>
        <p:spPr>
          <a:xfrm>
            <a:off x="-36513" y="981075"/>
            <a:ext cx="4464051" cy="5688013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uk-UA" smtClean="0"/>
              <a:t>Рекреаційне значення в районі мають </a:t>
            </a:r>
          </a:p>
          <a:p>
            <a:r>
              <a:rPr lang="uk-UA" smtClean="0"/>
              <a:t>байрачні ліси, </a:t>
            </a:r>
          </a:p>
          <a:p>
            <a:r>
              <a:rPr lang="uk-UA" smtClean="0"/>
              <a:t>мальовничі долини річок, </a:t>
            </a:r>
          </a:p>
          <a:p>
            <a:r>
              <a:rPr lang="uk-UA" smtClean="0"/>
              <a:t>мінеральні води (Миргород, Березівське) </a:t>
            </a:r>
          </a:p>
          <a:p>
            <a:r>
              <a:rPr lang="uk-UA" smtClean="0"/>
              <a:t>пам'ятки архітектури Харкова, Полтави, Глухова, Путивля, </a:t>
            </a:r>
          </a:p>
          <a:p>
            <a:r>
              <a:rPr lang="uk-UA" smtClean="0"/>
              <a:t>місця історичних подій, </a:t>
            </a:r>
          </a:p>
          <a:p>
            <a:r>
              <a:rPr lang="uk-UA" smtClean="0"/>
              <a:t>розвитку народних промислів і ремесел (Конотоп, Сорочинці, </a:t>
            </a:r>
            <a:r>
              <a:rPr lang="uk-UA" b="1" u="sng" smtClean="0"/>
              <a:t>Опішня,</a:t>
            </a:r>
            <a:r>
              <a:rPr lang="uk-UA" smtClean="0"/>
              <a:t> Кролевець тощо).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908050"/>
            <a:ext cx="79200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898525"/>
            <a:ext cx="7921626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889000"/>
            <a:ext cx="7837487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44624"/>
            <a:ext cx="8712968" cy="1224136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4000" kern="1200" cap="all" dirty="0">
                <a:ln w="6350">
                  <a:noFill/>
                </a:ln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Рекреаційні (на основі мінеральних вод)</a:t>
            </a:r>
            <a:endParaRPr lang="ru-RU" sz="4000" kern="1200" cap="all" dirty="0">
              <a:ln w="6350">
                <a:noFill/>
              </a:ln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13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341438"/>
            <a:ext cx="7180262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122413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4000" dirty="0" smtClean="0">
                <a:solidFill>
                  <a:schemeClr val="tx1"/>
                </a:solidFill>
                <a:latin typeface="Bookman Old Style" pitchFamily="18" charset="0"/>
              </a:rPr>
              <a:t>Рекреаційні (на </a:t>
            </a:r>
            <a:r>
              <a:rPr lang="uk-UA" sz="4000" dirty="0">
                <a:solidFill>
                  <a:schemeClr val="tx1"/>
                </a:solidFill>
                <a:latin typeface="Bookman Old Style" pitchFamily="18" charset="0"/>
              </a:rPr>
              <a:t>основі мінеральних </a:t>
            </a:r>
            <a:r>
              <a:rPr lang="uk-UA" sz="4000" dirty="0" smtClean="0">
                <a:solidFill>
                  <a:schemeClr val="tx1"/>
                </a:solidFill>
                <a:latin typeface="Bookman Old Style" pitchFamily="18" charset="0"/>
              </a:rPr>
              <a:t>вод)</a:t>
            </a:r>
            <a:endParaRPr lang="ru-RU" sz="4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4915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341438"/>
            <a:ext cx="7180262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3375"/>
            <a:ext cx="8435975" cy="57975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V. </a:t>
            </a:r>
            <a:r>
              <a:rPr lang="uk-UA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Населення: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Середня густота населення: 6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ос на км </a:t>
            </a: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²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(1.01.14)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9(Н) – 15(С) = 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6(ПП)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депопуляція 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-"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”Старіння нації”</a:t>
            </a:r>
          </a:p>
          <a:p>
            <a:pPr marL="609600" indent="-609600" eaLnBrk="1" hangingPunct="1">
              <a:lnSpc>
                <a:spcPct val="90000"/>
              </a:lnSpc>
              <a:buFontTx/>
              <a:buChar char="-"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Переважає жіноче населення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Рівень урбанізації – 7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%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 Міста (47), СМТ (101)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Харків - місто-мільйонер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Полтава, Суми – великі міста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Агломерація: Харківська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Національний склад 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Українці – 82%, росіяни – 16%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7. Трудові ресурси - забезпечені </a:t>
            </a:r>
            <a:endParaRPr lang="ru-RU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44624"/>
            <a:ext cx="8712968" cy="720080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Tx/>
              <a:buNone/>
              <a:defRPr/>
            </a:pPr>
            <a:r>
              <a:rPr lang="uk-UA" sz="4000" cap="all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Господарство.</a:t>
            </a:r>
            <a:endParaRPr lang="ru-RU" sz="4000" cap="all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1202" name="Picture 2" descr="http://upload.wikimedia.org/wikipedia/commons/thumb/d/d3/Ukraine_economy.jpg/800px-Ukraine_econ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8785225" cy="588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04813"/>
            <a:ext cx="8424862" cy="5754687"/>
          </a:xfrm>
        </p:spPr>
        <p:txBody>
          <a:bodyPr/>
          <a:lstStyle/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en-US" sz="33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VI. </a:t>
            </a:r>
            <a:r>
              <a:rPr lang="uk-UA" sz="33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Господарство: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uk-UA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ВВП – 13% </a:t>
            </a:r>
            <a:endParaRPr lang="uk-UA" sz="25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uk-UA" sz="25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Індустріально-аграрний.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ru-RU" sz="25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ВВП: </a:t>
            </a:r>
            <a:r>
              <a:rPr lang="uk-UA" sz="25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промисловість –</a:t>
            </a:r>
            <a:r>
              <a:rPr lang="ru-RU" sz="25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14%,   с/г – 14% 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uk-UA" sz="25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uk-UA" sz="26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Галузі спеціалізації:</a:t>
            </a:r>
          </a:p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uk-UA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Різногалузеве машинобудування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uk-UA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Харчова промисловість</a:t>
            </a:r>
          </a:p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ru-RU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uk-UA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Легка промисловість</a:t>
            </a:r>
          </a:p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uk-UA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Хімічна промисловість</a:t>
            </a:r>
          </a:p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ru-RU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-ПБМ</a:t>
            </a:r>
          </a:p>
          <a:p>
            <a:pPr marL="609600" indent="-609600" eaLnBrk="1" hangingPunct="1">
              <a:buFont typeface="Georgia" pitchFamily="18" charset="0"/>
              <a:buNone/>
              <a:defRPr/>
            </a:pPr>
            <a:r>
              <a:rPr lang="ru-RU" sz="2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-ПЕК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graphicFrame>
        <p:nvGraphicFramePr>
          <p:cNvPr id="53285" name="Group 37"/>
          <p:cNvGraphicFramePr>
            <a:graphicFrameLocks noGrp="1"/>
          </p:cNvGraphicFramePr>
          <p:nvPr/>
        </p:nvGraphicFramePr>
        <p:xfrm>
          <a:off x="179388" y="765175"/>
          <a:ext cx="8785225" cy="5688013"/>
        </p:xfrm>
        <a:graphic>
          <a:graphicData uri="http://schemas.openxmlformats.org/drawingml/2006/table">
            <a:tbl>
              <a:tblPr/>
              <a:tblGrid>
                <a:gridCol w="2305050"/>
                <a:gridCol w="3095625"/>
                <a:gridCol w="338455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</a:rPr>
                        <a:t>Промисловість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79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</a:rPr>
                        <a:t>Галузі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79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man Old Style" pitchFamily="18" charset="0"/>
                        </a:rPr>
                        <a:t>Центри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79BB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ПЕК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Нафтова та газова пр-ть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Енергетика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Кременчуцький НПЗ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Зміївська ТЕС, ГЕС – Дніпро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</a:tr>
              <a:tr h="1158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Машинобудування (1 місце в районі)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Важке машинобудування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Трактори та с/г машини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Автомобілебудування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Точне машинобудування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Авіабудування </a:t>
                      </a:r>
                      <a:endParaRPr kumimoji="0" lang="ru-RU" sz="1400" b="0" i="0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Кременчук, Харків, Конотоп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Харків, Лозова, Конотоп, Ромни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Кременчук, Лебедин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Харків, Лубни, Суми, Полтава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Харків </a:t>
                      </a: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</a:tr>
              <a:tr h="1398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Хімічна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Нафтопереробна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Газопереробна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Виробництво фотоматеріалів, </a:t>
                      </a:r>
                      <a:r>
                        <a:rPr kumimoji="0" lang="uk-UA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порох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Мінеральні добрива, пластмаси, хімічні реактиви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Кременчук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Варва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Шостка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Харків, Шебелинка, Суми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Будівельних матеріалів</a:t>
                      </a: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Цемент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Залізобетонні конструкції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Стінові матеріали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Балаклія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Харків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Суми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Легка (3 місце серед галузей в районі)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Текстильна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Швейна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Хутрова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Взуттєва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Шостка, Суми, Первомайський, Харків та ін.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D7E7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Харчова (2 місце)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Цукрова промисловість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Молочноконсервні заводи</a:t>
                      </a: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40 заводів (Лохвицький, Полт. обл.)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Куп'янськ, Білик, Хорол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91443" marR="91443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C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04813"/>
            <a:ext cx="8424862" cy="5754687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Промисловість – 14%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М/Б(різногалузеве):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Харків (</a:t>
            </a:r>
            <a:r>
              <a:rPr lang="uk-UA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турбіни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тепловози, </a:t>
            </a:r>
            <a:r>
              <a:rPr lang="uk-UA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літаки, трактори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верстати, </a:t>
            </a:r>
            <a:r>
              <a:rPr lang="uk-UA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велосипеди, кабелі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Кременчук </a:t>
            </a:r>
            <a:r>
              <a:rPr lang="uk-UA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(вагони, вантажні автомобілі “КРАЗ”,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мікроавтобуси)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Полтава (електротехніка)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Суми (електр. мікроскопи, хімічне обладнання, насоси)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1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Харчова промисловість: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14%-м’ясо, 15%-борошно, 18%-цукор, 16%-вершкове масло, 19%-молоко, сири, 15%-олія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Легка промисловість: 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Бавовняні, вовняні, трикотажні тканини, хутро, взуття (Ромни-75% гардино-тюлевих виробів, 34% взуття)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 Хімічна промисловість: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Суми – фосфатні добрива.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Харків – пластмаси, лаки, фарби, парфуми, ліки.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-ПБМ: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ЗБК, цемент, шифер, порцеляно-фаянсова (Буди)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uk-UA" sz="18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-ПЕК:</a:t>
            </a:r>
            <a:r>
              <a:rPr lang="uk-UA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ТЕС Зміївська ТЕС, Кременчуцька ГЕС </a:t>
            </a:r>
          </a:p>
          <a:p>
            <a:pPr marL="609600" indent="-609600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endParaRPr lang="uk-UA" sz="1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403350" y="5734050"/>
            <a:ext cx="6511925" cy="925513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>
              <a:buFont typeface="Georgia" pitchFamily="18" charset="0"/>
              <a:buNone/>
            </a:pPr>
            <a:r>
              <a:rPr lang="uk-UA" smtClean="0">
                <a:solidFill>
                  <a:schemeClr val="tx1"/>
                </a:solidFill>
                <a:effectLst/>
              </a:rPr>
              <a:t>Ту-334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88913"/>
            <a:ext cx="9144000" cy="5507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56322" name="Прямоугольник 4"/>
          <p:cNvSpPr>
            <a:spLocks noChangeArrowheads="1"/>
          </p:cNvSpPr>
          <p:nvPr/>
        </p:nvSpPr>
        <p:spPr bwMode="auto">
          <a:xfrm>
            <a:off x="1908175" y="6135688"/>
            <a:ext cx="5903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Цукровий завод (Полтавська обл.)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56323" name="Picture 2" descr="http://www.adm-pl.gov.ua/data/upload/publication/orjyck/ua/6903/p8080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92150"/>
            <a:ext cx="79914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0"/>
            <a:ext cx="74168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3276600" y="3573463"/>
            <a:ext cx="1295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(14%)</a:t>
            </a:r>
            <a:br>
              <a:rPr lang="en-US" sz="1400"/>
            </a:br>
            <a:r>
              <a:rPr lang="en-US" sz="1400"/>
              <a:t>   (12%)   </a:t>
            </a:r>
            <a:endParaRPr lang="ru-RU" sz="1400"/>
          </a:p>
        </p:txBody>
      </p:sp>
      <p:pic>
        <p:nvPicPr>
          <p:cNvPr id="38915" name="Picture 10" descr="Coat_of_Arms_of_Sumy_Ob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383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2" descr="Файл:Coat of Arms of Poltava Oblas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5400"/>
            <a:ext cx="19526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4" descr="Файл:COA of Kharkiv Oblast.s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2276475"/>
            <a:ext cx="22796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7216775" y="136525"/>
            <a:ext cx="13906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Arial" charset="0"/>
              </a:rPr>
              <a:t>01.12.2013.</a:t>
            </a:r>
          </a:p>
        </p:txBody>
      </p:sp>
      <p:graphicFrame>
        <p:nvGraphicFramePr>
          <p:cNvPr id="14458" name="Group 122"/>
          <p:cNvGraphicFramePr>
            <a:graphicFrameLocks noGrp="1"/>
          </p:cNvGraphicFramePr>
          <p:nvPr/>
        </p:nvGraphicFramePr>
        <p:xfrm>
          <a:off x="0" y="5035550"/>
          <a:ext cx="9144000" cy="1828800"/>
        </p:xfrm>
        <a:graphic>
          <a:graphicData uri="http://schemas.openxmlformats.org/drawingml/2006/table">
            <a:tbl>
              <a:tblPr/>
              <a:tblGrid>
                <a:gridCol w="3132138"/>
                <a:gridCol w="2087562"/>
                <a:gridCol w="2089150"/>
                <a:gridCol w="1835150"/>
              </a:tblGrid>
              <a:tr h="0"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Загальна: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84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тис км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²</a:t>
                      </a: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,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млн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ос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endParaRPr kumimoji="0" 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Сумська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область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3,8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тис км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²</a:t>
                      </a:r>
                      <a:endParaRPr kumimoji="0" lang="uk-UA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1,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млн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осіб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10.01.1939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Полтавська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область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8,8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тис км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²</a:t>
                      </a:r>
                      <a:endParaRPr kumimoji="0" lang="uk-UA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1,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млн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осіб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22.09.1937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Харківська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область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DF83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31,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тис км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²</a:t>
                      </a:r>
                      <a:endParaRPr kumimoji="0" lang="uk-UA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DF83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2,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 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млн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осіб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DF83"/>
                    </a:solidFill>
                  </a:tcPr>
                </a:tc>
                <a:tc>
                  <a:txBody>
                    <a:bodyPr/>
                    <a:lstStyle/>
                    <a:p>
                      <a:pPr marL="46038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7E4E99"/>
                        </a:buClr>
                        <a:buSzPct val="130000"/>
                        <a:buFont typeface="Georgia" pitchFamily="18" charset="0"/>
                        <a:buNone/>
                        <a:tabLst/>
                      </a:pPr>
                      <a:r>
                        <a:rPr kumimoji="0" lang="uk-U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27.02.1932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DF8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57346" name="Прямоугольник 4"/>
          <p:cNvSpPr>
            <a:spLocks noChangeArrowheads="1"/>
          </p:cNvSpPr>
          <p:nvPr/>
        </p:nvSpPr>
        <p:spPr bwMode="auto">
          <a:xfrm>
            <a:off x="971550" y="6135688"/>
            <a:ext cx="7200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Кременчуцький нафтопереробний завод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57347" name="Picture 2" descr="http://i1.poltava.pl.ua/news/15/1440/pho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08050"/>
            <a:ext cx="77533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58370" name="Прямоугольник 4"/>
          <p:cNvSpPr>
            <a:spLocks noChangeArrowheads="1"/>
          </p:cNvSpPr>
          <p:nvPr/>
        </p:nvSpPr>
        <p:spPr bwMode="auto">
          <a:xfrm>
            <a:off x="971550" y="6135688"/>
            <a:ext cx="7200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Харківський тракторний завод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58371" name="Picture 2" descr="http://gdb.rferl.org/6CB42DA5-EC8F-4534-93FA-358B02F32534_mw800_mh600_s.jpg"/>
          <p:cNvPicPr>
            <a:picLocks noChangeAspect="1" noChangeArrowheads="1"/>
          </p:cNvPicPr>
          <p:nvPr/>
        </p:nvPicPr>
        <p:blipFill>
          <a:blip r:embed="rId2"/>
          <a:srcRect l="5916"/>
          <a:stretch>
            <a:fillRect/>
          </a:stretch>
        </p:blipFill>
        <p:spPr bwMode="auto">
          <a:xfrm>
            <a:off x="755650" y="739775"/>
            <a:ext cx="7561263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59394" name="Прямоугольник 4"/>
          <p:cNvSpPr>
            <a:spLocks noChangeArrowheads="1"/>
          </p:cNvSpPr>
          <p:nvPr/>
        </p:nvSpPr>
        <p:spPr bwMode="auto">
          <a:xfrm>
            <a:off x="971550" y="6135688"/>
            <a:ext cx="7200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Харківський канатний завод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59395" name="Picture 2" descr="http://www.oct.rada.kharkov.ua/user/images/periods/image1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2513"/>
            <a:ext cx="885666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60418" name="Прямоугольник 4"/>
          <p:cNvSpPr>
            <a:spLocks noChangeArrowheads="1"/>
          </p:cNvSpPr>
          <p:nvPr/>
        </p:nvSpPr>
        <p:spPr bwMode="auto">
          <a:xfrm>
            <a:off x="971550" y="6259513"/>
            <a:ext cx="77041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>
                <a:latin typeface="Bookman Old Style" pitchFamily="18" charset="0"/>
              </a:rPr>
              <a:t>ХАРКІВСЬКИЙ ЗАВОД ПІДЙОМНО-ТРАНСПОРТНОГО ОБЛАДНАННЯ</a:t>
            </a:r>
            <a:endParaRPr lang="ru-RU" sz="1600">
              <a:latin typeface="Bookman Old Style" pitchFamily="18" charset="0"/>
            </a:endParaRPr>
          </a:p>
        </p:txBody>
      </p:sp>
      <p:pic>
        <p:nvPicPr>
          <p:cNvPr id="60419" name="Picture 2" descr="ХАРКІВСЬКИЙ ЗАВОД ПІДЙОМНО-ТРАНСПОРТНОГО ОБЛАДНА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08050"/>
            <a:ext cx="8202612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6144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706438"/>
            <a:ext cx="8207375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Прямоугольник 4"/>
          <p:cNvSpPr>
            <a:spLocks noChangeArrowheads="1"/>
          </p:cNvSpPr>
          <p:nvPr/>
        </p:nvSpPr>
        <p:spPr bwMode="auto">
          <a:xfrm>
            <a:off x="2195513" y="6135688"/>
            <a:ext cx="475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Кременчуцька ГЕС</a:t>
            </a:r>
            <a:endParaRPr lang="ru-RU" sz="24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62466" name="Прямоугольник 4"/>
          <p:cNvSpPr>
            <a:spLocks noChangeArrowheads="1"/>
          </p:cNvSpPr>
          <p:nvPr/>
        </p:nvSpPr>
        <p:spPr bwMode="auto">
          <a:xfrm>
            <a:off x="3276600" y="5876925"/>
            <a:ext cx="2879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Завод «Свема»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62467" name="Picture 2" descr="http://sumyinfo.com/data/medium/sgostka_zavod_svema_livejournalsi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620713"/>
            <a:ext cx="67691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72008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Господарство (спеціалізація).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6349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052513"/>
            <a:ext cx="84931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Прямоугольник 4"/>
          <p:cNvSpPr>
            <a:spLocks noChangeArrowheads="1"/>
          </p:cNvSpPr>
          <p:nvPr/>
        </p:nvSpPr>
        <p:spPr bwMode="auto">
          <a:xfrm>
            <a:off x="2195513" y="5589588"/>
            <a:ext cx="47529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Придніпровські магістральні нафтопроводи</a:t>
            </a:r>
            <a:endParaRPr lang="ru-RU" sz="24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44624"/>
            <a:ext cx="8712968" cy="720080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4000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Господарство.</a:t>
            </a:r>
            <a:endParaRPr lang="ru-RU" sz="4000" kern="1200" cap="all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45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41363"/>
            <a:ext cx="8713788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712968" cy="11521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600" dirty="0" smtClean="0">
                <a:latin typeface="Bookman Old Style" pitchFamily="18" charset="0"/>
              </a:rPr>
              <a:t>Сільське господарство</a:t>
            </a:r>
            <a:endParaRPr lang="ru-RU" sz="3600" dirty="0">
              <a:latin typeface="Bookman Old Style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4213" y="692150"/>
          <a:ext cx="7369175" cy="15589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84489"/>
                <a:gridCol w="3684489"/>
              </a:tblGrid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Bookman Old Style" pitchFamily="18" charset="0"/>
                        </a:rPr>
                        <a:t>Рослинництво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Bookman Old Style" pitchFamily="18" charset="0"/>
                        </a:rPr>
                        <a:t>Тваринництво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 marL="91447" marR="91447" marT="45734" marB="45734"/>
                </a:tc>
              </a:tr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Bookman Old Style" pitchFamily="18" charset="0"/>
                        </a:rPr>
                        <a:t>15%</a:t>
                      </a:r>
                      <a:r>
                        <a:rPr lang="uk-UA" sz="1800" baseline="0" dirty="0" smtClean="0">
                          <a:latin typeface="Bookman Old Style" pitchFamily="18" charset="0"/>
                        </a:rPr>
                        <a:t> збору зерна: пшениця, кукурудза, ячмінь</a:t>
                      </a:r>
                      <a:r>
                        <a:rPr lang="uk-UA" sz="1800" dirty="0" smtClean="0">
                          <a:latin typeface="Bookman Old Style" pitchFamily="18" charset="0"/>
                        </a:rPr>
                        <a:t>, цукровий буряк(24%), соняшник(15%), картопля(12%),овочі(15%)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 marL="91447" marR="91447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latin typeface="Bookman Old Style" pitchFamily="18" charset="0"/>
                        </a:rPr>
                        <a:t>М</a:t>
                      </a:r>
                      <a:r>
                        <a:rPr lang="en-US" sz="1800" dirty="0" smtClean="0">
                          <a:latin typeface="Bookman Old Style" pitchFamily="18" charset="0"/>
                        </a:rPr>
                        <a:t>’</a:t>
                      </a:r>
                      <a:r>
                        <a:rPr lang="uk-UA" sz="1800" dirty="0" smtClean="0">
                          <a:latin typeface="Bookman Old Style" pitchFamily="18" charset="0"/>
                        </a:rPr>
                        <a:t>ясо-молочне скотарство, свинарство, птахівництво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 marL="91447" marR="91447" marT="45734" marB="45734"/>
                </a:tc>
              </a:tr>
            </a:tbl>
          </a:graphicData>
        </a:graphic>
      </p:graphicFrame>
      <p:pic>
        <p:nvPicPr>
          <p:cNvPr id="65549" name="Picture 15" descr="http://informedfarmers.com/wp-content/uploads/2010/10/wheat-fie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31496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21" descr="C:\Users\007\Desktop\1228749313_sunflow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9500" y="2276475"/>
            <a:ext cx="2984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22" descr="C:\Users\007\Desktop\desktopwallpapers_org_ua-59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4602163"/>
            <a:ext cx="335597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23" descr="C:\Users\007\Desktop\gizn-na-ferm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51388"/>
            <a:ext cx="31384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24" descr="C:\Users\007\Desktop\1321449790_kur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9163" y="4760913"/>
            <a:ext cx="314483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4" name="Picture 25" descr="C:\Users\007\Desktop\Трактор в поле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2540000"/>
            <a:ext cx="3095625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978" y="249411"/>
            <a:ext cx="8712968" cy="7920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4400" dirty="0" smtClean="0">
                <a:latin typeface="Bookman Old Style" pitchFamily="18" charset="0"/>
              </a:rPr>
              <a:t>Транспорт.</a:t>
            </a:r>
            <a:endParaRPr lang="ru-RU" sz="4400" dirty="0">
              <a:latin typeface="Bookman Old Style" pitchFamily="18" charset="0"/>
            </a:endParaRPr>
          </a:p>
        </p:txBody>
      </p:sp>
      <p:sp>
        <p:nvSpPr>
          <p:cNvPr id="66562" name="Прямоугольник 3"/>
          <p:cNvSpPr>
            <a:spLocks noChangeArrowheads="1"/>
          </p:cNvSpPr>
          <p:nvPr/>
        </p:nvSpPr>
        <p:spPr bwMode="auto">
          <a:xfrm>
            <a:off x="179388" y="1196975"/>
            <a:ext cx="8713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>
                <a:latin typeface="Bookman Old Style" pitchFamily="18" charset="0"/>
              </a:rPr>
              <a:t>	</a:t>
            </a:r>
            <a:r>
              <a:rPr lang="uk-UA" sz="2000">
                <a:latin typeface="Bookman Old Style" pitchFamily="18" charset="0"/>
              </a:rPr>
              <a:t>Транспортна сітка району густа. Розвинені практично всі види транспорту, крім морського, найбільші внутрішні перевезення припадають на автомобільний вид транспорту. Район є транспортними воротами для зв'язків з Росією.</a:t>
            </a:r>
            <a:endParaRPr lang="ru-RU" sz="2000">
              <a:latin typeface="Bookman Old Style" pitchFamily="18" charset="0"/>
            </a:endParaRPr>
          </a:p>
        </p:txBody>
      </p:sp>
      <p:pic>
        <p:nvPicPr>
          <p:cNvPr id="66563" name="Picture 5" descr="http://otipb.at.ua/101/56.jpg"/>
          <p:cNvPicPr>
            <a:picLocks noChangeAspect="1" noChangeArrowheads="1"/>
          </p:cNvPicPr>
          <p:nvPr/>
        </p:nvPicPr>
        <p:blipFill>
          <a:blip r:embed="rId2"/>
          <a:srcRect r="12367" b="6346"/>
          <a:stretch>
            <a:fillRect/>
          </a:stretch>
        </p:blipFill>
        <p:spPr bwMode="auto">
          <a:xfrm>
            <a:off x="107950" y="3789363"/>
            <a:ext cx="4138613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 descr="http://dostavkagruzov.com.ua/wp-content/uploads/2009/07/d0b7d0b0d0bbd18bd0b7d0bdd0bed0b4d0bed180d0bed0b6d0bdd196-d0bfd0b5d180d0b5d0b2d0b5d0b7d0b5d0bdd0bdd0bdd18f.jpg"/>
          <p:cNvPicPr>
            <a:picLocks noChangeAspect="1" noChangeArrowheads="1"/>
          </p:cNvPicPr>
          <p:nvPr/>
        </p:nvPicPr>
        <p:blipFill>
          <a:blip r:embed="rId3"/>
          <a:srcRect t="9550" r="3239" b="12148"/>
          <a:stretch>
            <a:fillRect/>
          </a:stretch>
        </p:blipFill>
        <p:spPr bwMode="auto">
          <a:xfrm>
            <a:off x="4356100" y="2935288"/>
            <a:ext cx="4700588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4149725"/>
            <a:ext cx="8785225" cy="2420938"/>
          </a:xfrm>
        </p:spPr>
        <p:txBody>
          <a:bodyPr/>
          <a:lstStyle/>
          <a:p>
            <a:pPr marL="419100" indent="-419100" eaLnBrk="1" hangingPunct="1">
              <a:lnSpc>
                <a:spcPct val="80000"/>
              </a:lnSpc>
            </a:pPr>
            <a:r>
              <a:rPr lang="uk-UA" sz="1800" b="1" smtClean="0">
                <a:solidFill>
                  <a:schemeClr val="tx1"/>
                </a:solidFill>
                <a:latin typeface="Arial" charset="0"/>
              </a:rPr>
              <a:t>1. Розташований </a:t>
            </a: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у північно-східній частині України.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b="1" smtClean="0">
                <a:solidFill>
                  <a:schemeClr val="tx1"/>
                </a:solidFill>
                <a:latin typeface="Arial" charset="0"/>
              </a:rPr>
              <a:t>2. Межує:  </a:t>
            </a: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- Пн і пн-сх - Російська федерація.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                   - Пд-сх: Донецький ЕР.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                   - Пд: Придніпровський ЕР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                   - Пд-зх: Центральний ЕР.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                   - Зх: Столичний ЕР.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b="1" smtClean="0">
                <a:solidFill>
                  <a:schemeClr val="tx1"/>
                </a:solidFill>
                <a:latin typeface="Arial" charset="0"/>
              </a:rPr>
              <a:t>3. ТГП: </a:t>
            </a: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Газопровід (Уренгой - Ужгород), авт. (Москва-Сімферополь),</a:t>
            </a:r>
          </a:p>
          <a:p>
            <a:pPr marL="419100" indent="-419100" eaLnBrk="1" hangingPunct="1">
              <a:lnSpc>
                <a:spcPct val="80000"/>
              </a:lnSpc>
            </a:pPr>
            <a:r>
              <a:rPr lang="uk-UA" sz="1800" smtClean="0">
                <a:solidFill>
                  <a:schemeClr val="tx1"/>
                </a:solidFill>
                <a:latin typeface="Arial" charset="0"/>
              </a:rPr>
              <a:t>нафтопровід "Прогрес". Розвинені всі види транспорту крім морського.</a:t>
            </a:r>
          </a:p>
        </p:txBody>
      </p:sp>
      <p:pic>
        <p:nvPicPr>
          <p:cNvPr id="39938" name="Picture 9" descr="http://www.ukrmap.kiev.ua/program2010/g9/g9_37_files/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3338"/>
            <a:ext cx="72009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50825" y="160338"/>
            <a:ext cx="977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Arial" charset="0"/>
              </a:rPr>
              <a:t>ЕГП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5616" y="332656"/>
            <a:ext cx="6511925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u="sng" dirty="0" smtClean="0"/>
              <a:t>6.Економічні зв'язки</a:t>
            </a:r>
            <a:br>
              <a:rPr lang="uk-UA" sz="4000" u="sng" dirty="0" smtClean="0"/>
            </a:br>
            <a:endParaRPr lang="ru-RU" sz="4000" u="sng" dirty="0" smtClean="0"/>
          </a:p>
        </p:txBody>
      </p:sp>
      <p:sp>
        <p:nvSpPr>
          <p:cNvPr id="26628" name="Rectangle 4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250825" y="1628775"/>
            <a:ext cx="4321175" cy="4895850"/>
          </a:xfrm>
        </p:spPr>
        <p:txBody>
          <a:bodyPr/>
          <a:lstStyle/>
          <a:p>
            <a:pPr marL="427038" indent="-381000" algn="ctr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uk-UA" sz="3200" b="1" u="sng" smtClean="0">
                <a:latin typeface="Bookman Old Style" pitchFamily="18" charset="0"/>
              </a:rPr>
              <a:t>Ввіз:</a:t>
            </a:r>
            <a:r>
              <a:rPr lang="uk-UA" sz="3200" smtClean="0">
                <a:latin typeface="Bookman Old Style" pitchFamily="18" charset="0"/>
              </a:rPr>
              <a:t> 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Метали чорні та кольорові,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Вугілля,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Лісоматеріали,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Нафта, газ,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Прилади,</a:t>
            </a:r>
          </a:p>
          <a:p>
            <a:pPr marL="427038" indent="-381000" eaLnBrk="1" hangingPunct="1">
              <a:lnSpc>
                <a:spcPct val="90000"/>
              </a:lnSpc>
              <a:buFont typeface="Georgia" pitchFamily="18" charset="0"/>
              <a:buAutoNum type="arabicPeriod"/>
            </a:pPr>
            <a:r>
              <a:rPr lang="uk-UA" sz="3200" smtClean="0">
                <a:latin typeface="Bookman Old Style" pitchFamily="18" charset="0"/>
              </a:rPr>
              <a:t>Побутова техніка.</a:t>
            </a:r>
          </a:p>
        </p:txBody>
      </p:sp>
      <p:sp>
        <p:nvSpPr>
          <p:cNvPr id="26629" name="Rectangle 5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4572000" y="1557338"/>
            <a:ext cx="4572000" cy="5040312"/>
          </a:xfrm>
        </p:spPr>
        <p:txBody>
          <a:bodyPr/>
          <a:lstStyle/>
          <a:p>
            <a:pPr marL="427038" indent="-38100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uk-UA" sz="3200" b="1" u="sng" smtClean="0">
                <a:latin typeface="Bookman Old Style" pitchFamily="18" charset="0"/>
              </a:rPr>
              <a:t>Вивіз:</a:t>
            </a:r>
          </a:p>
          <a:p>
            <a:pPr marL="427038" indent="-3810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sz="3200" smtClean="0">
                <a:latin typeface="Bookman Old Style" pitchFamily="18" charset="0"/>
              </a:rPr>
              <a:t>Нафтопродукти</a:t>
            </a:r>
          </a:p>
          <a:p>
            <a:pPr marL="427038" indent="-3810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sz="3200" smtClean="0">
                <a:latin typeface="Bookman Old Style" pitchFamily="18" charset="0"/>
              </a:rPr>
              <a:t> Продукція машинобудування</a:t>
            </a:r>
          </a:p>
          <a:p>
            <a:pPr marL="427038" indent="-3810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sz="3200" smtClean="0">
                <a:latin typeface="Bookman Old Style" pitchFamily="18" charset="0"/>
              </a:rPr>
              <a:t>фосфатні добрива, </a:t>
            </a:r>
          </a:p>
          <a:p>
            <a:pPr marL="427038" indent="-3810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sz="3200" smtClean="0">
                <a:latin typeface="Bookman Old Style" pitchFamily="18" charset="0"/>
              </a:rPr>
              <a:t>Продукція легкої промисловості</a:t>
            </a:r>
          </a:p>
          <a:p>
            <a:pPr marL="427038" indent="-3810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sz="3200" smtClean="0">
                <a:latin typeface="Bookman Old Style" pitchFamily="18" charset="0"/>
              </a:rPr>
              <a:t>Зерно, олія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308304" cy="1143000"/>
          </a:xfrm>
        </p:spPr>
        <p:txBody>
          <a:bodyPr/>
          <a:lstStyle/>
          <a:p>
            <a:pPr algn="ctr" eaLnBrk="1" hangingPunct="1">
              <a:buFont typeface="Georgia" pitchFamily="18" charset="0"/>
              <a:buNone/>
              <a:defRPr/>
            </a:pPr>
            <a:r>
              <a:rPr lang="uk-UA" sz="4000" u="sng" dirty="0" smtClean="0"/>
              <a:t>7.Проблеми і перспективи розвитку</a:t>
            </a:r>
            <a:br>
              <a:rPr lang="uk-UA" sz="4000" u="sng" dirty="0" smtClean="0"/>
            </a:br>
            <a:endParaRPr lang="ru-RU" sz="4000" u="sng" dirty="0" smtClean="0"/>
          </a:p>
        </p:txBody>
      </p:sp>
      <p:sp>
        <p:nvSpPr>
          <p:cNvPr id="28676" name="Rectangle 4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323850" y="1773238"/>
            <a:ext cx="4341813" cy="29511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u="sng" smtClean="0"/>
              <a:t>Проблеми: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високе техногенне навантаження 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екологічна проблема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 виснаження родовищ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 застаріле обладнання</a:t>
            </a:r>
            <a:r>
              <a:rPr lang="ru-RU" sz="2800" smtClean="0"/>
              <a:t>	</a:t>
            </a:r>
          </a:p>
        </p:txBody>
      </p:sp>
      <p:sp>
        <p:nvSpPr>
          <p:cNvPr id="28677" name="Rectangle 5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4648200" y="1412875"/>
            <a:ext cx="4194175" cy="51117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u="sng" smtClean="0"/>
              <a:t>Перспективи розвитку: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охорона довкілля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рекультивації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 конверсія </a:t>
            </a:r>
          </a:p>
          <a:p>
            <a:pPr eaLnBrk="1" hangingPunct="1">
              <a:lnSpc>
                <a:spcPct val="80000"/>
              </a:lnSpc>
            </a:pPr>
            <a:r>
              <a:rPr lang="uk-UA" sz="2800" smtClean="0"/>
              <a:t>технологічне переоснащення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74738"/>
            <a:ext cx="8713788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Прямоугольник 4"/>
          <p:cNvSpPr>
            <a:spLocks noChangeArrowheads="1"/>
          </p:cNvSpPr>
          <p:nvPr/>
        </p:nvSpPr>
        <p:spPr bwMode="auto">
          <a:xfrm>
            <a:off x="2232025" y="5173663"/>
            <a:ext cx="47529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Полтава – залізничний вокзал</a:t>
            </a:r>
            <a:endParaRPr lang="ru-RU" sz="240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Прямоугольник 4"/>
          <p:cNvSpPr>
            <a:spLocks noChangeArrowheads="1"/>
          </p:cNvSpPr>
          <p:nvPr/>
        </p:nvSpPr>
        <p:spPr bwMode="auto">
          <a:xfrm>
            <a:off x="2411413" y="5805488"/>
            <a:ext cx="475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Полтава</a:t>
            </a:r>
            <a:endParaRPr lang="ru-RU" sz="2400">
              <a:latin typeface="Bookman Old Style" pitchFamily="18" charset="0"/>
            </a:endParaRPr>
          </a:p>
        </p:txBody>
      </p:sp>
      <p:pic>
        <p:nvPicPr>
          <p:cNvPr id="70658" name="Picture 2" descr="http://revisor.od.ua/pics/apicturepicture7906_27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04813"/>
            <a:ext cx="74168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Полтава</a:t>
            </a:r>
            <a:r>
              <a:rPr lang="uk-UA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682" name="Picture 9" descr="polta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57338"/>
            <a:ext cx="90741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Прямоугольник 4"/>
          <p:cNvSpPr>
            <a:spLocks noChangeArrowheads="1"/>
          </p:cNvSpPr>
          <p:nvPr/>
        </p:nvSpPr>
        <p:spPr bwMode="auto">
          <a:xfrm>
            <a:off x="2411413" y="594995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latin typeface="Bookman Old Style" pitchFamily="18" charset="0"/>
              </a:rPr>
              <a:t>Харків</a:t>
            </a:r>
            <a:endParaRPr lang="ru-RU" sz="2400" b="1">
              <a:latin typeface="Bookman Old Style" pitchFamily="18" charset="0"/>
            </a:endParaRPr>
          </a:p>
        </p:txBody>
      </p:sp>
      <p:pic>
        <p:nvPicPr>
          <p:cNvPr id="72706" name="Picture 2" descr="http://tutbuv.com/wp-content/uploads/mr_brut/pic/0013dy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3988"/>
            <a:ext cx="8642350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Харків</a:t>
            </a:r>
            <a:endParaRPr lang="ru-RU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3730" name="Picture 5" descr="500px-LopanStrelkaKhark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25538"/>
            <a:ext cx="87852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Прямоугольник 4"/>
          <p:cNvSpPr>
            <a:spLocks noChangeArrowheads="1"/>
          </p:cNvSpPr>
          <p:nvPr/>
        </p:nvSpPr>
        <p:spPr bwMode="auto">
          <a:xfrm>
            <a:off x="2411413" y="5805488"/>
            <a:ext cx="4752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latin typeface="Bookman Old Style" pitchFamily="18" charset="0"/>
              </a:rPr>
              <a:t>Суми</a:t>
            </a:r>
          </a:p>
        </p:txBody>
      </p:sp>
      <p:pic>
        <p:nvPicPr>
          <p:cNvPr id="74754" name="Picture 2" descr="http://images.photoukraine.com/photos/011547.jpg"/>
          <p:cNvPicPr>
            <a:picLocks noChangeAspect="1" noChangeArrowheads="1"/>
          </p:cNvPicPr>
          <p:nvPr/>
        </p:nvPicPr>
        <p:blipFill>
          <a:blip r:embed="rId2"/>
          <a:srcRect t="3201"/>
          <a:stretch>
            <a:fillRect/>
          </a:stretch>
        </p:blipFill>
        <p:spPr bwMode="auto">
          <a:xfrm>
            <a:off x="525463" y="387350"/>
            <a:ext cx="8110537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>
                <a:effectLst>
                  <a:outerShdw blurRad="38100" dist="38100" dir="2700000" algn="tl">
                    <a:srgbClr val="000000"/>
                  </a:outerShdw>
                </a:effectLst>
              </a:rPr>
              <a:t>Суми</a:t>
            </a:r>
            <a:r>
              <a:rPr lang="uk-UA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5778" name="Picture 5" descr="fot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14400"/>
            <a:ext cx="8496300" cy="5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http://www.ukrmap.kiev.ua/program2009/g8/Maps/06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7" descr="http://visitua.info/img/geo/klimap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864235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Прямоугольник 4"/>
          <p:cNvSpPr>
            <a:spLocks noChangeArrowheads="1"/>
          </p:cNvSpPr>
          <p:nvPr/>
        </p:nvSpPr>
        <p:spPr bwMode="auto">
          <a:xfrm>
            <a:off x="2268538" y="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/>
              <a:t>Природні умови</a:t>
            </a:r>
            <a:endParaRPr lang="ru-RU" sz="3600" b="1"/>
          </a:p>
        </p:txBody>
      </p:sp>
      <p:sp>
        <p:nvSpPr>
          <p:cNvPr id="43010" name="Прямоугольник 5"/>
          <p:cNvSpPr>
            <a:spLocks noChangeArrowheads="1"/>
          </p:cNvSpPr>
          <p:nvPr/>
        </p:nvSpPr>
        <p:spPr bwMode="auto">
          <a:xfrm>
            <a:off x="4787900" y="620713"/>
            <a:ext cx="4105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u="sng"/>
              <a:t>Клімат:</a:t>
            </a:r>
          </a:p>
          <a:p>
            <a:r>
              <a:rPr lang="uk-UA" sz="2000" b="1">
                <a:latin typeface="Arial" charset="0"/>
              </a:rPr>
              <a:t>помірно-континентальний, </a:t>
            </a:r>
          </a:p>
          <a:p>
            <a:pPr>
              <a:buFont typeface="Georgia" pitchFamily="18" charset="0"/>
              <a:buNone/>
            </a:pPr>
            <a:r>
              <a:rPr lang="en-US" sz="2000" b="1">
                <a:latin typeface="Arial" charset="0"/>
              </a:rPr>
              <a:t>t </a:t>
            </a:r>
            <a:r>
              <a:rPr lang="uk-UA" sz="2000" b="1">
                <a:latin typeface="Arial" charset="0"/>
              </a:rPr>
              <a:t>січня- -6 -8</a:t>
            </a:r>
            <a:r>
              <a:rPr lang="uk-UA" sz="2000" b="1" baseline="30000">
                <a:latin typeface="Arial" charset="0"/>
              </a:rPr>
              <a:t>о</a:t>
            </a:r>
            <a:r>
              <a:rPr lang="uk-UA" sz="2000" b="1">
                <a:latin typeface="Arial" charset="0"/>
              </a:rPr>
              <a:t>С,</a:t>
            </a:r>
            <a:br>
              <a:rPr lang="uk-UA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t</a:t>
            </a:r>
            <a:r>
              <a:rPr lang="uk-UA" sz="2000" b="1">
                <a:latin typeface="Arial" charset="0"/>
              </a:rPr>
              <a:t> липня +19 +20</a:t>
            </a:r>
            <a:r>
              <a:rPr lang="uk-UA" sz="2000" b="1" baseline="30000">
                <a:latin typeface="Arial" charset="0"/>
              </a:rPr>
              <a:t>о</a:t>
            </a:r>
            <a:r>
              <a:rPr lang="uk-UA" b="1"/>
              <a:t>С</a:t>
            </a:r>
            <a:r>
              <a:rPr lang="uk-UA" sz="2000" b="1">
                <a:latin typeface="Arial" charset="0"/>
              </a:rPr>
              <a:t>,</a:t>
            </a:r>
            <a:br>
              <a:rPr lang="uk-UA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k=1</a:t>
            </a:r>
            <a:endParaRPr lang="ru-RU"/>
          </a:p>
        </p:txBody>
      </p:sp>
      <p:sp>
        <p:nvSpPr>
          <p:cNvPr id="43011" name="Прямоугольник 6"/>
          <p:cNvSpPr>
            <a:spLocks noChangeArrowheads="1"/>
          </p:cNvSpPr>
          <p:nvPr/>
        </p:nvSpPr>
        <p:spPr bwMode="auto">
          <a:xfrm>
            <a:off x="323850" y="620713"/>
            <a:ext cx="44656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u="sng"/>
              <a:t>Рельєф:</a:t>
            </a:r>
            <a:r>
              <a:rPr lang="uk-UA" sz="2000" u="sng"/>
              <a:t> рівнинний </a:t>
            </a:r>
            <a:br>
              <a:rPr lang="uk-UA" sz="2000" u="sng"/>
            </a:br>
            <a:r>
              <a:rPr lang="uk-UA" sz="2000"/>
              <a:t>- Придніпровська низовина </a:t>
            </a:r>
          </a:p>
          <a:p>
            <a:pPr>
              <a:buFontTx/>
              <a:buChar char="-"/>
            </a:pPr>
            <a:r>
              <a:rPr lang="uk-UA" sz="2000"/>
              <a:t> Полтавська рівнина, </a:t>
            </a:r>
          </a:p>
          <a:p>
            <a:pPr>
              <a:buFontTx/>
              <a:buChar char="-"/>
            </a:pPr>
            <a:r>
              <a:rPr lang="uk-UA" sz="2000"/>
              <a:t> відроги Середньоросійської в-ни </a:t>
            </a:r>
            <a:br>
              <a:rPr lang="uk-UA" sz="2000"/>
            </a:br>
            <a:r>
              <a:rPr lang="uk-UA" sz="2000"/>
              <a:t>- яри, балки, річкові долини</a:t>
            </a:r>
          </a:p>
        </p:txBody>
      </p:sp>
      <p:pic>
        <p:nvPicPr>
          <p:cNvPr id="43012" name="Picture 5" descr="beam_on_the_right_slope_of_Vorsk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9323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Файл:Осетр ре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276475"/>
            <a:ext cx="42116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3" name="Picture 16" descr="http://www.ukrmap.kiev.ua/program2010/g8/g8_16_files/image00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 Box 16"/>
          <p:cNvSpPr txBox="1">
            <a:spLocks noChangeArrowheads="1"/>
          </p:cNvSpPr>
          <p:nvPr/>
        </p:nvSpPr>
        <p:spPr bwMode="auto">
          <a:xfrm>
            <a:off x="231775" y="11445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44035" name="Text Box 17"/>
          <p:cNvSpPr txBox="1">
            <a:spLocks noChangeArrowheads="1"/>
          </p:cNvSpPr>
          <p:nvPr/>
        </p:nvSpPr>
        <p:spPr bwMode="auto">
          <a:xfrm>
            <a:off x="231775" y="1289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0" y="908050"/>
            <a:ext cx="4643438" cy="4054475"/>
          </a:xfrm>
          <a:prstGeom prst="rect">
            <a:avLst/>
          </a:prstGeom>
          <a:solidFill>
            <a:srgbClr val="09647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Нафта, газ</a:t>
            </a:r>
          </a:p>
          <a:p>
            <a:pPr>
              <a:defRPr/>
            </a:pP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Дніпровсько-Донецька провінція:</a:t>
            </a: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Нафта</a:t>
            </a:r>
            <a:r>
              <a:rPr lang="uk-UA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Глинсько–Розбишівське, Нинівське, Козіївське </a:t>
            </a:r>
          </a:p>
          <a:p>
            <a:pPr>
              <a:defRPr/>
            </a:pPr>
            <a:r>
              <a:rPr lang="uk-UA" sz="2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Газ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Шебелинське, Єфреміське, Західно-Хрестищенське.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Торф</a:t>
            </a: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Залізні руди </a:t>
            </a:r>
            <a:r>
              <a:rPr lang="uk-UA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uk-UA" sz="2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Кременчуцький р-н</a:t>
            </a:r>
            <a:endParaRPr lang="uk-UA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Кам`яна сіль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Роменське</a:t>
            </a: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Кварцові та формувальні піски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Фосфорити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Ізюмське, Кролевецьке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uk-UA" sz="20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Мінеральні води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</a:rPr>
              <a:t>Миргородське, Березівське</a:t>
            </a:r>
          </a:p>
        </p:txBody>
      </p:sp>
      <p:sp>
        <p:nvSpPr>
          <p:cNvPr id="61460" name="Freeform 20"/>
          <p:cNvSpPr>
            <a:spLocks/>
          </p:cNvSpPr>
          <p:nvPr/>
        </p:nvSpPr>
        <p:spPr bwMode="auto">
          <a:xfrm>
            <a:off x="5148263" y="1196975"/>
            <a:ext cx="3048000" cy="2314575"/>
          </a:xfrm>
          <a:custGeom>
            <a:avLst/>
            <a:gdLst>
              <a:gd name="T0" fmla="*/ 2147483647 w 1920"/>
              <a:gd name="T1" fmla="*/ 0 h 1458"/>
              <a:gd name="T2" fmla="*/ 2147483647 w 1920"/>
              <a:gd name="T3" fmla="*/ 2147483647 h 1458"/>
              <a:gd name="T4" fmla="*/ 2147483647 w 1920"/>
              <a:gd name="T5" fmla="*/ 2147483647 h 1458"/>
              <a:gd name="T6" fmla="*/ 2147483647 w 1920"/>
              <a:gd name="T7" fmla="*/ 2147483647 h 1458"/>
              <a:gd name="T8" fmla="*/ 2147483647 w 1920"/>
              <a:gd name="T9" fmla="*/ 2147483647 h 1458"/>
              <a:gd name="T10" fmla="*/ 2147483647 w 1920"/>
              <a:gd name="T11" fmla="*/ 2147483647 h 1458"/>
              <a:gd name="T12" fmla="*/ 2147483647 w 1920"/>
              <a:gd name="T13" fmla="*/ 2147483647 h 14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0"/>
              <a:gd name="T22" fmla="*/ 0 h 1458"/>
              <a:gd name="T23" fmla="*/ 1920 w 1920"/>
              <a:gd name="T24" fmla="*/ 1458 h 145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0" h="1458">
                <a:moveTo>
                  <a:pt x="181" y="0"/>
                </a:moveTo>
                <a:cubicBezTo>
                  <a:pt x="215" y="264"/>
                  <a:pt x="250" y="529"/>
                  <a:pt x="227" y="680"/>
                </a:cubicBezTo>
                <a:cubicBezTo>
                  <a:pt x="204" y="831"/>
                  <a:pt x="68" y="809"/>
                  <a:pt x="45" y="907"/>
                </a:cubicBezTo>
                <a:cubicBezTo>
                  <a:pt x="22" y="1005"/>
                  <a:pt x="0" y="1179"/>
                  <a:pt x="91" y="1270"/>
                </a:cubicBezTo>
                <a:cubicBezTo>
                  <a:pt x="182" y="1361"/>
                  <a:pt x="318" y="1458"/>
                  <a:pt x="590" y="1451"/>
                </a:cubicBezTo>
                <a:cubicBezTo>
                  <a:pt x="862" y="1444"/>
                  <a:pt x="1528" y="1316"/>
                  <a:pt x="1724" y="1225"/>
                </a:cubicBezTo>
                <a:cubicBezTo>
                  <a:pt x="1920" y="1134"/>
                  <a:pt x="1762" y="960"/>
                  <a:pt x="1769" y="907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400" b="1">
                <a:latin typeface="Arial" charset="0"/>
              </a:rPr>
              <a:t>Природні ресурси: </a:t>
            </a:r>
            <a:r>
              <a:rPr lang="uk-UA" sz="4400" b="1" i="1">
                <a:latin typeface="Arial" charset="0"/>
              </a:rPr>
              <a:t>мінеральні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9" grpId="0" animBg="1"/>
      <p:bldP spid="614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8" y="44624"/>
            <a:ext cx="8712968" cy="1008112"/>
          </a:xfr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uk-UA" sz="3200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Природні умови та ресурси</a:t>
            </a:r>
            <a:br>
              <a:rPr lang="uk-UA" sz="3200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3200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Ґрунти, ліси.</a:t>
            </a:r>
            <a:endParaRPr lang="ru-RU" sz="3200" kern="1200" cap="all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0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388" y="5661025"/>
            <a:ext cx="8856662" cy="936625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sz="2400" b="1" smtClean="0">
                <a:latin typeface="Bookman Old Style" pitchFamily="18" charset="0"/>
              </a:rPr>
              <a:t>Ґрунти</a:t>
            </a:r>
            <a:r>
              <a:rPr lang="uk-UA" sz="2400" smtClean="0">
                <a:latin typeface="Bookman Old Style" pitchFamily="18" charset="0"/>
              </a:rPr>
              <a:t>: дерново-підзолисті, сірі-лісові, чорноземи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uk-UA" sz="2400" b="1" smtClean="0">
                <a:latin typeface="Bookman Old Style" pitchFamily="18" charset="0"/>
              </a:rPr>
              <a:t>Лісові</a:t>
            </a:r>
            <a:r>
              <a:rPr lang="uk-UA" sz="2400" smtClean="0">
                <a:latin typeface="Bookman Old Style" pitchFamily="18" charset="0"/>
              </a:rPr>
              <a:t>: обмежені</a:t>
            </a:r>
          </a:p>
        </p:txBody>
      </p:sp>
      <p:pic>
        <p:nvPicPr>
          <p:cNvPr id="45059" name="Picture 5" descr="http://agrohimik.blox.ua/resource/Ukr_gru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85693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15888"/>
            <a:ext cx="6511925" cy="865187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buFont typeface="Georgia" pitchFamily="18" charset="0"/>
              <a:buNone/>
              <a:defRPr/>
            </a:pPr>
            <a:r>
              <a:rPr lang="uk-UA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Водні ресурси: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981075"/>
            <a:ext cx="8434388" cy="5688013"/>
          </a:xfrm>
        </p:spPr>
        <p:txBody>
          <a:bodyPr/>
          <a:lstStyle/>
          <a:p>
            <a:r>
              <a:rPr lang="uk-UA" sz="2400" smtClean="0"/>
              <a:t>Район відносно добре забезпечений водними ресурсами. </a:t>
            </a:r>
          </a:p>
          <a:p>
            <a:r>
              <a:rPr lang="uk-UA" sz="2400" smtClean="0"/>
              <a:t>Лише у південно-східній частині Харківської області відчувається їх дефіцит. </a:t>
            </a:r>
          </a:p>
          <a:p>
            <a:r>
              <a:rPr lang="uk-UA" sz="2400" smtClean="0"/>
              <a:t>Найважливішу роль у водо забезпеченні регіону відіграють Дніпро, Ворскла, Сіверський Донець, Сейм, Псел, Десна, Хорол.</a:t>
            </a:r>
          </a:p>
          <a:p>
            <a:r>
              <a:rPr lang="uk-UA" sz="2400" smtClean="0"/>
              <a:t>Кременчуцьке водосховище.</a:t>
            </a:r>
          </a:p>
          <a:p>
            <a:r>
              <a:rPr lang="uk-UA" sz="2400" smtClean="0"/>
              <a:t>Канал Дніпро-Донбас </a:t>
            </a:r>
          </a:p>
          <a:p>
            <a:r>
              <a:rPr lang="uk-UA" sz="2400" smtClean="0"/>
              <a:t>Відомі й джерела мінеральних вод (Миргородське, Гоголівське, Березівське)</a:t>
            </a:r>
          </a:p>
          <a:p>
            <a:endParaRPr lang="uk-UA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 1">
      <a:dk1>
        <a:srgbClr val="69676D"/>
      </a:dk1>
      <a:lt1>
        <a:srgbClr val="FFFFFF"/>
      </a:lt1>
      <a:dk2>
        <a:srgbClr val="000000"/>
      </a:dk2>
      <a:lt2>
        <a:srgbClr val="C9C2D1"/>
      </a:lt2>
      <a:accent1>
        <a:srgbClr val="CEB966"/>
      </a:accent1>
      <a:accent2>
        <a:srgbClr val="9CB084"/>
      </a:accent2>
      <a:accent3>
        <a:srgbClr val="AAAAAA"/>
      </a:accent3>
      <a:accent4>
        <a:srgbClr val="DADADA"/>
      </a:accent4>
      <a:accent5>
        <a:srgbClr val="E3D9B8"/>
      </a:accent5>
      <a:accent6>
        <a:srgbClr val="8D9F77"/>
      </a:accent6>
      <a:hlink>
        <a:srgbClr val="410082"/>
      </a:hlink>
      <a:folHlink>
        <a:srgbClr val="932968"/>
      </a:folHlink>
    </a:clrScheme>
    <a:fontScheme name="Апекс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Апекс 1">
        <a:dk1>
          <a:srgbClr val="69676D"/>
        </a:dk1>
        <a:lt1>
          <a:srgbClr val="FFFFFF"/>
        </a:lt1>
        <a:dk2>
          <a:srgbClr val="000000"/>
        </a:dk2>
        <a:lt2>
          <a:srgbClr val="C9C2D1"/>
        </a:lt2>
        <a:accent1>
          <a:srgbClr val="CEB966"/>
        </a:accent1>
        <a:accent2>
          <a:srgbClr val="9CB084"/>
        </a:accent2>
        <a:accent3>
          <a:srgbClr val="AAAAAA"/>
        </a:accent3>
        <a:accent4>
          <a:srgbClr val="DADADA"/>
        </a:accent4>
        <a:accent5>
          <a:srgbClr val="E3D9B8"/>
        </a:accent5>
        <a:accent6>
          <a:srgbClr val="8D9F77"/>
        </a:accent6>
        <a:hlink>
          <a:srgbClr val="410082"/>
        </a:hlink>
        <a:folHlink>
          <a:srgbClr val="93296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604</Words>
  <Application>Microsoft Office PowerPoint</Application>
  <PresentationFormat>Экран (4:3)</PresentationFormat>
  <Paragraphs>190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38</vt:i4>
      </vt:variant>
    </vt:vector>
  </HeadingPairs>
  <TitlesOfParts>
    <vt:vector size="54" baseType="lpstr">
      <vt:lpstr>Trebuchet MS</vt:lpstr>
      <vt:lpstr>Arial</vt:lpstr>
      <vt:lpstr>Georgia</vt:lpstr>
      <vt:lpstr>Calibri</vt:lpstr>
      <vt:lpstr>Times New Roman</vt:lpstr>
      <vt:lpstr>Wingdings 2</vt:lpstr>
      <vt:lpstr>Wingdings</vt:lpstr>
      <vt:lpstr>Wingdings 3</vt:lpstr>
      <vt:lpstr>Verdana</vt:lpstr>
      <vt:lpstr>Bookman Old Style</vt:lpstr>
      <vt:lpstr>Воздушный поток</vt:lpstr>
      <vt:lpstr>Апекс</vt:lpstr>
      <vt:lpstr>Глобус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Водні ресурси:</vt:lpstr>
      <vt:lpstr>Рекреаційні ресурси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Ту-334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Полтава </vt:lpstr>
      <vt:lpstr>Слайд 35</vt:lpstr>
      <vt:lpstr>Харків</vt:lpstr>
      <vt:lpstr>Слайд 37</vt:lpstr>
      <vt:lpstr>Суми 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Північно-Східний економічний район</dc:title>
  <dc:creator>Виталий</dc:creator>
  <cp:lastModifiedBy>Admin</cp:lastModifiedBy>
  <cp:revision>47</cp:revision>
  <dcterms:created xsi:type="dcterms:W3CDTF">2011-03-30T14:00:58Z</dcterms:created>
  <dcterms:modified xsi:type="dcterms:W3CDTF">2015-02-19T08:49:05Z</dcterms:modified>
</cp:coreProperties>
</file>