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ТЕС 65,8%</c:v>
                </c:pt>
                <c:pt idx="1">
                  <c:v>АЕС 25,2%</c:v>
                </c:pt>
                <c:pt idx="2">
                  <c:v>ГЕС 9%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1.3842466120306412E-3"/>
          <c:y val="0.77108230889205231"/>
          <c:w val="0.19249330440837753"/>
          <c:h val="0.2266881103535314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EF8A55-EEDB-48B6-B65D-B05C9199B9BF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5F54895-6423-4497-B4A9-ED23A2D7BE31}">
      <dgm:prSet phldrT="[Текст]" custT="1"/>
      <dgm:spPr/>
      <dgm:t>
        <a:bodyPr/>
        <a:lstStyle/>
        <a:p>
          <a:r>
            <a:rPr lang="uk-UA" sz="1200" dirty="0" smtClean="0"/>
            <a:t>Українська енергетика</a:t>
          </a:r>
          <a:endParaRPr lang="ru-RU" sz="1200" dirty="0"/>
        </a:p>
      </dgm:t>
    </dgm:pt>
    <dgm:pt modelId="{DCE73B7A-14C9-4B8F-A0DA-78EE95A15E72}" type="parTrans" cxnId="{6D70B114-E499-4E37-B4BC-A9477FF44BBD}">
      <dgm:prSet/>
      <dgm:spPr/>
      <dgm:t>
        <a:bodyPr/>
        <a:lstStyle/>
        <a:p>
          <a:endParaRPr lang="ru-RU"/>
        </a:p>
      </dgm:t>
    </dgm:pt>
    <dgm:pt modelId="{1A7D7312-55C4-4574-A9AB-26206B1BD3FD}" type="sibTrans" cxnId="{6D70B114-E499-4E37-B4BC-A9477FF44BBD}">
      <dgm:prSet/>
      <dgm:spPr/>
      <dgm:t>
        <a:bodyPr/>
        <a:lstStyle/>
        <a:p>
          <a:endParaRPr lang="ru-RU"/>
        </a:p>
      </dgm:t>
    </dgm:pt>
    <dgm:pt modelId="{DF48AD9E-7A76-4E53-AD82-D7854D6859FC}">
      <dgm:prSet phldrT="[Текст]" custT="1"/>
      <dgm:spPr/>
      <dgm:t>
        <a:bodyPr/>
        <a:lstStyle/>
        <a:p>
          <a:r>
            <a:rPr lang="uk-UA" sz="1600" dirty="0" smtClean="0"/>
            <a:t>Бізнес</a:t>
          </a:r>
          <a:endParaRPr lang="ru-RU" sz="1600" dirty="0"/>
        </a:p>
      </dgm:t>
    </dgm:pt>
    <dgm:pt modelId="{31E0616E-E182-459C-8416-B46EF61D7DED}" type="parTrans" cxnId="{F6E3AAC2-5AB5-4543-B32C-BDFBBA6A41E5}">
      <dgm:prSet/>
      <dgm:spPr/>
      <dgm:t>
        <a:bodyPr/>
        <a:lstStyle/>
        <a:p>
          <a:endParaRPr lang="ru-RU"/>
        </a:p>
      </dgm:t>
    </dgm:pt>
    <dgm:pt modelId="{0FBDD9FC-C084-4262-AAF9-7207A9BF0432}" type="sibTrans" cxnId="{F6E3AAC2-5AB5-4543-B32C-BDFBBA6A41E5}">
      <dgm:prSet/>
      <dgm:spPr/>
      <dgm:t>
        <a:bodyPr/>
        <a:lstStyle/>
        <a:p>
          <a:endParaRPr lang="ru-RU"/>
        </a:p>
      </dgm:t>
    </dgm:pt>
    <dgm:pt modelId="{FCF8DC7D-3778-4A38-B022-7092145897C0}">
      <dgm:prSet phldrT="[Текст]" custT="1"/>
      <dgm:spPr/>
      <dgm:t>
        <a:bodyPr/>
        <a:lstStyle/>
        <a:p>
          <a:r>
            <a:rPr lang="uk-UA" sz="1400" dirty="0" smtClean="0"/>
            <a:t>Міжнародні партнери</a:t>
          </a:r>
          <a:endParaRPr lang="ru-RU" sz="1400" dirty="0"/>
        </a:p>
      </dgm:t>
    </dgm:pt>
    <dgm:pt modelId="{F015BEAD-9734-445A-A1B4-19E8B995ABCA}" type="parTrans" cxnId="{D9C61B37-DF97-4DEA-B211-4C901A4B31ED}">
      <dgm:prSet/>
      <dgm:spPr/>
      <dgm:t>
        <a:bodyPr/>
        <a:lstStyle/>
        <a:p>
          <a:endParaRPr lang="ru-RU"/>
        </a:p>
      </dgm:t>
    </dgm:pt>
    <dgm:pt modelId="{AD10C5D5-47DC-4F93-84FA-83F456858285}" type="sibTrans" cxnId="{D9C61B37-DF97-4DEA-B211-4C901A4B31ED}">
      <dgm:prSet/>
      <dgm:spPr/>
      <dgm:t>
        <a:bodyPr/>
        <a:lstStyle/>
        <a:p>
          <a:endParaRPr lang="ru-RU"/>
        </a:p>
      </dgm:t>
    </dgm:pt>
    <dgm:pt modelId="{4378F8B2-B69C-4698-9570-5CCE0CCD6AFE}">
      <dgm:prSet phldrT="[Текст]"/>
      <dgm:spPr/>
      <dgm:t>
        <a:bodyPr/>
        <a:lstStyle/>
        <a:p>
          <a:r>
            <a:rPr lang="uk-UA" dirty="0" smtClean="0"/>
            <a:t>Органи державної влади</a:t>
          </a:r>
          <a:endParaRPr lang="ru-RU" dirty="0"/>
        </a:p>
      </dgm:t>
    </dgm:pt>
    <dgm:pt modelId="{A387FAE3-88C8-4176-B652-7DF80474BC1D}" type="parTrans" cxnId="{D1976DEA-3212-4CDF-A48B-058D6504021E}">
      <dgm:prSet/>
      <dgm:spPr/>
      <dgm:t>
        <a:bodyPr/>
        <a:lstStyle/>
        <a:p>
          <a:endParaRPr lang="ru-RU"/>
        </a:p>
      </dgm:t>
    </dgm:pt>
    <dgm:pt modelId="{79F0DB43-1EA6-46DE-86C6-560F1E13B8CD}" type="sibTrans" cxnId="{D1976DEA-3212-4CDF-A48B-058D6504021E}">
      <dgm:prSet/>
      <dgm:spPr/>
      <dgm:t>
        <a:bodyPr/>
        <a:lstStyle/>
        <a:p>
          <a:endParaRPr lang="ru-RU"/>
        </a:p>
      </dgm:t>
    </dgm:pt>
    <dgm:pt modelId="{3F3A65E8-AF33-4AC8-B891-4ED1B94F15C9}">
      <dgm:prSet phldrT="[Текст]"/>
      <dgm:spPr/>
      <dgm:t>
        <a:bodyPr/>
        <a:lstStyle/>
        <a:p>
          <a:r>
            <a:rPr lang="uk-UA" dirty="0" smtClean="0"/>
            <a:t>Споживачі</a:t>
          </a:r>
          <a:endParaRPr lang="ru-RU" dirty="0"/>
        </a:p>
      </dgm:t>
    </dgm:pt>
    <dgm:pt modelId="{6F42E97D-98A6-4E4B-81D8-F9343805AB08}" type="parTrans" cxnId="{8C8A257A-B237-44F3-9D03-91B0B7D67CB6}">
      <dgm:prSet/>
      <dgm:spPr/>
      <dgm:t>
        <a:bodyPr/>
        <a:lstStyle/>
        <a:p>
          <a:endParaRPr lang="ru-RU"/>
        </a:p>
      </dgm:t>
    </dgm:pt>
    <dgm:pt modelId="{10692358-81ED-43BA-A8ED-C0950378D9E0}" type="sibTrans" cxnId="{8C8A257A-B237-44F3-9D03-91B0B7D67CB6}">
      <dgm:prSet/>
      <dgm:spPr/>
      <dgm:t>
        <a:bodyPr/>
        <a:lstStyle/>
        <a:p>
          <a:endParaRPr lang="ru-RU"/>
        </a:p>
      </dgm:t>
    </dgm:pt>
    <dgm:pt modelId="{EDE64AA3-46F7-4B3A-8E63-64B1427EEC17}" type="pres">
      <dgm:prSet presAssocID="{C0EF8A55-EEDB-48B6-B65D-B05C9199B9B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5055650-36ED-42EC-B8F2-06858033D35C}" type="pres">
      <dgm:prSet presAssocID="{B5F54895-6423-4497-B4A9-ED23A2D7BE31}" presName="centerShape" presStyleLbl="node0" presStyleIdx="0" presStyleCnt="1" custScaleX="120858" custScaleY="86894"/>
      <dgm:spPr/>
      <dgm:t>
        <a:bodyPr/>
        <a:lstStyle/>
        <a:p>
          <a:endParaRPr lang="uk-UA"/>
        </a:p>
      </dgm:t>
    </dgm:pt>
    <dgm:pt modelId="{CDCF1520-7CE0-4DED-8B86-FB2F061513C9}" type="pres">
      <dgm:prSet presAssocID="{31E0616E-E182-459C-8416-B46EF61D7DED}" presName="Name9" presStyleLbl="parChTrans1D2" presStyleIdx="0" presStyleCnt="4"/>
      <dgm:spPr/>
      <dgm:t>
        <a:bodyPr/>
        <a:lstStyle/>
        <a:p>
          <a:endParaRPr lang="uk-UA"/>
        </a:p>
      </dgm:t>
    </dgm:pt>
    <dgm:pt modelId="{03422EE4-3391-44E5-860F-43EF0EC5A9FE}" type="pres">
      <dgm:prSet presAssocID="{31E0616E-E182-459C-8416-B46EF61D7DED}" presName="connTx" presStyleLbl="parChTrans1D2" presStyleIdx="0" presStyleCnt="4"/>
      <dgm:spPr/>
      <dgm:t>
        <a:bodyPr/>
        <a:lstStyle/>
        <a:p>
          <a:endParaRPr lang="uk-UA"/>
        </a:p>
      </dgm:t>
    </dgm:pt>
    <dgm:pt modelId="{CEC529F2-83EF-4D7B-8A1B-8035A0545D9A}" type="pres">
      <dgm:prSet presAssocID="{DF48AD9E-7A76-4E53-AD82-D7854D6859FC}" presName="node" presStyleLbl="node1" presStyleIdx="0" presStyleCnt="4" custScaleX="150012" custScaleY="148728" custRadScaleRad="109395" custRadScaleInc="32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2D8C58-A85A-4A03-9E28-39CDDF2E89C8}" type="pres">
      <dgm:prSet presAssocID="{F015BEAD-9734-445A-A1B4-19E8B995ABCA}" presName="Name9" presStyleLbl="parChTrans1D2" presStyleIdx="1" presStyleCnt="4"/>
      <dgm:spPr/>
      <dgm:t>
        <a:bodyPr/>
        <a:lstStyle/>
        <a:p>
          <a:endParaRPr lang="uk-UA"/>
        </a:p>
      </dgm:t>
    </dgm:pt>
    <dgm:pt modelId="{C2A49BF9-0265-4963-9AC6-7A3408BD3036}" type="pres">
      <dgm:prSet presAssocID="{F015BEAD-9734-445A-A1B4-19E8B995ABCA}" presName="connTx" presStyleLbl="parChTrans1D2" presStyleIdx="1" presStyleCnt="4"/>
      <dgm:spPr/>
      <dgm:t>
        <a:bodyPr/>
        <a:lstStyle/>
        <a:p>
          <a:endParaRPr lang="uk-UA"/>
        </a:p>
      </dgm:t>
    </dgm:pt>
    <dgm:pt modelId="{A3A457B3-6CC3-4395-B0CD-B821389A4CF0}" type="pres">
      <dgm:prSet presAssocID="{FCF8DC7D-3778-4A38-B022-7092145897C0}" presName="node" presStyleLbl="node1" presStyleIdx="1" presStyleCnt="4" custScaleX="145165" custScaleY="141261" custRadScaleRad="150646" custRadScaleInc="-36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E41DFA-C951-4FD5-8823-9121F7A3D7FA}" type="pres">
      <dgm:prSet presAssocID="{A387FAE3-88C8-4176-B652-7DF80474BC1D}" presName="Name9" presStyleLbl="parChTrans1D2" presStyleIdx="2" presStyleCnt="4"/>
      <dgm:spPr/>
      <dgm:t>
        <a:bodyPr/>
        <a:lstStyle/>
        <a:p>
          <a:endParaRPr lang="uk-UA"/>
        </a:p>
      </dgm:t>
    </dgm:pt>
    <dgm:pt modelId="{26B75EC5-F333-47DA-AE69-56C4F41D817E}" type="pres">
      <dgm:prSet presAssocID="{A387FAE3-88C8-4176-B652-7DF80474BC1D}" presName="connTx" presStyleLbl="parChTrans1D2" presStyleIdx="2" presStyleCnt="4"/>
      <dgm:spPr/>
      <dgm:t>
        <a:bodyPr/>
        <a:lstStyle/>
        <a:p>
          <a:endParaRPr lang="uk-UA"/>
        </a:p>
      </dgm:t>
    </dgm:pt>
    <dgm:pt modelId="{A54C5137-DF02-47F5-BCAE-CE9413C78E09}" type="pres">
      <dgm:prSet presAssocID="{4378F8B2-B69C-4698-9570-5CCE0CCD6AFE}" presName="node" presStyleLbl="node1" presStyleIdx="2" presStyleCnt="4" custScaleX="154270" custScaleY="154631" custRadScaleRad="10159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C6B3F-4CA3-462A-9560-AC5367D8CEF6}" type="pres">
      <dgm:prSet presAssocID="{6F42E97D-98A6-4E4B-81D8-F9343805AB08}" presName="Name9" presStyleLbl="parChTrans1D2" presStyleIdx="3" presStyleCnt="4"/>
      <dgm:spPr/>
      <dgm:t>
        <a:bodyPr/>
        <a:lstStyle/>
        <a:p>
          <a:endParaRPr lang="uk-UA"/>
        </a:p>
      </dgm:t>
    </dgm:pt>
    <dgm:pt modelId="{C8067898-B44E-4530-9DDC-58F562F730F9}" type="pres">
      <dgm:prSet presAssocID="{6F42E97D-98A6-4E4B-81D8-F9343805AB08}" presName="connTx" presStyleLbl="parChTrans1D2" presStyleIdx="3" presStyleCnt="4"/>
      <dgm:spPr/>
      <dgm:t>
        <a:bodyPr/>
        <a:lstStyle/>
        <a:p>
          <a:endParaRPr lang="uk-UA"/>
        </a:p>
      </dgm:t>
    </dgm:pt>
    <dgm:pt modelId="{39084F4E-4C66-4ED1-A6A3-F23CEDE6343B}" type="pres">
      <dgm:prSet presAssocID="{3F3A65E8-AF33-4AC8-B891-4ED1B94F15C9}" presName="node" presStyleLbl="node1" presStyleIdx="3" presStyleCnt="4" custScaleX="149545" custScaleY="145332" custRadScaleRad="147187" custRadScaleInc="28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6E3AAC2-5AB5-4543-B32C-BDFBBA6A41E5}" srcId="{B5F54895-6423-4497-B4A9-ED23A2D7BE31}" destId="{DF48AD9E-7A76-4E53-AD82-D7854D6859FC}" srcOrd="0" destOrd="0" parTransId="{31E0616E-E182-459C-8416-B46EF61D7DED}" sibTransId="{0FBDD9FC-C084-4262-AAF9-7207A9BF0432}"/>
    <dgm:cxn modelId="{EF747AA1-81E2-4D59-81C8-CEEABAFE3409}" type="presOf" srcId="{31E0616E-E182-459C-8416-B46EF61D7DED}" destId="{CDCF1520-7CE0-4DED-8B86-FB2F061513C9}" srcOrd="0" destOrd="0" presId="urn:microsoft.com/office/officeart/2005/8/layout/radial1"/>
    <dgm:cxn modelId="{6D70B114-E499-4E37-B4BC-A9477FF44BBD}" srcId="{C0EF8A55-EEDB-48B6-B65D-B05C9199B9BF}" destId="{B5F54895-6423-4497-B4A9-ED23A2D7BE31}" srcOrd="0" destOrd="0" parTransId="{DCE73B7A-14C9-4B8F-A0DA-78EE95A15E72}" sibTransId="{1A7D7312-55C4-4574-A9AB-26206B1BD3FD}"/>
    <dgm:cxn modelId="{5D85EF5D-5CC4-4521-AA4F-502F7A45F6F2}" type="presOf" srcId="{3F3A65E8-AF33-4AC8-B891-4ED1B94F15C9}" destId="{39084F4E-4C66-4ED1-A6A3-F23CEDE6343B}" srcOrd="0" destOrd="0" presId="urn:microsoft.com/office/officeart/2005/8/layout/radial1"/>
    <dgm:cxn modelId="{8C8A257A-B237-44F3-9D03-91B0B7D67CB6}" srcId="{B5F54895-6423-4497-B4A9-ED23A2D7BE31}" destId="{3F3A65E8-AF33-4AC8-B891-4ED1B94F15C9}" srcOrd="3" destOrd="0" parTransId="{6F42E97D-98A6-4E4B-81D8-F9343805AB08}" sibTransId="{10692358-81ED-43BA-A8ED-C0950378D9E0}"/>
    <dgm:cxn modelId="{D9C61B37-DF97-4DEA-B211-4C901A4B31ED}" srcId="{B5F54895-6423-4497-B4A9-ED23A2D7BE31}" destId="{FCF8DC7D-3778-4A38-B022-7092145897C0}" srcOrd="1" destOrd="0" parTransId="{F015BEAD-9734-445A-A1B4-19E8B995ABCA}" sibTransId="{AD10C5D5-47DC-4F93-84FA-83F456858285}"/>
    <dgm:cxn modelId="{E7331543-4A75-4301-BD03-A1CB43095E57}" type="presOf" srcId="{C0EF8A55-EEDB-48B6-B65D-B05C9199B9BF}" destId="{EDE64AA3-46F7-4B3A-8E63-64B1427EEC17}" srcOrd="0" destOrd="0" presId="urn:microsoft.com/office/officeart/2005/8/layout/radial1"/>
    <dgm:cxn modelId="{9DE5A7E0-14DA-4592-BBD4-CA6D1A99D443}" type="presOf" srcId="{31E0616E-E182-459C-8416-B46EF61D7DED}" destId="{03422EE4-3391-44E5-860F-43EF0EC5A9FE}" srcOrd="1" destOrd="0" presId="urn:microsoft.com/office/officeart/2005/8/layout/radial1"/>
    <dgm:cxn modelId="{E7904BB9-75DA-4FB4-97DC-3729555DADD2}" type="presOf" srcId="{A387FAE3-88C8-4176-B652-7DF80474BC1D}" destId="{D7E41DFA-C951-4FD5-8823-9121F7A3D7FA}" srcOrd="0" destOrd="0" presId="urn:microsoft.com/office/officeart/2005/8/layout/radial1"/>
    <dgm:cxn modelId="{F3EDE4BB-C090-43CA-8832-369FA11C3745}" type="presOf" srcId="{F015BEAD-9734-445A-A1B4-19E8B995ABCA}" destId="{DF2D8C58-A85A-4A03-9E28-39CDDF2E89C8}" srcOrd="0" destOrd="0" presId="urn:microsoft.com/office/officeart/2005/8/layout/radial1"/>
    <dgm:cxn modelId="{A05ACA72-2D86-474B-A7F9-4893EED04851}" type="presOf" srcId="{A387FAE3-88C8-4176-B652-7DF80474BC1D}" destId="{26B75EC5-F333-47DA-AE69-56C4F41D817E}" srcOrd="1" destOrd="0" presId="urn:microsoft.com/office/officeart/2005/8/layout/radial1"/>
    <dgm:cxn modelId="{1AB0B21D-B03F-46B6-8A1C-434F2550E02D}" type="presOf" srcId="{6F42E97D-98A6-4E4B-81D8-F9343805AB08}" destId="{C8067898-B44E-4530-9DDC-58F562F730F9}" srcOrd="1" destOrd="0" presId="urn:microsoft.com/office/officeart/2005/8/layout/radial1"/>
    <dgm:cxn modelId="{7D976F08-5BE7-4D77-BF4A-592944D5E36B}" type="presOf" srcId="{B5F54895-6423-4497-B4A9-ED23A2D7BE31}" destId="{B5055650-36ED-42EC-B8F2-06858033D35C}" srcOrd="0" destOrd="0" presId="urn:microsoft.com/office/officeart/2005/8/layout/radial1"/>
    <dgm:cxn modelId="{DDA9E752-C52D-4CF8-92D8-5ECCBCA58870}" type="presOf" srcId="{4378F8B2-B69C-4698-9570-5CCE0CCD6AFE}" destId="{A54C5137-DF02-47F5-BCAE-CE9413C78E09}" srcOrd="0" destOrd="0" presId="urn:microsoft.com/office/officeart/2005/8/layout/radial1"/>
    <dgm:cxn modelId="{A007E55F-9AC2-4084-A039-96023AB837DA}" type="presOf" srcId="{6F42E97D-98A6-4E4B-81D8-F9343805AB08}" destId="{690C6B3F-4CA3-462A-9560-AC5367D8CEF6}" srcOrd="0" destOrd="0" presId="urn:microsoft.com/office/officeart/2005/8/layout/radial1"/>
    <dgm:cxn modelId="{1E7B6AF2-FCAE-42CD-98E5-1147375216C9}" type="presOf" srcId="{DF48AD9E-7A76-4E53-AD82-D7854D6859FC}" destId="{CEC529F2-83EF-4D7B-8A1B-8035A0545D9A}" srcOrd="0" destOrd="0" presId="urn:microsoft.com/office/officeart/2005/8/layout/radial1"/>
    <dgm:cxn modelId="{58526047-6C9C-4F10-8833-81306025E6D6}" type="presOf" srcId="{F015BEAD-9734-445A-A1B4-19E8B995ABCA}" destId="{C2A49BF9-0265-4963-9AC6-7A3408BD3036}" srcOrd="1" destOrd="0" presId="urn:microsoft.com/office/officeart/2005/8/layout/radial1"/>
    <dgm:cxn modelId="{D1976DEA-3212-4CDF-A48B-058D6504021E}" srcId="{B5F54895-6423-4497-B4A9-ED23A2D7BE31}" destId="{4378F8B2-B69C-4698-9570-5CCE0CCD6AFE}" srcOrd="2" destOrd="0" parTransId="{A387FAE3-88C8-4176-B652-7DF80474BC1D}" sibTransId="{79F0DB43-1EA6-46DE-86C6-560F1E13B8CD}"/>
    <dgm:cxn modelId="{EC090C7E-ADC6-4F63-962B-9310F2960160}" type="presOf" srcId="{FCF8DC7D-3778-4A38-B022-7092145897C0}" destId="{A3A457B3-6CC3-4395-B0CD-B821389A4CF0}" srcOrd="0" destOrd="0" presId="urn:microsoft.com/office/officeart/2005/8/layout/radial1"/>
    <dgm:cxn modelId="{5A9C48C2-9BF9-4F8E-B881-82B186B72786}" type="presParOf" srcId="{EDE64AA3-46F7-4B3A-8E63-64B1427EEC17}" destId="{B5055650-36ED-42EC-B8F2-06858033D35C}" srcOrd="0" destOrd="0" presId="urn:microsoft.com/office/officeart/2005/8/layout/radial1"/>
    <dgm:cxn modelId="{D747A845-952D-4E8D-898E-E7934224A8B8}" type="presParOf" srcId="{EDE64AA3-46F7-4B3A-8E63-64B1427EEC17}" destId="{CDCF1520-7CE0-4DED-8B86-FB2F061513C9}" srcOrd="1" destOrd="0" presId="urn:microsoft.com/office/officeart/2005/8/layout/radial1"/>
    <dgm:cxn modelId="{9A2AAD09-19C3-4276-98C8-91F51909F89C}" type="presParOf" srcId="{CDCF1520-7CE0-4DED-8B86-FB2F061513C9}" destId="{03422EE4-3391-44E5-860F-43EF0EC5A9FE}" srcOrd="0" destOrd="0" presId="urn:microsoft.com/office/officeart/2005/8/layout/radial1"/>
    <dgm:cxn modelId="{796FC1BB-2F64-4AE9-BA79-52C1D0D45171}" type="presParOf" srcId="{EDE64AA3-46F7-4B3A-8E63-64B1427EEC17}" destId="{CEC529F2-83EF-4D7B-8A1B-8035A0545D9A}" srcOrd="2" destOrd="0" presId="urn:microsoft.com/office/officeart/2005/8/layout/radial1"/>
    <dgm:cxn modelId="{0B30F959-82E6-4644-8FB9-FB3B9C9B1A5D}" type="presParOf" srcId="{EDE64AA3-46F7-4B3A-8E63-64B1427EEC17}" destId="{DF2D8C58-A85A-4A03-9E28-39CDDF2E89C8}" srcOrd="3" destOrd="0" presId="urn:microsoft.com/office/officeart/2005/8/layout/radial1"/>
    <dgm:cxn modelId="{8DE39943-AA10-434B-BA76-58D3EED90DEF}" type="presParOf" srcId="{DF2D8C58-A85A-4A03-9E28-39CDDF2E89C8}" destId="{C2A49BF9-0265-4963-9AC6-7A3408BD3036}" srcOrd="0" destOrd="0" presId="urn:microsoft.com/office/officeart/2005/8/layout/radial1"/>
    <dgm:cxn modelId="{C91F6378-3D32-4814-9B58-3631E9D4D605}" type="presParOf" srcId="{EDE64AA3-46F7-4B3A-8E63-64B1427EEC17}" destId="{A3A457B3-6CC3-4395-B0CD-B821389A4CF0}" srcOrd="4" destOrd="0" presId="urn:microsoft.com/office/officeart/2005/8/layout/radial1"/>
    <dgm:cxn modelId="{3F4FDE0F-AC58-458E-AEB5-E9935DA19E0C}" type="presParOf" srcId="{EDE64AA3-46F7-4B3A-8E63-64B1427EEC17}" destId="{D7E41DFA-C951-4FD5-8823-9121F7A3D7FA}" srcOrd="5" destOrd="0" presId="urn:microsoft.com/office/officeart/2005/8/layout/radial1"/>
    <dgm:cxn modelId="{B0452300-F2BD-4449-AC11-4B2D97095937}" type="presParOf" srcId="{D7E41DFA-C951-4FD5-8823-9121F7A3D7FA}" destId="{26B75EC5-F333-47DA-AE69-56C4F41D817E}" srcOrd="0" destOrd="0" presId="urn:microsoft.com/office/officeart/2005/8/layout/radial1"/>
    <dgm:cxn modelId="{BED91FC3-61E0-46BC-88C9-91F7B65CA2EC}" type="presParOf" srcId="{EDE64AA3-46F7-4B3A-8E63-64B1427EEC17}" destId="{A54C5137-DF02-47F5-BCAE-CE9413C78E09}" srcOrd="6" destOrd="0" presId="urn:microsoft.com/office/officeart/2005/8/layout/radial1"/>
    <dgm:cxn modelId="{872880FC-5D5E-42AD-A883-F14479197274}" type="presParOf" srcId="{EDE64AA3-46F7-4B3A-8E63-64B1427EEC17}" destId="{690C6B3F-4CA3-462A-9560-AC5367D8CEF6}" srcOrd="7" destOrd="0" presId="urn:microsoft.com/office/officeart/2005/8/layout/radial1"/>
    <dgm:cxn modelId="{471D17CA-F7AC-46C3-8B5E-23F55A05CD70}" type="presParOf" srcId="{690C6B3F-4CA3-462A-9560-AC5367D8CEF6}" destId="{C8067898-B44E-4530-9DDC-58F562F730F9}" srcOrd="0" destOrd="0" presId="urn:microsoft.com/office/officeart/2005/8/layout/radial1"/>
    <dgm:cxn modelId="{C983EE5E-D806-4BD3-BA54-8FC87BE3D1D1}" type="presParOf" srcId="{EDE64AA3-46F7-4B3A-8E63-64B1427EEC17}" destId="{39084F4E-4C66-4ED1-A6A3-F23CEDE6343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55650-36ED-42EC-B8F2-06858033D35C}">
      <dsp:nvSpPr>
        <dsp:cNvPr id="0" name=""/>
        <dsp:cNvSpPr/>
      </dsp:nvSpPr>
      <dsp:spPr>
        <a:xfrm>
          <a:off x="2994300" y="1703094"/>
          <a:ext cx="1506293" cy="10829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Українська енергетика</a:t>
          </a:r>
          <a:endParaRPr lang="ru-RU" sz="1200" kern="1200" dirty="0"/>
        </a:p>
      </dsp:txBody>
      <dsp:txXfrm>
        <a:off x="3214892" y="1861694"/>
        <a:ext cx="1065109" cy="765788"/>
      </dsp:txXfrm>
    </dsp:sp>
    <dsp:sp modelId="{CDCF1520-7CE0-4DED-8B86-FB2F061513C9}">
      <dsp:nvSpPr>
        <dsp:cNvPr id="0" name=""/>
        <dsp:cNvSpPr/>
      </dsp:nvSpPr>
      <dsp:spPr>
        <a:xfrm rot="16295133">
          <a:off x="3687428" y="1611071"/>
          <a:ext cx="154277" cy="30041"/>
        </a:xfrm>
        <a:custGeom>
          <a:avLst/>
          <a:gdLst/>
          <a:ahLst/>
          <a:cxnLst/>
          <a:rect l="0" t="0" r="0" b="0"/>
          <a:pathLst>
            <a:path>
              <a:moveTo>
                <a:pt x="0" y="15020"/>
              </a:moveTo>
              <a:lnTo>
                <a:pt x="154277" y="1502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60710" y="1622235"/>
        <a:ext cx="7713" cy="7713"/>
      </dsp:txXfrm>
    </dsp:sp>
    <dsp:sp modelId="{CEC529F2-83EF-4D7B-8A1B-8035A0545D9A}">
      <dsp:nvSpPr>
        <dsp:cNvPr id="0" name=""/>
        <dsp:cNvSpPr/>
      </dsp:nvSpPr>
      <dsp:spPr>
        <a:xfrm>
          <a:off x="2857522" y="-304313"/>
          <a:ext cx="1869648" cy="18536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Бізнес</a:t>
          </a:r>
          <a:endParaRPr lang="ru-RU" sz="1600" kern="1200" dirty="0"/>
        </a:p>
      </dsp:txBody>
      <dsp:txXfrm>
        <a:off x="3131326" y="-32853"/>
        <a:ext cx="1322040" cy="1310726"/>
      </dsp:txXfrm>
    </dsp:sp>
    <dsp:sp modelId="{DF2D8C58-A85A-4A03-9E28-39CDDF2E89C8}">
      <dsp:nvSpPr>
        <dsp:cNvPr id="0" name=""/>
        <dsp:cNvSpPr/>
      </dsp:nvSpPr>
      <dsp:spPr>
        <a:xfrm rot="21590199">
          <a:off x="4500586" y="2226300"/>
          <a:ext cx="785834" cy="30041"/>
        </a:xfrm>
        <a:custGeom>
          <a:avLst/>
          <a:gdLst/>
          <a:ahLst/>
          <a:cxnLst/>
          <a:rect l="0" t="0" r="0" b="0"/>
          <a:pathLst>
            <a:path>
              <a:moveTo>
                <a:pt x="0" y="15020"/>
              </a:moveTo>
              <a:lnTo>
                <a:pt x="785834" y="1502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73857" y="2221675"/>
        <a:ext cx="39291" cy="39291"/>
      </dsp:txXfrm>
    </dsp:sp>
    <dsp:sp modelId="{A3A457B3-6CC3-4395-B0CD-B821389A4CF0}">
      <dsp:nvSpPr>
        <dsp:cNvPr id="0" name=""/>
        <dsp:cNvSpPr/>
      </dsp:nvSpPr>
      <dsp:spPr>
        <a:xfrm>
          <a:off x="5286415" y="1357330"/>
          <a:ext cx="1809239" cy="1760582"/>
        </a:xfrm>
        <a:prstGeom prst="ellipse">
          <a:avLst/>
        </a:prstGeom>
        <a:solidFill>
          <a:schemeClr val="accent5">
            <a:hueOff val="-6143153"/>
            <a:satOff val="687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Міжнародні партнери</a:t>
          </a:r>
          <a:endParaRPr lang="ru-RU" sz="1400" kern="1200" dirty="0"/>
        </a:p>
      </dsp:txBody>
      <dsp:txXfrm>
        <a:off x="5551372" y="1615161"/>
        <a:ext cx="1279325" cy="1244920"/>
      </dsp:txXfrm>
    </dsp:sp>
    <dsp:sp modelId="{D7E41DFA-C951-4FD5-8823-9121F7A3D7FA}">
      <dsp:nvSpPr>
        <dsp:cNvPr id="0" name=""/>
        <dsp:cNvSpPr/>
      </dsp:nvSpPr>
      <dsp:spPr>
        <a:xfrm rot="5400000">
          <a:off x="3688958" y="2829550"/>
          <a:ext cx="116976" cy="30041"/>
        </a:xfrm>
        <a:custGeom>
          <a:avLst/>
          <a:gdLst/>
          <a:ahLst/>
          <a:cxnLst/>
          <a:rect l="0" t="0" r="0" b="0"/>
          <a:pathLst>
            <a:path>
              <a:moveTo>
                <a:pt x="0" y="15020"/>
              </a:moveTo>
              <a:lnTo>
                <a:pt x="116976" y="1502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44522" y="2841646"/>
        <a:ext cx="5848" cy="5848"/>
      </dsp:txXfrm>
    </dsp:sp>
    <dsp:sp modelId="{A54C5137-DF02-47F5-BCAE-CE9413C78E09}">
      <dsp:nvSpPr>
        <dsp:cNvPr id="0" name=""/>
        <dsp:cNvSpPr/>
      </dsp:nvSpPr>
      <dsp:spPr>
        <a:xfrm>
          <a:off x="2786088" y="2903059"/>
          <a:ext cx="1922717" cy="1927217"/>
        </a:xfrm>
        <a:prstGeom prst="ellipse">
          <a:avLst/>
        </a:prstGeom>
        <a:solidFill>
          <a:schemeClr val="accent5">
            <a:hueOff val="-12286306"/>
            <a:satOff val="13750"/>
            <a:lumOff val="7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Органи державної влади</a:t>
          </a:r>
          <a:endParaRPr lang="ru-RU" sz="1700" kern="1200" dirty="0"/>
        </a:p>
      </dsp:txBody>
      <dsp:txXfrm>
        <a:off x="3067663" y="3185293"/>
        <a:ext cx="1359567" cy="1362749"/>
      </dsp:txXfrm>
    </dsp:sp>
    <dsp:sp modelId="{690C6B3F-4CA3-462A-9560-AC5367D8CEF6}">
      <dsp:nvSpPr>
        <dsp:cNvPr id="0" name=""/>
        <dsp:cNvSpPr/>
      </dsp:nvSpPr>
      <dsp:spPr>
        <a:xfrm rot="10876383">
          <a:off x="2292130" y="2205033"/>
          <a:ext cx="702616" cy="30041"/>
        </a:xfrm>
        <a:custGeom>
          <a:avLst/>
          <a:gdLst/>
          <a:ahLst/>
          <a:cxnLst/>
          <a:rect l="0" t="0" r="0" b="0"/>
          <a:pathLst>
            <a:path>
              <a:moveTo>
                <a:pt x="0" y="15020"/>
              </a:moveTo>
              <a:lnTo>
                <a:pt x="702616" y="1502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625873" y="2202489"/>
        <a:ext cx="35130" cy="35130"/>
      </dsp:txXfrm>
    </dsp:sp>
    <dsp:sp modelId="{39084F4E-4C66-4ED1-A6A3-F23CEDE6343B}">
      <dsp:nvSpPr>
        <dsp:cNvPr id="0" name=""/>
        <dsp:cNvSpPr/>
      </dsp:nvSpPr>
      <dsp:spPr>
        <a:xfrm>
          <a:off x="428632" y="1285885"/>
          <a:ext cx="1863828" cy="1811320"/>
        </a:xfrm>
        <a:prstGeom prst="ellipse">
          <a:avLst/>
        </a:prstGeom>
        <a:solidFill>
          <a:schemeClr val="accent5">
            <a:hueOff val="-18429457"/>
            <a:satOff val="20625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Споживачі</a:t>
          </a:r>
          <a:endParaRPr lang="ru-RU" sz="1700" kern="1200" dirty="0"/>
        </a:p>
      </dsp:txBody>
      <dsp:txXfrm>
        <a:off x="701583" y="1551147"/>
        <a:ext cx="1317926" cy="1280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1BC3-8F2F-4A15-A4B1-2957CCEB9F6F}" type="datetimeFigureOut">
              <a:rPr lang="uk-UA" smtClean="0"/>
              <a:t>10.11.2014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B1E-2118-4653-95C8-7661F0D8CB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365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1BC3-8F2F-4A15-A4B1-2957CCEB9F6F}" type="datetimeFigureOut">
              <a:rPr lang="uk-UA" smtClean="0"/>
              <a:t>10.11.2014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B1E-2118-4653-95C8-7661F0D8CB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877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1BC3-8F2F-4A15-A4B1-2957CCEB9F6F}" type="datetimeFigureOut">
              <a:rPr lang="uk-UA" smtClean="0"/>
              <a:t>10.11.2014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B1E-2118-4653-95C8-7661F0D8CB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905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1BC3-8F2F-4A15-A4B1-2957CCEB9F6F}" type="datetimeFigureOut">
              <a:rPr lang="uk-UA" smtClean="0"/>
              <a:t>10.11.2014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B1E-2118-4653-95C8-7661F0D8CBED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015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1BC3-8F2F-4A15-A4B1-2957CCEB9F6F}" type="datetimeFigureOut">
              <a:rPr lang="uk-UA" smtClean="0"/>
              <a:t>10.11.2014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B1E-2118-4653-95C8-7661F0D8CB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1069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1BC3-8F2F-4A15-A4B1-2957CCEB9F6F}" type="datetimeFigureOut">
              <a:rPr lang="uk-UA" smtClean="0"/>
              <a:t>10.11.2014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B1E-2118-4653-95C8-7661F0D8CB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7376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1BC3-8F2F-4A15-A4B1-2957CCEB9F6F}" type="datetimeFigureOut">
              <a:rPr lang="uk-UA" smtClean="0"/>
              <a:t>10.11.2014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B1E-2118-4653-95C8-7661F0D8CB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9210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1BC3-8F2F-4A15-A4B1-2957CCEB9F6F}" type="datetimeFigureOut">
              <a:rPr lang="uk-UA" smtClean="0"/>
              <a:t>10.11.2014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B1E-2118-4653-95C8-7661F0D8CB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9764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1BC3-8F2F-4A15-A4B1-2957CCEB9F6F}" type="datetimeFigureOut">
              <a:rPr lang="uk-UA" smtClean="0"/>
              <a:t>10.11.2014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B1E-2118-4653-95C8-7661F0D8CB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296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1BC3-8F2F-4A15-A4B1-2957CCEB9F6F}" type="datetimeFigureOut">
              <a:rPr lang="uk-UA" smtClean="0"/>
              <a:t>10.11.2014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B1E-2118-4653-95C8-7661F0D8CB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405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1BC3-8F2F-4A15-A4B1-2957CCEB9F6F}" type="datetimeFigureOut">
              <a:rPr lang="uk-UA" smtClean="0"/>
              <a:t>10.11.2014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B1E-2118-4653-95C8-7661F0D8CB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212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1BC3-8F2F-4A15-A4B1-2957CCEB9F6F}" type="datetimeFigureOut">
              <a:rPr lang="uk-UA" smtClean="0"/>
              <a:t>10.11.2014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B1E-2118-4653-95C8-7661F0D8CB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076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1BC3-8F2F-4A15-A4B1-2957CCEB9F6F}" type="datetimeFigureOut">
              <a:rPr lang="uk-UA" smtClean="0"/>
              <a:t>10.11.2014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B1E-2118-4653-95C8-7661F0D8CB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077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1BC3-8F2F-4A15-A4B1-2957CCEB9F6F}" type="datetimeFigureOut">
              <a:rPr lang="uk-UA" smtClean="0"/>
              <a:t>10.11.2014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B1E-2118-4653-95C8-7661F0D8CB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111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1BC3-8F2F-4A15-A4B1-2957CCEB9F6F}" type="datetimeFigureOut">
              <a:rPr lang="uk-UA" smtClean="0"/>
              <a:t>10.11.2014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B1E-2118-4653-95C8-7661F0D8CB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30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1BC3-8F2F-4A15-A4B1-2957CCEB9F6F}" type="datetimeFigureOut">
              <a:rPr lang="uk-UA" smtClean="0"/>
              <a:t>10.11.2014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B1E-2118-4653-95C8-7661F0D8CB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666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1BC3-8F2F-4A15-A4B1-2957CCEB9F6F}" type="datetimeFigureOut">
              <a:rPr lang="uk-UA" smtClean="0"/>
              <a:t>10.11.2014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B1E-2118-4653-95C8-7661F0D8CB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652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81BC3-8F2F-4A15-A4B1-2957CCEB9F6F}" type="datetimeFigureOut">
              <a:rPr lang="uk-UA" smtClean="0"/>
              <a:t>10.11.2014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AB1E-2118-4653-95C8-7661F0D8CB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135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11283" y="232091"/>
            <a:ext cx="7948551" cy="2857520"/>
          </a:xfrm>
        </p:spPr>
        <p:txBody>
          <a:bodyPr/>
          <a:lstStyle/>
          <a:p>
            <a:r>
              <a:rPr lang="uk-UA" dirty="0" smtClean="0"/>
              <a:t>Електроенергетика України</a:t>
            </a:r>
            <a:endParaRPr lang="ru-RU" dirty="0"/>
          </a:p>
        </p:txBody>
      </p:sp>
      <p:pic>
        <p:nvPicPr>
          <p:cNvPr id="4" name="Рисунок 3" descr="x_124053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2" y="2836736"/>
            <a:ext cx="4857784" cy="364333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670567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50727"/>
            <a:ext cx="10353761" cy="1326321"/>
          </a:xfrm>
        </p:spPr>
        <p:txBody>
          <a:bodyPr/>
          <a:lstStyle/>
          <a:p>
            <a:r>
              <a:rPr lang="uk-UA" dirty="0" smtClean="0"/>
              <a:t>Транзит енергоресурсів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3429001"/>
            <a:ext cx="7467600" cy="2697163"/>
          </a:xfrm>
        </p:spPr>
        <p:txBody>
          <a:bodyPr>
            <a:normAutofit fontScale="92500" lnSpcReduction="20000"/>
          </a:bodyPr>
          <a:lstStyle/>
          <a:p>
            <a:endParaRPr lang="uk-UA" sz="1800" dirty="0"/>
          </a:p>
          <a:p>
            <a:r>
              <a:rPr lang="uk-UA" sz="1800" dirty="0"/>
              <a:t>Пропускна спроможність української газотранспортної системи на виході становить            142 </a:t>
            </a:r>
            <a:r>
              <a:rPr lang="uk-UA" sz="1800" dirty="0" err="1"/>
              <a:t>млрд</a:t>
            </a:r>
            <a:r>
              <a:rPr lang="ru-RU" sz="1800" dirty="0"/>
              <a:t> куб м</a:t>
            </a:r>
            <a:r>
              <a:rPr lang="uk-UA" sz="1800" dirty="0"/>
              <a:t> газу на рік, а її проектна потужність – 175</a:t>
            </a:r>
            <a:r>
              <a:rPr lang="uk-UA" sz="1800" dirty="0">
                <a:latin typeface="Arial" charset="0"/>
              </a:rPr>
              <a:t> </a:t>
            </a:r>
            <a:r>
              <a:rPr lang="uk-UA" sz="1800" dirty="0"/>
              <a:t>млрд. куб м</a:t>
            </a:r>
          </a:p>
          <a:p>
            <a:endParaRPr lang="uk-UA" sz="1800" dirty="0"/>
          </a:p>
          <a:p>
            <a:r>
              <a:rPr lang="uk-UA" sz="1800" dirty="0"/>
              <a:t>Незадовільний технічний стан ГТС загрожує Україні втратою свого геостратегічного становища як головної транзитної ланки трубопровідної системи </a:t>
            </a:r>
            <a:r>
              <a:rPr lang="uk-UA" sz="1800" dirty="0" err="1"/>
              <a:t>“Схід-Захід”</a:t>
            </a:r>
            <a:endParaRPr lang="uk-UA" sz="1800" dirty="0"/>
          </a:p>
          <a:p>
            <a:endParaRPr lang="ru-RU" dirty="0"/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314" y="1285861"/>
            <a:ext cx="2857520" cy="187116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 descr="800px-Водозливна_гребля_Каховської_ГЕ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48" y="1357299"/>
            <a:ext cx="3000396" cy="184955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565150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Електроенергетика</a:t>
            </a:r>
            <a:r>
              <a:rPr lang="ru-RU" dirty="0" smtClean="0"/>
              <a:t> — </a:t>
            </a:r>
            <a:r>
              <a:rPr lang="ru-RU" dirty="0" err="1" smtClean="0"/>
              <a:t>базова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Вона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найстарших</a:t>
            </a:r>
            <a:r>
              <a:rPr lang="ru-RU" dirty="0" smtClean="0"/>
              <a:t> у </a:t>
            </a:r>
            <a:r>
              <a:rPr lang="ru-RU" dirty="0" err="1" smtClean="0"/>
              <a:t>країні</a:t>
            </a:r>
            <a:r>
              <a:rPr lang="ru-RU" dirty="0" smtClean="0"/>
              <a:t>.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 </a:t>
            </a:r>
            <a:r>
              <a:rPr lang="ru-RU" dirty="0" err="1" smtClean="0"/>
              <a:t>ґрунтується</a:t>
            </a:r>
            <a:r>
              <a:rPr lang="ru-RU" dirty="0" smtClean="0"/>
              <a:t> на </a:t>
            </a:r>
            <a:r>
              <a:rPr lang="ru-RU" dirty="0" err="1" smtClean="0"/>
              <a:t>спалюванні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, мазуту, природного газу, </a:t>
            </a:r>
            <a:r>
              <a:rPr lang="ru-RU" dirty="0" err="1" smtClean="0"/>
              <a:t>використанні</a:t>
            </a:r>
            <a:r>
              <a:rPr lang="ru-RU" dirty="0" smtClean="0"/>
              <a:t> </a:t>
            </a:r>
            <a:r>
              <a:rPr lang="ru-RU" dirty="0" err="1" smtClean="0"/>
              <a:t>атомної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,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521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“Контроль” української енергетики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024034" y="1785927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2220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Міжнародні партнери</a:t>
            </a:r>
            <a:endParaRPr lang="ru-RU" dirty="0"/>
          </a:p>
        </p:txBody>
      </p:sp>
      <p:sp>
        <p:nvSpPr>
          <p:cNvPr id="6" name="Автофигура 3"/>
          <p:cNvSpPr>
            <a:spLocks noGrp="1" noChangeArrowheads="1"/>
          </p:cNvSpPr>
          <p:nvPr>
            <p:ph idx="1"/>
          </p:nvPr>
        </p:nvSpPr>
        <p:spPr bwMode="gray">
          <a:xfrm>
            <a:off x="2238348" y="1785927"/>
            <a:ext cx="2686040" cy="1214446"/>
          </a:xfrm>
          <a:prstGeom prst="rightArrow">
            <a:avLst>
              <a:gd name="adj1" fmla="val 79306"/>
              <a:gd name="adj2" fmla="val 31485"/>
            </a:avLst>
          </a:prstGeom>
          <a:gradFill rotWithShape="1">
            <a:gsLst>
              <a:gs pos="0">
                <a:srgbClr val="5E9EFF"/>
              </a:gs>
              <a:gs pos="39999">
                <a:srgbClr val="85C2FF">
                  <a:alpha val="59000"/>
                </a:srgbClr>
              </a:gs>
              <a:gs pos="98000">
                <a:srgbClr val="C4D6EB">
                  <a:lumMod val="46000"/>
                  <a:lumOff val="54000"/>
                  <a:alpha val="35000"/>
                </a:srgbClr>
              </a:gs>
            </a:gsLst>
            <a:lin ang="10800000" scaled="0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buNone/>
              <a:defRPr/>
            </a:pPr>
            <a:r>
              <a:rPr lang="ru-RU" sz="2400" b="1" dirty="0"/>
              <a:t>РОСІЯ</a:t>
            </a:r>
          </a:p>
        </p:txBody>
      </p:sp>
      <p:sp>
        <p:nvSpPr>
          <p:cNvPr id="7" name="Автофигура 3"/>
          <p:cNvSpPr>
            <a:spLocks noChangeArrowheads="1"/>
          </p:cNvSpPr>
          <p:nvPr/>
        </p:nvSpPr>
        <p:spPr bwMode="gray">
          <a:xfrm>
            <a:off x="2238348" y="3429000"/>
            <a:ext cx="2714644" cy="1357322"/>
          </a:xfrm>
          <a:prstGeom prst="rightArrow">
            <a:avLst>
              <a:gd name="adj1" fmla="val 79306"/>
              <a:gd name="adj2" fmla="val 31485"/>
            </a:avLst>
          </a:prstGeom>
          <a:gradFill rotWithShape="1">
            <a:gsLst>
              <a:gs pos="0">
                <a:srgbClr val="5E9EFF"/>
              </a:gs>
              <a:gs pos="39999">
                <a:srgbClr val="85C2FF">
                  <a:alpha val="59000"/>
                </a:srgbClr>
              </a:gs>
              <a:gs pos="98000">
                <a:srgbClr val="C4D6EB">
                  <a:lumMod val="46000"/>
                  <a:lumOff val="54000"/>
                  <a:alpha val="35000"/>
                </a:srgbClr>
              </a:gs>
            </a:gsLst>
            <a:lin ang="10800000" scaled="0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ЄВРОПЕЙСЬКИЙ</a:t>
            </a:r>
          </a:p>
          <a:p>
            <a:pPr algn="ctr">
              <a:defRPr/>
            </a:pPr>
            <a:r>
              <a:rPr lang="ru-RU" sz="2000" b="1" dirty="0"/>
              <a:t>СОЮЗ</a:t>
            </a:r>
          </a:p>
        </p:txBody>
      </p:sp>
      <p:sp>
        <p:nvSpPr>
          <p:cNvPr id="8" name="Автофигура 3"/>
          <p:cNvSpPr>
            <a:spLocks noChangeArrowheads="1"/>
          </p:cNvSpPr>
          <p:nvPr/>
        </p:nvSpPr>
        <p:spPr bwMode="gray">
          <a:xfrm>
            <a:off x="2238348" y="5143512"/>
            <a:ext cx="2714644" cy="1071570"/>
          </a:xfrm>
          <a:prstGeom prst="rightArrow">
            <a:avLst>
              <a:gd name="adj1" fmla="val 79306"/>
              <a:gd name="adj2" fmla="val 31485"/>
            </a:avLst>
          </a:prstGeom>
          <a:gradFill rotWithShape="1">
            <a:gsLst>
              <a:gs pos="0">
                <a:srgbClr val="5E9EFF"/>
              </a:gs>
              <a:gs pos="39999">
                <a:srgbClr val="85C2FF">
                  <a:alpha val="59000"/>
                </a:srgbClr>
              </a:gs>
              <a:gs pos="98000">
                <a:srgbClr val="C4D6EB">
                  <a:lumMod val="46000"/>
                  <a:lumOff val="54000"/>
                  <a:alpha val="35000"/>
                </a:srgbClr>
              </a:gs>
            </a:gsLst>
            <a:lin ang="10800000" scaled="0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США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7504" y="192880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5667372" y="1714489"/>
            <a:ext cx="45831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Україна залежить від енергетичних ресурсів Росії</a:t>
            </a:r>
            <a:r>
              <a:rPr lang="en-US" sz="2000" dirty="0"/>
              <a:t> – </a:t>
            </a:r>
            <a:r>
              <a:rPr lang="uk-UA" sz="2000" dirty="0"/>
              <a:t>Росія залежить від українського ринку та транзиту</a:t>
            </a:r>
            <a:r>
              <a:rPr lang="uk-UA" sz="2000" dirty="0">
                <a:latin typeface="Arial" charset="0"/>
              </a:rPr>
              <a:t> 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5595934" y="3571877"/>
            <a:ext cx="48577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dirty="0" err="1"/>
              <a:t>Україна</a:t>
            </a:r>
            <a:r>
              <a:rPr lang="ru-RU" sz="2200" dirty="0"/>
              <a:t> </a:t>
            </a:r>
            <a:r>
              <a:rPr lang="ru-RU" sz="2200" dirty="0" err="1"/>
              <a:t>є</a:t>
            </a:r>
            <a:r>
              <a:rPr lang="ru-RU" sz="2200" dirty="0"/>
              <a:t> </a:t>
            </a:r>
            <a:r>
              <a:rPr lang="ru-RU" sz="2200" dirty="0" err="1"/>
              <a:t>учасником</a:t>
            </a:r>
            <a:r>
              <a:rPr lang="ru-RU" sz="2200" dirty="0"/>
              <a:t> ряду </a:t>
            </a:r>
            <a:r>
              <a:rPr lang="ru-RU" sz="2200" dirty="0" err="1"/>
              <a:t>ініціатив</a:t>
            </a:r>
            <a:r>
              <a:rPr lang="ru-RU" sz="2200" dirty="0"/>
              <a:t> ЄС у </a:t>
            </a:r>
            <a:r>
              <a:rPr lang="ru-RU" sz="2200" dirty="0" err="1"/>
              <a:t>сфері</a:t>
            </a:r>
            <a:r>
              <a:rPr lang="ru-RU" sz="2200" dirty="0"/>
              <a:t> </a:t>
            </a:r>
            <a:r>
              <a:rPr lang="ru-RU" sz="2200" dirty="0" err="1"/>
              <a:t>енергетики</a:t>
            </a:r>
            <a:endParaRPr lang="uk-UA" sz="2200" dirty="0"/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5810248" y="5286389"/>
            <a:ext cx="48577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США </a:t>
            </a:r>
            <a:r>
              <a:rPr lang="ru-RU" sz="2200" dirty="0" err="1"/>
              <a:t>досягає</a:t>
            </a:r>
            <a:r>
              <a:rPr lang="ru-RU" sz="2200" dirty="0"/>
              <a:t> в </a:t>
            </a:r>
            <a:r>
              <a:rPr lang="ru-RU" sz="2200" dirty="0" err="1"/>
              <a:t>Україні</a:t>
            </a:r>
            <a:r>
              <a:rPr lang="ru-RU" sz="2200" dirty="0"/>
              <a:t> </a:t>
            </a:r>
            <a:r>
              <a:rPr lang="ru-RU" sz="2200" dirty="0" err="1"/>
              <a:t>власних</a:t>
            </a:r>
            <a:r>
              <a:rPr lang="ru-RU" sz="2200" dirty="0"/>
              <a:t> </a:t>
            </a:r>
            <a:r>
              <a:rPr lang="ru-RU" sz="2200" dirty="0" err="1"/>
              <a:t>стратегічних</a:t>
            </a:r>
            <a:r>
              <a:rPr lang="ru-RU" sz="2200" dirty="0"/>
              <a:t> </a:t>
            </a:r>
            <a:r>
              <a:rPr lang="ru-RU" sz="2200" dirty="0" err="1"/>
              <a:t>результатів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721918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Потужність електростанції України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465940"/>
              </p:ext>
            </p:extLst>
          </p:nvPr>
        </p:nvGraphicFramePr>
        <p:xfrm>
          <a:off x="2238348" y="1785927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7905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348" y="214290"/>
            <a:ext cx="7467600" cy="1143000"/>
          </a:xfrm>
        </p:spPr>
        <p:txBody>
          <a:bodyPr/>
          <a:lstStyle/>
          <a:p>
            <a:pPr algn="ctr"/>
            <a:r>
              <a:rPr lang="uk-UA" dirty="0" smtClean="0"/>
              <a:t>ТЕС</a:t>
            </a:r>
            <a:endParaRPr lang="ru-RU" dirty="0"/>
          </a:p>
        </p:txBody>
      </p:sp>
      <p:pic>
        <p:nvPicPr>
          <p:cNvPr id="5" name="Содержимое 4" descr="x_124053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158" y="2500307"/>
            <a:ext cx="4801196" cy="3432855"/>
          </a:xfr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66910" y="1071547"/>
            <a:ext cx="792961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 Теплова </a:t>
            </a:r>
            <a:r>
              <a:rPr lang="ru-RU" sz="2200" dirty="0" err="1"/>
              <a:t>електростанція</a:t>
            </a:r>
            <a:r>
              <a:rPr lang="ru-RU" sz="2200" dirty="0"/>
              <a:t> (ТЕС), </a:t>
            </a:r>
            <a:r>
              <a:rPr lang="ru-RU" sz="2200" dirty="0" err="1"/>
              <a:t>електростанція</a:t>
            </a:r>
            <a:r>
              <a:rPr lang="ru-RU" sz="2200" dirty="0"/>
              <a:t>, в </a:t>
            </a:r>
            <a:r>
              <a:rPr lang="ru-RU" sz="2200" dirty="0" err="1"/>
              <a:t>якій</a:t>
            </a:r>
            <a:r>
              <a:rPr lang="ru-RU" sz="2200" dirty="0"/>
              <a:t> </a:t>
            </a:r>
            <a:r>
              <a:rPr lang="ru-RU" sz="2200" dirty="0" err="1"/>
              <a:t>первісна</a:t>
            </a:r>
            <a:r>
              <a:rPr lang="ru-RU" sz="2200" dirty="0"/>
              <a:t> </a:t>
            </a:r>
            <a:r>
              <a:rPr lang="ru-RU" sz="2200" dirty="0" err="1"/>
              <a:t>енергія</a:t>
            </a:r>
            <a:r>
              <a:rPr lang="ru-RU" sz="2200" dirty="0"/>
              <a:t> </a:t>
            </a:r>
            <a:r>
              <a:rPr lang="ru-RU" sz="2200" dirty="0" err="1"/>
              <a:t>має</a:t>
            </a:r>
            <a:r>
              <a:rPr lang="ru-RU" sz="2200" dirty="0"/>
              <a:t> </a:t>
            </a:r>
            <a:r>
              <a:rPr lang="ru-RU" sz="2200" dirty="0" err="1"/>
              <a:t>хімічну</a:t>
            </a:r>
            <a:r>
              <a:rPr lang="ru-RU" sz="2200" dirty="0"/>
              <a:t> форму </a:t>
            </a:r>
            <a:r>
              <a:rPr lang="ru-RU" sz="2200" dirty="0" err="1"/>
              <a:t>і</a:t>
            </a:r>
            <a:r>
              <a:rPr lang="ru-RU" sz="2200" dirty="0"/>
              <a:t> </a:t>
            </a:r>
            <a:r>
              <a:rPr lang="ru-RU" sz="2200" dirty="0" err="1"/>
              <a:t>вивільняється</a:t>
            </a:r>
            <a:r>
              <a:rPr lang="ru-RU" sz="2200" dirty="0"/>
              <a:t> шляхом </a:t>
            </a:r>
            <a:r>
              <a:rPr lang="ru-RU" sz="2200" dirty="0" err="1"/>
              <a:t>спалювання</a:t>
            </a:r>
            <a:r>
              <a:rPr lang="ru-RU" sz="2200" dirty="0"/>
              <a:t> </a:t>
            </a:r>
            <a:r>
              <a:rPr lang="ru-RU" sz="2200" dirty="0" err="1"/>
              <a:t>вугілля</a:t>
            </a:r>
            <a:r>
              <a:rPr lang="ru-RU" sz="2200" dirty="0"/>
              <a:t>, </a:t>
            </a:r>
            <a:r>
              <a:rPr lang="ru-RU" sz="2200" dirty="0" err="1"/>
              <a:t>рідкого</a:t>
            </a:r>
            <a:r>
              <a:rPr lang="ru-RU" sz="2200" dirty="0"/>
              <a:t> </a:t>
            </a:r>
            <a:r>
              <a:rPr lang="ru-RU" sz="2200" dirty="0" err="1"/>
              <a:t>палива</a:t>
            </a:r>
            <a:r>
              <a:rPr lang="ru-RU" sz="2200" dirty="0"/>
              <a:t> </a:t>
            </a:r>
            <a:r>
              <a:rPr lang="ru-RU" sz="2200" dirty="0" err="1"/>
              <a:t>чи</a:t>
            </a:r>
            <a:r>
              <a:rPr lang="ru-RU" sz="2200" dirty="0"/>
              <a:t> газу</a:t>
            </a:r>
            <a:r>
              <a:rPr lang="ru-RU" sz="2400" dirty="0"/>
              <a:t>.</a:t>
            </a:r>
            <a:endParaRPr lang="ru-RU" sz="24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024694" y="2857496"/>
          <a:ext cx="3429024" cy="31432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29024"/>
              </a:tblGrid>
              <a:tr h="3143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kern="1200" dirty="0" smtClean="0"/>
                        <a:t>Великі теплові електростанції побудовані на Донбасі (Луганська, Слов’янська, </a:t>
                      </a:r>
                      <a:r>
                        <a:rPr kumimoji="0" lang="uk-UA" sz="1600" kern="1200" dirty="0" err="1" smtClean="0"/>
                        <a:t>Вуглегірська</a:t>
                      </a:r>
                      <a:r>
                        <a:rPr kumimoji="0" lang="uk-UA" sz="1600" kern="1200" dirty="0" smtClean="0"/>
                        <a:t>) у   Придністров’ї (Придністровська, Криворізька), у західних областях (</a:t>
                      </a:r>
                      <a:r>
                        <a:rPr kumimoji="0" lang="uk-UA" sz="1600" kern="1200" dirty="0" err="1" smtClean="0"/>
                        <a:t>Добротвірська</a:t>
                      </a:r>
                      <a:r>
                        <a:rPr kumimoji="0" lang="uk-UA" sz="1600" kern="1200" dirty="0" smtClean="0"/>
                        <a:t>, </a:t>
                      </a:r>
                      <a:r>
                        <a:rPr kumimoji="0" lang="uk-UA" sz="1600" kern="1200" dirty="0" err="1" smtClean="0"/>
                        <a:t>Бурштинська</a:t>
                      </a:r>
                      <a:r>
                        <a:rPr kumimoji="0" lang="uk-UA" sz="1600" kern="1200" dirty="0" smtClean="0"/>
                        <a:t>) а також поблизу Києва (Трипільська), Харкова (</a:t>
                      </a:r>
                      <a:r>
                        <a:rPr kumimoji="0" lang="uk-UA" sz="1600" kern="1200" dirty="0" err="1" smtClean="0"/>
                        <a:t>Зміївська</a:t>
                      </a:r>
                      <a:r>
                        <a:rPr kumimoji="0" lang="uk-UA" sz="1600" kern="1200" dirty="0" smtClean="0"/>
                        <a:t>) і Винниці (</a:t>
                      </a:r>
                      <a:r>
                        <a:rPr kumimoji="0" lang="uk-UA" sz="1600" kern="1200" dirty="0" err="1" smtClean="0"/>
                        <a:t>Ладижинська</a:t>
                      </a:r>
                      <a:r>
                        <a:rPr kumimoji="0" lang="uk-UA" sz="1600" kern="1200" dirty="0" smtClean="0"/>
                        <a:t>) </a:t>
                      </a:r>
                      <a:endParaRPr kumimoji="0" lang="ru-RU" sz="1600" kern="120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803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214290"/>
            <a:ext cx="7467600" cy="1143000"/>
          </a:xfrm>
        </p:spPr>
        <p:txBody>
          <a:bodyPr/>
          <a:lstStyle/>
          <a:p>
            <a:pPr algn="ctr"/>
            <a:r>
              <a:rPr lang="uk-UA" dirty="0" smtClean="0"/>
              <a:t>АЕС</a:t>
            </a:r>
            <a:endParaRPr lang="ru-RU" dirty="0"/>
          </a:p>
        </p:txBody>
      </p:sp>
      <p:pic>
        <p:nvPicPr>
          <p:cNvPr id="4" name="Содержимое 3" descr="x_124053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159" y="2643182"/>
            <a:ext cx="5693555" cy="3786214"/>
          </a:xfr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2309786" y="1071546"/>
            <a:ext cx="7000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/>
              <a:t>Атомна</a:t>
            </a:r>
            <a:r>
              <a:rPr lang="ru-RU" sz="2200" dirty="0"/>
              <a:t> </a:t>
            </a:r>
            <a:r>
              <a:rPr lang="ru-RU" sz="2200" dirty="0" err="1"/>
              <a:t>електростанція</a:t>
            </a:r>
            <a:r>
              <a:rPr lang="ru-RU" sz="2200" dirty="0"/>
              <a:t> (АЕС) — </a:t>
            </a:r>
            <a:r>
              <a:rPr lang="ru-RU" sz="2200" dirty="0" err="1"/>
              <a:t>електростанція</a:t>
            </a:r>
            <a:r>
              <a:rPr lang="ru-RU" sz="2200" dirty="0"/>
              <a:t>, в </a:t>
            </a:r>
            <a:r>
              <a:rPr lang="ru-RU" sz="2200" dirty="0" err="1"/>
              <a:t>якій</a:t>
            </a:r>
            <a:r>
              <a:rPr lang="ru-RU" sz="2200" dirty="0"/>
              <a:t> </a:t>
            </a:r>
            <a:r>
              <a:rPr lang="ru-RU" sz="2200" dirty="0" err="1"/>
              <a:t>атомна</a:t>
            </a:r>
            <a:r>
              <a:rPr lang="ru-RU" sz="2200" dirty="0"/>
              <a:t> (</a:t>
            </a:r>
            <a:r>
              <a:rPr lang="ru-RU" sz="2200" dirty="0" err="1"/>
              <a:t>ядерна</a:t>
            </a:r>
            <a:r>
              <a:rPr lang="ru-RU" sz="2200" dirty="0"/>
              <a:t>) </a:t>
            </a:r>
            <a:r>
              <a:rPr lang="ru-RU" sz="2200" dirty="0" err="1"/>
              <a:t>енергія</a:t>
            </a:r>
            <a:r>
              <a:rPr lang="ru-RU" sz="2200" dirty="0"/>
              <a:t> </a:t>
            </a:r>
            <a:r>
              <a:rPr lang="ru-RU" sz="2200" dirty="0" err="1"/>
              <a:t>перетворюється</a:t>
            </a:r>
            <a:r>
              <a:rPr lang="ru-RU" sz="2200" dirty="0"/>
              <a:t> </a:t>
            </a:r>
            <a:r>
              <a:rPr lang="ru-RU" sz="2200" dirty="0" err="1"/>
              <a:t>в</a:t>
            </a:r>
            <a:r>
              <a:rPr lang="ru-RU" sz="2200" dirty="0"/>
              <a:t> </a:t>
            </a:r>
            <a:r>
              <a:rPr lang="ru-RU" sz="2200" dirty="0" err="1"/>
              <a:t>електричну</a:t>
            </a:r>
            <a:r>
              <a:rPr lang="ru-RU" sz="2200" dirty="0"/>
              <a:t>. Генератором </a:t>
            </a:r>
            <a:r>
              <a:rPr lang="ru-RU" sz="2200" dirty="0" err="1"/>
              <a:t>енергії</a:t>
            </a:r>
            <a:r>
              <a:rPr lang="ru-RU" sz="2200" dirty="0"/>
              <a:t> на АЕС </a:t>
            </a:r>
            <a:r>
              <a:rPr lang="ru-RU" sz="2200" dirty="0" err="1"/>
              <a:t>є</a:t>
            </a:r>
            <a:r>
              <a:rPr lang="ru-RU" sz="2200" dirty="0"/>
              <a:t> </a:t>
            </a:r>
            <a:r>
              <a:rPr lang="ru-RU" sz="2200" dirty="0" err="1"/>
              <a:t>атомний</a:t>
            </a:r>
            <a:r>
              <a:rPr lang="ru-RU" sz="2200" dirty="0"/>
              <a:t> реактор</a:t>
            </a:r>
            <a:endParaRPr lang="ru-RU" sz="2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10512" y="3000372"/>
          <a:ext cx="2643206" cy="31432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43206"/>
              </a:tblGrid>
              <a:tr h="3143272">
                <a:tc>
                  <a:txBody>
                    <a:bodyPr/>
                    <a:lstStyle/>
                    <a:p>
                      <a:r>
                        <a:rPr kumimoji="0" lang="uk-UA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 Україні діє 4 АЕС: Рівненька (4 енергоблоки), Південноукраїнська (3 енергоблоки) , Хмельницька (2 енергоблоки ) і Запорізька (6 енергоблоків)</a:t>
                      </a:r>
                      <a:endParaRPr kumimoji="0"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543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681" y="0"/>
            <a:ext cx="10353761" cy="1326321"/>
          </a:xfrm>
        </p:spPr>
        <p:txBody>
          <a:bodyPr/>
          <a:lstStyle/>
          <a:p>
            <a:pPr algn="ctr"/>
            <a:r>
              <a:rPr lang="ru-RU" dirty="0" smtClean="0"/>
              <a:t>ГЕС</a:t>
            </a:r>
            <a:endParaRPr lang="ru-RU" dirty="0"/>
          </a:p>
        </p:txBody>
      </p:sp>
      <p:pic>
        <p:nvPicPr>
          <p:cNvPr id="4" name="Содержимое 3" descr="800px-Водозливна_гребля_Каховської_ГЕ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158" y="2714620"/>
            <a:ext cx="6643734" cy="3763178"/>
          </a:xfr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09786" y="1285860"/>
            <a:ext cx="74295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/>
              <a:t>Гідроелектроста́нція</a:t>
            </a:r>
            <a:r>
              <a:rPr lang="ru-RU" sz="2200" dirty="0"/>
              <a:t> (ГЕС) — </a:t>
            </a:r>
            <a:r>
              <a:rPr lang="ru-RU" sz="2200" dirty="0" err="1"/>
              <a:t>електростанція</a:t>
            </a:r>
            <a:r>
              <a:rPr lang="ru-RU" sz="2200" dirty="0"/>
              <a:t>, яка за </a:t>
            </a:r>
            <a:r>
              <a:rPr lang="ru-RU" sz="2200" dirty="0" err="1"/>
              <a:t>допомогою</a:t>
            </a:r>
            <a:r>
              <a:rPr lang="ru-RU" sz="2200" dirty="0"/>
              <a:t> </a:t>
            </a:r>
            <a:r>
              <a:rPr lang="ru-RU" sz="2200" dirty="0" err="1"/>
              <a:t>гідротурбіни</a:t>
            </a:r>
            <a:r>
              <a:rPr lang="ru-RU" sz="2200" dirty="0"/>
              <a:t> </a:t>
            </a:r>
            <a:r>
              <a:rPr lang="ru-RU" sz="2200" dirty="0" err="1"/>
              <a:t>перетворює</a:t>
            </a:r>
            <a:r>
              <a:rPr lang="ru-RU" sz="2200" dirty="0"/>
              <a:t> </a:t>
            </a:r>
            <a:r>
              <a:rPr lang="ru-RU" sz="2200" dirty="0" err="1"/>
              <a:t>кінетичну</a:t>
            </a:r>
            <a:r>
              <a:rPr lang="ru-RU" sz="2200" dirty="0"/>
              <a:t> </a:t>
            </a:r>
            <a:r>
              <a:rPr lang="ru-RU" sz="2200" dirty="0" err="1"/>
              <a:t>енергію</a:t>
            </a:r>
            <a:r>
              <a:rPr lang="ru-RU" sz="2200" dirty="0"/>
              <a:t> води в </a:t>
            </a:r>
            <a:r>
              <a:rPr lang="ru-RU" sz="2200" dirty="0" err="1"/>
              <a:t>електроенергію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239820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6509" y="-89140"/>
            <a:ext cx="10353761" cy="1326321"/>
          </a:xfrm>
        </p:spPr>
        <p:txBody>
          <a:bodyPr>
            <a:normAutofit/>
          </a:bodyPr>
          <a:lstStyle/>
          <a:p>
            <a:r>
              <a:rPr lang="uk-UA" dirty="0" smtClean="0"/>
              <a:t>Альтернативна енергетика</a:t>
            </a:r>
            <a:endParaRPr lang="ru-RU" dirty="0"/>
          </a:p>
        </p:txBody>
      </p:sp>
      <p:pic>
        <p:nvPicPr>
          <p:cNvPr id="4" name="Содержимое 3" descr="800px-Водозливна_гребля_Каховської_ГЕ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955" y="2954745"/>
            <a:ext cx="7107115" cy="3695700"/>
          </a:xfrm>
          <a:effectLst>
            <a:softEdge rad="63500"/>
          </a:effectLst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417" y="2157408"/>
            <a:ext cx="3491670" cy="257176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8371" y="831087"/>
            <a:ext cx="80372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/>
              <a:t>Нині альтернативна енергетика задовольняє лише 1-2% потреб України в енергоресурсах</a:t>
            </a:r>
            <a:endParaRPr lang="uk-UA" sz="2200" dirty="0">
              <a:latin typeface="Arial" charset="0"/>
            </a:endParaRPr>
          </a:p>
          <a:p>
            <a:endParaRPr lang="uk-UA" sz="2200" dirty="0">
              <a:latin typeface="Arial" charset="0"/>
            </a:endParaRPr>
          </a:p>
          <a:p>
            <a:r>
              <a:rPr lang="uk-UA" sz="2200" dirty="0"/>
              <a:t>Серед пріоритетних для України є біоенергетика, вітрова, мала гідроенергетика, сонячна, геотермальна енергетика та альтернативні гази</a:t>
            </a:r>
          </a:p>
        </p:txBody>
      </p:sp>
    </p:spTree>
    <p:extLst>
      <p:ext uri="{BB962C8B-B14F-4D97-AF65-F5344CB8AC3E}">
        <p14:creationId xmlns:p14="http://schemas.microsoft.com/office/powerpoint/2010/main" val="68944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TC104033921[[fn=Дамаск]]</Template>
  <TotalTime>36</TotalTime>
  <Words>311</Words>
  <Application>Microsoft Office PowerPoint</Application>
  <PresentationFormat>Широкоэкранный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Rockwell</vt:lpstr>
      <vt:lpstr>Damask</vt:lpstr>
      <vt:lpstr>Електроенергетика України</vt:lpstr>
      <vt:lpstr>Презентация PowerPoint</vt:lpstr>
      <vt:lpstr>“Контроль” української енергетики</vt:lpstr>
      <vt:lpstr>Міжнародні партнери</vt:lpstr>
      <vt:lpstr>Потужність електростанції України</vt:lpstr>
      <vt:lpstr>ТЕС</vt:lpstr>
      <vt:lpstr>АЕС</vt:lpstr>
      <vt:lpstr>ГЕС</vt:lpstr>
      <vt:lpstr>Альтернативна енергетика</vt:lpstr>
      <vt:lpstr>Транзит енергоресурсів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Електроенергетика України</dc:title>
  <dc:creator>Dima Vasilchenco</dc:creator>
  <cp:lastModifiedBy>Dima Vasilchenco</cp:lastModifiedBy>
  <cp:revision>2</cp:revision>
  <dcterms:created xsi:type="dcterms:W3CDTF">2014-11-10T16:40:33Z</dcterms:created>
  <dcterms:modified xsi:type="dcterms:W3CDTF">2014-11-10T17:17:16Z</dcterms:modified>
</cp:coreProperties>
</file>