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772400" cy="1470025"/>
          </a:xfrm>
        </p:spPr>
        <p:txBody>
          <a:bodyPr/>
          <a:lstStyle/>
          <a:p>
            <a:r>
              <a:rPr lang="uk-UA" dirty="0" smtClean="0"/>
              <a:t>Гірнича Промисловість України</a:t>
            </a:r>
            <a:endParaRPr lang="uk-UA" dirty="0"/>
          </a:p>
        </p:txBody>
      </p:sp>
      <p:pic>
        <p:nvPicPr>
          <p:cNvPr id="2050" name="Picture 2" descr="http://im0-tub-com.yandex.net/i?id=333367293-63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717031"/>
            <a:ext cx="3528392" cy="271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7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1926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sz="12800" dirty="0" smtClean="0">
                <a:solidFill>
                  <a:srgbClr val="FF0000"/>
                </a:solidFill>
              </a:rPr>
              <a:t>Загальна Характеристика </a:t>
            </a:r>
          </a:p>
          <a:p>
            <a:pPr marL="0" indent="0">
              <a:buNone/>
            </a:pPr>
            <a:r>
              <a:rPr lang="uk-UA" sz="6000" dirty="0" smtClean="0"/>
              <a:t>Україна </a:t>
            </a:r>
            <a:r>
              <a:rPr lang="uk-UA" sz="6000" dirty="0"/>
              <a:t>має потужний гірничодобувний потенціал і займає одне з провідних місць серед європейських країн з видобутку залізних і марганцевих руд, кам'яного і бурого вугілля, руд кольорових і рідкісних металів, самородної сірки, кам'яної та калійної солей, виробництву феромарганцю і глинозему. Видобувають також нафту і газ, індустріальні мінерали — доломіт, </a:t>
            </a:r>
            <a:r>
              <a:rPr lang="uk-UA" sz="6000" dirty="0" smtClean="0"/>
              <a:t>каолін, </a:t>
            </a:r>
            <a:r>
              <a:rPr lang="uk-UA" sz="6000" dirty="0"/>
              <a:t>графіт, кварц та </a:t>
            </a:r>
            <a:r>
              <a:rPr lang="uk-UA" sz="6000" dirty="0" err="1" smtClean="0"/>
              <a:t>інш</a:t>
            </a:r>
            <a:r>
              <a:rPr lang="uk-UA" sz="6000" dirty="0" smtClean="0"/>
              <a:t>. Економіка </a:t>
            </a:r>
            <a:r>
              <a:rPr lang="uk-UA" sz="6000" dirty="0"/>
              <a:t>України забезпечена вже розвіданими геол. запасами на 20-30 років наперед. </a:t>
            </a:r>
            <a:r>
              <a:rPr lang="uk-UA" sz="6000" dirty="0" smtClean="0"/>
              <a:t>На </a:t>
            </a:r>
            <a:r>
              <a:rPr lang="uk-UA" sz="6000" dirty="0"/>
              <a:t>початку XXI ст. МСК України об'єднує понад 2000 гірничодобувних і переробних підприємств, має розвинену наукову і технологічну структуру. До промислового освоєння на кінець XX ст. залучено 3349 </a:t>
            </a:r>
            <a:r>
              <a:rPr lang="uk-UA" sz="6000" dirty="0" err="1"/>
              <a:t>родов</a:t>
            </a:r>
            <a:r>
              <a:rPr lang="uk-UA" sz="6000" dirty="0"/>
              <a:t>., тобто 40-75% розвіданих запасів різних видів </a:t>
            </a:r>
            <a:r>
              <a:rPr lang="uk-UA" sz="6000" dirty="0" err="1"/>
              <a:t>к.к</a:t>
            </a:r>
            <a:r>
              <a:rPr lang="uk-UA" sz="6000" dirty="0"/>
              <a:t>. Тут зосереджено близько 1/3 всіх виробничих фондів держави і </a:t>
            </a:r>
            <a:r>
              <a:rPr lang="uk-UA" sz="6000" dirty="0" err="1"/>
              <a:t>бл</a:t>
            </a:r>
            <a:r>
              <a:rPr lang="uk-UA" sz="6000" dirty="0"/>
              <a:t>. 20% трудових ресурсів промисловості, щорічно виробляється до 25% </a:t>
            </a:r>
            <a:r>
              <a:rPr lang="uk-UA" sz="6000" dirty="0" smtClean="0"/>
              <a:t>ВНП. В </a:t>
            </a:r>
            <a:r>
              <a:rPr lang="uk-UA" sz="6000" dirty="0"/>
              <a:t>значній кількості видобувають з надр вуглеводневу сировину, буре вугілля, торф, цементну сировину, карбонатну сировину для хімічної і харчової промисловості, тугоплавкі і вогнетривкі глини, сировину для будівельних матеріалів, йод, бром, різноманітні мінеральні води, дорогоцінні і виробні камені, п'єзокварц і ін. У відносно невеликих обсягах видобувають також нікелеві руди, золото, скандій, гафній, янтар, цеоліти. Іде переоцінка запасів ртуті, що видобувалася раніше в значних обсягах. В різному ступені розвідані і підготовлені до експлуатації родовища хрому, свинцю, цинку, міді, молібдену, золота, берилію, літію, танталу, ніобію, скандію, ітрію, рідкісних земель, алмазів, металів платинової групи, плавкового шпату, фосфоритів, апатиту, горючих сланців, </a:t>
            </a:r>
            <a:r>
              <a:rPr lang="uk-UA" sz="6000" dirty="0" err="1"/>
              <a:t>бішофіту</a:t>
            </a:r>
            <a:r>
              <a:rPr lang="uk-UA" sz="6000" dirty="0"/>
              <a:t> і ін. Запаси корисних копалин та виробничі потужності України дають можливість забезпечити себе та експортувати: залізо, марганець, титан, цирконій, графіт, каолін, самородну сірку, бентонітові та вогнетривкі глини, калійну та кухонну сіль, флюсову сировину, декоративно-облицювальні матеріали. Власний видобуток паливно-енергетичної сировини (нафти, газу, окремих сортів коксівного вугілля) на початку XXI ст. не задовольняє внутр. потреби країни. В У. імпортуються: нафта, газ, глинозем, кольорові, рідкісні, рідкісноземельні метали, плавиковий шпат та ін. В країні постійно збільшується видобуток нафти і газу, буд. </a:t>
            </a:r>
            <a:r>
              <a:rPr lang="uk-UA" sz="6000" dirty="0" err="1"/>
              <a:t>м-лів</a:t>
            </a:r>
            <a:r>
              <a:rPr lang="uk-UA" sz="6000" dirty="0"/>
              <a:t>, дорогоцінного каміння та ін. </a:t>
            </a:r>
            <a:r>
              <a:rPr lang="uk-UA" sz="6000" dirty="0" smtClean="0"/>
              <a:t>корисних</a:t>
            </a:r>
            <a:r>
              <a:rPr lang="uk-UA" sz="3700" dirty="0" smtClean="0"/>
              <a:t>.</a:t>
            </a:r>
            <a:endParaRPr lang="uk-UA" sz="3700" dirty="0"/>
          </a:p>
          <a:p>
            <a:pPr marL="0" indent="0">
              <a:buNone/>
            </a:pPr>
            <a:r>
              <a:rPr lang="uk-UA" sz="3700" dirty="0" smtClean="0"/>
              <a:t> </a:t>
            </a:r>
            <a:endParaRPr lang="uk-UA" sz="3700" dirty="0"/>
          </a:p>
        </p:txBody>
      </p:sp>
    </p:spTree>
    <p:extLst>
      <p:ext uri="{BB962C8B-B14F-4D97-AF65-F5344CB8AC3E}">
        <p14:creationId xmlns:p14="http://schemas.microsoft.com/office/powerpoint/2010/main" val="147473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20680"/>
          </a:xfrm>
        </p:spPr>
        <p:txBody>
          <a:bodyPr>
            <a:normAutofit fontScale="77500" lnSpcReduction="20000"/>
          </a:bodyPr>
          <a:lstStyle/>
          <a:p>
            <a:r>
              <a:rPr lang="uk-UA" sz="4100" dirty="0"/>
              <a:t>Основні положення стратегії України в гірничій </a:t>
            </a:r>
            <a:r>
              <a:rPr lang="uk-UA" sz="4100" dirty="0" smtClean="0"/>
              <a:t>промисловості </a:t>
            </a:r>
          </a:p>
          <a:p>
            <a:pPr marL="0" indent="0">
              <a:buNone/>
            </a:pPr>
            <a:r>
              <a:rPr lang="uk-UA" dirty="0" smtClean="0"/>
              <a:t>Основні </a:t>
            </a:r>
            <a:r>
              <a:rPr lang="uk-UA" dirty="0"/>
              <a:t>положення стратегії України в гірничій промисловості на найближчу перспективу викладені в «Концепції розвитку мінерально-сировинної бази як основи стабілізації економіки України на період до 2010 року». У цей період пріоритетне значення в розвитку мінерально-сировинного комплексу країни будуть мати: паливно-енергетичні ресурси; сировина для гірничо-металургійного комплексу, насамперед для діючих підприємств чорної металургії і розвитку якісної металургії сталі; сировина для гірничо-хімічного комплексу і сільського господарства; валютна мінеральна сировина — дорогоцінні метали і коштовні камені; забезпечення якісною сировиною діючих підприємств інших сфер економіки (виробництво керамічних виробів, паперу та </a:t>
            </a:r>
            <a:r>
              <a:rPr lang="uk-UA" dirty="0" err="1"/>
              <a:t>інш</a:t>
            </a:r>
            <a:r>
              <a:rPr lang="uk-UA" dirty="0"/>
              <a:t>.), а також оздоровчих закладів — мінеральними водами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076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94992"/>
          </a:xfrm>
        </p:spPr>
        <p:txBody>
          <a:bodyPr>
            <a:normAutofit fontScale="55000" lnSpcReduction="20000"/>
          </a:bodyPr>
          <a:lstStyle/>
          <a:p>
            <a:r>
              <a:rPr lang="uk-UA" sz="6500" b="1" dirty="0"/>
              <a:t>Гірниче </a:t>
            </a:r>
            <a:r>
              <a:rPr lang="uk-UA" sz="6500" b="1" dirty="0" smtClean="0"/>
              <a:t>машинобудування</a:t>
            </a:r>
          </a:p>
          <a:p>
            <a:pPr marL="0" indent="0">
              <a:buNone/>
            </a:pPr>
            <a:r>
              <a:rPr lang="uk-UA" dirty="0" smtClean="0"/>
              <a:t>Україна </a:t>
            </a:r>
            <a:r>
              <a:rPr lang="uk-UA" dirty="0"/>
              <a:t>має розвинену машинобудівну </a:t>
            </a:r>
            <a:r>
              <a:rPr lang="uk-UA" dirty="0" err="1"/>
              <a:t>пром-сть</a:t>
            </a:r>
            <a:r>
              <a:rPr lang="uk-UA" dirty="0"/>
              <a:t>, яка оснащує </a:t>
            </a:r>
            <a:r>
              <a:rPr lang="uk-UA" dirty="0" err="1"/>
              <a:t>гірн</a:t>
            </a:r>
            <a:r>
              <a:rPr lang="uk-UA" dirty="0"/>
              <a:t>. підприємства обладнанням для ведення </a:t>
            </a:r>
            <a:r>
              <a:rPr lang="uk-UA" dirty="0" err="1"/>
              <a:t>геол.-розвідувальних</a:t>
            </a:r>
            <a:r>
              <a:rPr lang="uk-UA" dirty="0"/>
              <a:t> робіт, будівництва шахт і кар'єрів, машин для видобутку, транспортування і збагачення </a:t>
            </a:r>
            <a:r>
              <a:rPr lang="uk-UA" dirty="0" err="1"/>
              <a:t>к.к</a:t>
            </a:r>
            <a:r>
              <a:rPr lang="uk-UA" dirty="0"/>
              <a:t>. Основні підприємства на кінець XX ст.: Луганський </a:t>
            </a:r>
            <a:r>
              <a:rPr lang="uk-UA" dirty="0" err="1"/>
              <a:t>маш.-буд</a:t>
            </a:r>
            <a:r>
              <a:rPr lang="uk-UA" dirty="0"/>
              <a:t>. завод (грохоти, сепаратори електромагнітні, </a:t>
            </a:r>
            <a:r>
              <a:rPr lang="uk-UA" dirty="0" err="1"/>
              <a:t>залізовідділювачі</a:t>
            </a:r>
            <a:r>
              <a:rPr lang="uk-UA" dirty="0"/>
              <a:t>, відсаджувальні машини, центрифуги, живильники, елеватори, конвеєри скребкові); ВО «</a:t>
            </a:r>
            <a:r>
              <a:rPr lang="uk-UA" dirty="0" err="1"/>
              <a:t>Маріупольтяжмаш</a:t>
            </a:r>
            <a:r>
              <a:rPr lang="uk-UA" dirty="0"/>
              <a:t>» (екскаватори роторні, </a:t>
            </a:r>
            <a:r>
              <a:rPr lang="uk-UA" dirty="0" err="1"/>
              <a:t>відвалоутворювачі</a:t>
            </a:r>
            <a:r>
              <a:rPr lang="uk-UA" dirty="0"/>
              <a:t>, перевантажувачі); ВО </a:t>
            </a:r>
            <a:r>
              <a:rPr lang="uk-UA" dirty="0" err="1"/>
              <a:t>Донецькгірмаш</a:t>
            </a:r>
            <a:r>
              <a:rPr lang="uk-UA" dirty="0"/>
              <a:t>" (навантажувально-транспортні машини, роторні екскаватори і вантажні машини, </a:t>
            </a:r>
            <a:r>
              <a:rPr lang="uk-UA" dirty="0" err="1"/>
              <a:t>відвалоутворювачі</a:t>
            </a:r>
            <a:r>
              <a:rPr lang="uk-UA" dirty="0"/>
              <a:t>, конвеєри, перевантажувачі); </a:t>
            </a:r>
            <a:r>
              <a:rPr lang="uk-UA" dirty="0" err="1"/>
              <a:t>Новокраматорський</a:t>
            </a:r>
            <a:r>
              <a:rPr lang="uk-UA" dirty="0"/>
              <a:t> </a:t>
            </a:r>
            <a:r>
              <a:rPr lang="uk-UA" dirty="0" err="1"/>
              <a:t>маш.-буд</a:t>
            </a:r>
            <a:r>
              <a:rPr lang="uk-UA" dirty="0"/>
              <a:t>. завод" (крокуючі екскаватори, млини стержневі і кульові, дробарки, кар'єрні дробильні установки та ін.), </a:t>
            </a:r>
            <a:r>
              <a:rPr lang="uk-UA" dirty="0" err="1"/>
              <a:t>Горлівський</a:t>
            </a:r>
            <a:r>
              <a:rPr lang="uk-UA" dirty="0"/>
              <a:t> </a:t>
            </a:r>
            <a:r>
              <a:rPr lang="uk-UA" dirty="0" err="1"/>
              <a:t>маш.-буд</a:t>
            </a:r>
            <a:r>
              <a:rPr lang="uk-UA" dirty="0"/>
              <a:t>. завод (очисні комбайни, виймальні машини, насосні установки, лебідки); </a:t>
            </a:r>
            <a:r>
              <a:rPr lang="uk-UA" dirty="0" err="1"/>
              <a:t>Новогорлівський</a:t>
            </a:r>
            <a:r>
              <a:rPr lang="uk-UA" dirty="0"/>
              <a:t> </a:t>
            </a:r>
            <a:r>
              <a:rPr lang="uk-UA" dirty="0" err="1"/>
              <a:t>маш.-буд</a:t>
            </a:r>
            <a:r>
              <a:rPr lang="uk-UA" dirty="0"/>
              <a:t>. завод (гідротехніка, бурові станки і установки); Дружківський </a:t>
            </a:r>
            <a:r>
              <a:rPr lang="uk-UA" dirty="0" err="1"/>
              <a:t>маш.-буд</a:t>
            </a:r>
            <a:r>
              <a:rPr lang="uk-UA" dirty="0"/>
              <a:t>. завод (механізовані комплекси і вугледобувні агрегати, механізоване кріплення, індивідуальне металічне кріплення для очисних вибоїв, електровози, шахтні вагонетки, нестандартне обладнання для шахтних стовбурів); Дніпропетровський завод гірничошахтного обладнання (вагонетки і комбайни, пилки шахтні, класифікатори, флотаційні машини, </a:t>
            </a:r>
            <a:r>
              <a:rPr lang="uk-UA" dirty="0" err="1"/>
              <a:t>гідроциклони</a:t>
            </a:r>
            <a:r>
              <a:rPr lang="uk-UA" dirty="0"/>
              <a:t>, </a:t>
            </a:r>
            <a:r>
              <a:rPr lang="uk-UA" dirty="0" err="1"/>
              <a:t>дешламатори</a:t>
            </a:r>
            <a:r>
              <a:rPr lang="uk-UA" dirty="0"/>
              <a:t> магнітні, живильники дискові, перекидачі); Харківський </a:t>
            </a:r>
            <a:r>
              <a:rPr lang="uk-UA" dirty="0" err="1"/>
              <a:t>маш.-буд</a:t>
            </a:r>
            <a:r>
              <a:rPr lang="uk-UA" dirty="0"/>
              <a:t>. завод (скребкові конвеєри та ін.); </a:t>
            </a:r>
            <a:r>
              <a:rPr lang="uk-UA" dirty="0" err="1"/>
              <a:t>Краснолучський</a:t>
            </a:r>
            <a:r>
              <a:rPr lang="uk-UA" dirty="0"/>
              <a:t> </a:t>
            </a:r>
            <a:r>
              <a:rPr lang="uk-UA" dirty="0" err="1"/>
              <a:t>маш.-буд</a:t>
            </a:r>
            <a:r>
              <a:rPr lang="uk-UA" dirty="0"/>
              <a:t>. завод (стрічкові і пластинчаті конвеєри); </a:t>
            </a:r>
            <a:r>
              <a:rPr lang="uk-UA" dirty="0" err="1"/>
              <a:t>Ясинуватський</a:t>
            </a:r>
            <a:r>
              <a:rPr lang="uk-UA" dirty="0"/>
              <a:t> </a:t>
            </a:r>
            <a:r>
              <a:rPr lang="uk-UA" dirty="0" err="1"/>
              <a:t>маш.-буд</a:t>
            </a:r>
            <a:r>
              <a:rPr lang="uk-UA" dirty="0"/>
              <a:t>. завод (шахтні скреперні лебідки, бурильні установки, породонавантажувальні машини, комбайни прохідницькі, щитові комплекси, дробарки, кліті та ін.); Криворізький завод гірничого машинобудування.</a:t>
            </a:r>
          </a:p>
          <a:p>
            <a:endParaRPr lang="uk-UA" dirty="0"/>
          </a:p>
        </p:txBody>
      </p:sp>
      <p:sp>
        <p:nvSpPr>
          <p:cNvPr id="4" name="AutoShape 2" descr="http://im0-tub-com.yandex.net/i?id=333367293-63-72&amp;n=2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674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4241632"/>
          </a:xfrm>
        </p:spPr>
        <p:txBody>
          <a:bodyPr/>
          <a:lstStyle/>
          <a:p>
            <a:r>
              <a:rPr lang="uk-UA" dirty="0" smtClean="0"/>
              <a:t>Житомирський Гірничодобувний комплекс</a:t>
            </a:r>
            <a:endParaRPr lang="uk-UA" dirty="0"/>
          </a:p>
        </p:txBody>
      </p:sp>
      <p:pic>
        <p:nvPicPr>
          <p:cNvPr id="3074" name="Picture 2" descr="http://im5-tub-com.yandex.net/i?id=121638706-12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04864"/>
            <a:ext cx="396044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6-tub-com.yandex.net/i?id=307762906-28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6632"/>
            <a:ext cx="3168352" cy="258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4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</TotalTime>
  <Words>414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Гірнича Промисловість України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Гірнича Промисловість України</dc:title>
  <dc:creator>Гость</dc:creator>
  <cp:lastModifiedBy>Гость</cp:lastModifiedBy>
  <cp:revision>2</cp:revision>
  <dcterms:created xsi:type="dcterms:W3CDTF">2014-05-19T15:10:05Z</dcterms:created>
  <dcterms:modified xsi:type="dcterms:W3CDTF">2014-05-19T15:31:04Z</dcterms:modified>
</cp:coreProperties>
</file>