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5AC5E-E941-484F-B921-8F0B7BEF092F}" type="datetimeFigureOut">
              <a:rPr lang="uk-UA" smtClean="0"/>
              <a:t>16.04.2013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4047B-BF13-4CA2-82C6-C91204C59BE1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4047B-BF13-4CA2-82C6-C91204C59BE1}" type="slidenum">
              <a:rPr lang="uk-UA" smtClean="0"/>
              <a:t>5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dissolve/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dissolve/>
    <p:sndAc>
      <p:stSnd>
        <p:snd r:embed="rId13" name="chimes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&#1052;&#1086;&#1083;&#1086;&#1095;&#1085;&#1072;_&#1087;&#1088;&#1086;&#1084;&#1080;&#1089;&#1083;&#1086;&#1074;&#1110;&#1089;&#1090;&#1100;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a-referat.com/&#1057;&#1110;&#1083;&#1100;&#1089;&#1100;&#1082;&#1077;_&#1075;&#1086;&#1089;&#1087;&#1086;&#1076;&#1072;&#1088;&#1089;&#1090;&#1074;&#1086;" TargetMode="External"/><Relationship Id="rId4" Type="http://schemas.openxmlformats.org/officeDocument/2006/relationships/image" Target="../media/image2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hyperlink" Target="http://ua-referat.com/&#1050;&#1086;&#1088;&#1080;&#1089;&#1085;&#1110;_&#1082;&#1086;&#1087;&#1072;&#1083;&#1080;&#1085;&#1080;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ВІННИЦЬКА ОБЛАСТЬ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Виконали учениці 9 класу:</a:t>
            </a:r>
            <a:br>
              <a:rPr lang="uk-UA" dirty="0" smtClean="0"/>
            </a:br>
            <a:r>
              <a:rPr lang="uk-UA" dirty="0" smtClean="0"/>
              <a:t>Горобець Анжеліка</a:t>
            </a:r>
          </a:p>
          <a:p>
            <a:r>
              <a:rPr lang="uk-UA" dirty="0" err="1" smtClean="0"/>
              <a:t>Ясенюк</a:t>
            </a:r>
            <a:r>
              <a:rPr lang="uk-UA" dirty="0" smtClean="0"/>
              <a:t> Анна</a:t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>
                <a:solidFill>
                  <a:srgbClr val="000099"/>
                </a:solidFill>
              </a:rPr>
              <a:t>Харчова промисловість</a:t>
            </a:r>
            <a:endParaRPr lang="uk-UA" sz="5400" dirty="0">
              <a:solidFill>
                <a:srgbClr val="000099"/>
              </a:solidFill>
            </a:endParaRPr>
          </a:p>
        </p:txBody>
      </p:sp>
      <p:pic>
        <p:nvPicPr>
          <p:cNvPr id="9218" name="Picture 2" descr="C:\Documents and Settings\Admin\Рабочий стол\Новая папка\imagвкпкпвe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786190"/>
            <a:ext cx="4429124" cy="3071809"/>
          </a:xfrm>
          <a:prstGeom prst="rect">
            <a:avLst/>
          </a:prstGeom>
          <a:noFill/>
        </p:spPr>
      </p:pic>
      <p:pic>
        <p:nvPicPr>
          <p:cNvPr id="9219" name="Picture 3" descr="C:\Documents and Settings\Admin\Рабочий стол\Новая папка\imageсмвававs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3786190"/>
            <a:ext cx="4714877" cy="307181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1500174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>
                <a:solidFill>
                  <a:srgbClr val="000099"/>
                </a:solidFill>
              </a:rPr>
              <a:t>Провідне</a:t>
            </a:r>
            <a:r>
              <a:rPr lang="ru-RU" sz="2800" dirty="0" smtClean="0">
                <a:solidFill>
                  <a:srgbClr val="000099"/>
                </a:solidFill>
              </a:rPr>
              <a:t> </a:t>
            </a:r>
            <a:r>
              <a:rPr lang="ru-RU" sz="2800" dirty="0" err="1" smtClean="0">
                <a:solidFill>
                  <a:srgbClr val="000099"/>
                </a:solidFill>
              </a:rPr>
              <a:t>місце</a:t>
            </a:r>
            <a:r>
              <a:rPr lang="ru-RU" sz="2800" dirty="0" smtClean="0">
                <a:solidFill>
                  <a:srgbClr val="000099"/>
                </a:solidFill>
              </a:rPr>
              <a:t> в </a:t>
            </a:r>
            <a:r>
              <a:rPr lang="ru-RU" sz="2800" dirty="0" err="1" smtClean="0">
                <a:solidFill>
                  <a:srgbClr val="000099"/>
                </a:solidFill>
              </a:rPr>
              <a:t>промисловому</a:t>
            </a:r>
            <a:r>
              <a:rPr lang="ru-RU" sz="2800" dirty="0" smtClean="0">
                <a:solidFill>
                  <a:srgbClr val="000099"/>
                </a:solidFill>
              </a:rPr>
              <a:t> </a:t>
            </a:r>
            <a:r>
              <a:rPr lang="ru-RU" sz="2800" dirty="0" err="1" smtClean="0">
                <a:solidFill>
                  <a:srgbClr val="000099"/>
                </a:solidFill>
              </a:rPr>
              <a:t>виробництві</a:t>
            </a:r>
            <a:r>
              <a:rPr lang="ru-RU" sz="2800" dirty="0" smtClean="0">
                <a:solidFill>
                  <a:srgbClr val="000099"/>
                </a:solidFill>
              </a:rPr>
              <a:t> </a:t>
            </a:r>
            <a:r>
              <a:rPr lang="ru-RU" sz="2800" dirty="0" err="1" smtClean="0">
                <a:solidFill>
                  <a:srgbClr val="000099"/>
                </a:solidFill>
              </a:rPr>
              <a:t>належить</a:t>
            </a:r>
            <a:r>
              <a:rPr lang="ru-RU" sz="2800" dirty="0" smtClean="0">
                <a:solidFill>
                  <a:srgbClr val="000099"/>
                </a:solidFill>
              </a:rPr>
              <a:t> </a:t>
            </a:r>
            <a:r>
              <a:rPr lang="ru-RU" sz="2800" dirty="0" err="1" smtClean="0">
                <a:solidFill>
                  <a:srgbClr val="000099"/>
                </a:solidFill>
              </a:rPr>
              <a:t>харчовій</a:t>
            </a:r>
            <a:r>
              <a:rPr lang="ru-RU" sz="2800" dirty="0" smtClean="0">
                <a:solidFill>
                  <a:srgbClr val="000099"/>
                </a:solidFill>
              </a:rPr>
              <a:t> </a:t>
            </a:r>
            <a:r>
              <a:rPr lang="ru-RU" sz="2800" dirty="0" err="1" smtClean="0">
                <a:solidFill>
                  <a:srgbClr val="000099"/>
                </a:solidFill>
              </a:rPr>
              <a:t>промисловості</a:t>
            </a:r>
            <a:r>
              <a:rPr lang="ru-RU" sz="2800" dirty="0" smtClean="0">
                <a:solidFill>
                  <a:srgbClr val="000099"/>
                </a:solidFill>
              </a:rPr>
              <a:t>, яка </a:t>
            </a:r>
            <a:r>
              <a:rPr lang="ru-RU" sz="2800" dirty="0" err="1" smtClean="0">
                <a:solidFill>
                  <a:srgbClr val="000099"/>
                </a:solidFill>
              </a:rPr>
              <a:t>розвинулася</a:t>
            </a:r>
            <a:r>
              <a:rPr lang="ru-RU" sz="2800" dirty="0" smtClean="0">
                <a:solidFill>
                  <a:srgbClr val="000099"/>
                </a:solidFill>
              </a:rPr>
              <a:t> на </a:t>
            </a:r>
            <a:r>
              <a:rPr lang="ru-RU" sz="2800" dirty="0" err="1" smtClean="0">
                <a:solidFill>
                  <a:srgbClr val="000099"/>
                </a:solidFill>
              </a:rPr>
              <a:t>базі</a:t>
            </a:r>
            <a:r>
              <a:rPr lang="ru-RU" sz="2800" dirty="0" smtClean="0">
                <a:solidFill>
                  <a:srgbClr val="000099"/>
                </a:solidFill>
              </a:rPr>
              <a:t> </a:t>
            </a:r>
            <a:r>
              <a:rPr lang="ru-RU" sz="2800" dirty="0" err="1" smtClean="0">
                <a:solidFill>
                  <a:srgbClr val="000099"/>
                </a:solidFill>
              </a:rPr>
              <a:t>сільськогосподарської</a:t>
            </a:r>
            <a:r>
              <a:rPr lang="ru-RU" sz="2800" dirty="0" smtClean="0">
                <a:solidFill>
                  <a:srgbClr val="000099"/>
                </a:solidFill>
              </a:rPr>
              <a:t> </a:t>
            </a:r>
            <a:r>
              <a:rPr lang="ru-RU" sz="2800" dirty="0" err="1" smtClean="0">
                <a:solidFill>
                  <a:srgbClr val="000099"/>
                </a:solidFill>
              </a:rPr>
              <a:t>сировини</a:t>
            </a:r>
            <a:r>
              <a:rPr lang="ru-RU" sz="2800" dirty="0" smtClean="0">
                <a:solidFill>
                  <a:srgbClr val="000099"/>
                </a:solidFill>
              </a:rPr>
              <a:t>, </a:t>
            </a:r>
            <a:r>
              <a:rPr lang="ru-RU" sz="2800" dirty="0" err="1" smtClean="0">
                <a:solidFill>
                  <a:srgbClr val="000099"/>
                </a:solidFill>
              </a:rPr>
              <a:t>проте</a:t>
            </a:r>
            <a:r>
              <a:rPr lang="ru-RU" sz="2800" dirty="0" smtClean="0">
                <a:solidFill>
                  <a:srgbClr val="000099"/>
                </a:solidFill>
              </a:rPr>
              <a:t> </a:t>
            </a:r>
            <a:r>
              <a:rPr lang="ru-RU" sz="2800" dirty="0" err="1" smtClean="0">
                <a:solidFill>
                  <a:srgbClr val="000099"/>
                </a:solidFill>
              </a:rPr>
              <a:t>питома</a:t>
            </a:r>
            <a:r>
              <a:rPr lang="ru-RU" sz="2800" dirty="0" smtClean="0">
                <a:solidFill>
                  <a:srgbClr val="000099"/>
                </a:solidFill>
              </a:rPr>
              <a:t> вага </a:t>
            </a:r>
            <a:r>
              <a:rPr lang="ru-RU" sz="2800" dirty="0" err="1" smtClean="0">
                <a:solidFill>
                  <a:srgbClr val="000099"/>
                </a:solidFill>
              </a:rPr>
              <a:t>її</a:t>
            </a:r>
            <a:r>
              <a:rPr lang="ru-RU" sz="2800" dirty="0" smtClean="0">
                <a:solidFill>
                  <a:srgbClr val="000099"/>
                </a:solidFill>
              </a:rPr>
              <a:t> </a:t>
            </a:r>
            <a:r>
              <a:rPr lang="ru-RU" sz="2800" dirty="0" err="1" smtClean="0">
                <a:solidFill>
                  <a:srgbClr val="000099"/>
                </a:solidFill>
              </a:rPr>
              <a:t>серед</a:t>
            </a:r>
            <a:r>
              <a:rPr lang="ru-RU" sz="2800" dirty="0" smtClean="0">
                <a:solidFill>
                  <a:srgbClr val="000099"/>
                </a:solidFill>
              </a:rPr>
              <a:t> </a:t>
            </a:r>
            <a:r>
              <a:rPr lang="ru-RU" sz="2800" dirty="0" err="1" smtClean="0">
                <a:solidFill>
                  <a:srgbClr val="000099"/>
                </a:solidFill>
              </a:rPr>
              <a:t>галузей</a:t>
            </a:r>
            <a:r>
              <a:rPr lang="ru-RU" sz="2800" dirty="0" smtClean="0">
                <a:solidFill>
                  <a:srgbClr val="000099"/>
                </a:solidFill>
              </a:rPr>
              <a:t> </a:t>
            </a:r>
            <a:r>
              <a:rPr lang="ru-RU" sz="2800" dirty="0" err="1" smtClean="0">
                <a:solidFill>
                  <a:srgbClr val="000099"/>
                </a:solidFill>
              </a:rPr>
              <a:t>промисловості</a:t>
            </a:r>
            <a:r>
              <a:rPr lang="ru-RU" sz="2800" dirty="0" smtClean="0">
                <a:solidFill>
                  <a:srgbClr val="000099"/>
                </a:solidFill>
              </a:rPr>
              <a:t> </a:t>
            </a:r>
            <a:r>
              <a:rPr lang="ru-RU" sz="2800" dirty="0" err="1" smtClean="0">
                <a:solidFill>
                  <a:srgbClr val="000099"/>
                </a:solidFill>
              </a:rPr>
              <a:t>зменшилась</a:t>
            </a:r>
            <a:r>
              <a:rPr lang="ru-RU" sz="2800" dirty="0" smtClean="0">
                <a:solidFill>
                  <a:srgbClr val="000099"/>
                </a:solidFill>
              </a:rPr>
              <a:t> </a:t>
            </a:r>
            <a:r>
              <a:rPr lang="ru-RU" sz="2800" dirty="0" err="1" smtClean="0">
                <a:solidFill>
                  <a:srgbClr val="000099"/>
                </a:solidFill>
              </a:rPr>
              <a:t>з</a:t>
            </a:r>
            <a:r>
              <a:rPr lang="ru-RU" sz="2800" dirty="0" smtClean="0">
                <a:solidFill>
                  <a:srgbClr val="000099"/>
                </a:solidFill>
              </a:rPr>
              <a:t> 66,7% 1965 р. до 46,6% 1976 р. </a:t>
            </a:r>
            <a:endParaRPr lang="uk-UA" sz="28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solidFill>
                  <a:srgbClr val="FF0000"/>
                </a:solidFill>
              </a:rPr>
              <a:t>Електроенергія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0242" name="Picture 2" descr="C:\Documents and Settings\Admin\Рабочий стол\Новая папка\imкекекекage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4282" y="5534561"/>
            <a:ext cx="87154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err="1" smtClean="0"/>
              <a:t>Швидкими</a:t>
            </a:r>
            <a:r>
              <a:rPr lang="ru-RU" sz="4000" dirty="0" smtClean="0"/>
              <a:t> темпами </a:t>
            </a:r>
            <a:r>
              <a:rPr lang="ru-RU" sz="4000" dirty="0" err="1" smtClean="0"/>
              <a:t>зростало</a:t>
            </a:r>
            <a:r>
              <a:rPr lang="ru-RU" sz="4000" dirty="0" smtClean="0"/>
              <a:t> за </a:t>
            </a:r>
            <a:r>
              <a:rPr lang="ru-RU" sz="4000" dirty="0" err="1" smtClean="0"/>
              <a:t>цей</a:t>
            </a:r>
            <a:r>
              <a:rPr lang="ru-RU" sz="4000" dirty="0" smtClean="0"/>
              <a:t> час </a:t>
            </a:r>
            <a:r>
              <a:rPr lang="ru-RU" sz="4000" dirty="0" err="1" smtClean="0"/>
              <a:t>виробництво</a:t>
            </a:r>
            <a:r>
              <a:rPr lang="ru-RU" sz="4000" dirty="0" smtClean="0"/>
              <a:t> </a:t>
            </a:r>
            <a:r>
              <a:rPr lang="ru-RU" sz="4000" dirty="0" err="1" smtClean="0"/>
              <a:t>електроенергії</a:t>
            </a:r>
            <a:r>
              <a:rPr lang="ru-RU" sz="4000" dirty="0" smtClean="0"/>
              <a:t>. </a:t>
            </a:r>
            <a:endParaRPr lang="uk-UA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714480" y="0"/>
            <a:ext cx="6000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err="1" smtClean="0">
                <a:solidFill>
                  <a:srgbClr val="000099"/>
                </a:solidFill>
              </a:rPr>
              <a:t>Електроенергія</a:t>
            </a:r>
            <a:r>
              <a:rPr lang="ru-RU" sz="5400" dirty="0" smtClean="0">
                <a:solidFill>
                  <a:srgbClr val="000099"/>
                </a:solidFill>
              </a:rPr>
              <a:t>.</a:t>
            </a:r>
            <a:endParaRPr lang="uk-UA" sz="54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7200" dirty="0" smtClean="0">
                <a:solidFill>
                  <a:srgbClr val="C00000"/>
                </a:solidFill>
              </a:rPr>
              <a:t>цукор</a:t>
            </a:r>
            <a:endParaRPr lang="uk-UA" sz="7200" dirty="0">
              <a:solidFill>
                <a:srgbClr val="C00000"/>
              </a:solidFill>
            </a:endParaRPr>
          </a:p>
        </p:txBody>
      </p:sp>
      <p:pic>
        <p:nvPicPr>
          <p:cNvPr id="11266" name="Picture 2" descr="C:\Documents and Settings\Admin\Рабочий стол\Новая папка\imagкекекекe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86124"/>
            <a:ext cx="4857752" cy="3571876"/>
          </a:xfrm>
          <a:prstGeom prst="rect">
            <a:avLst/>
          </a:prstGeom>
          <a:noFill/>
        </p:spPr>
      </p:pic>
      <p:pic>
        <p:nvPicPr>
          <p:cNvPr id="11267" name="Picture 3" descr="C:\Documents and Settings\Admin\Рабочий стол\Новая папка\imaеукеукеges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3286125"/>
            <a:ext cx="4286248" cy="357187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128586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solidFill>
                  <a:srgbClr val="C00000"/>
                </a:solidFill>
              </a:rPr>
              <a:t>Вінниччина – один з найбільших в Україні районів цукроваріння. В області діє 39 цукрових заводів. Відходи цукроваріння використовує спиртова промисловість. </a:t>
            </a:r>
            <a:endParaRPr lang="uk-UA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Потужні консервні заводи і комбінати, а також птахокомбінати та </a:t>
            </a:r>
            <a: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 action="ppaction://hlinkfile" tooltip="Молочна промисловість"/>
              </a:rPr>
              <a:t>молочна промисловість</a:t>
            </a:r>
            <a: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використовують в Вінниці. Найбільшим підприємством по виробництві жирів та олії є олійно-жировий комбінат. </a:t>
            </a:r>
            <a:endParaRPr lang="uk-UA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2290" name="Picture 2" descr="C:\Documents and Settings\Admin\Рабочий стол\Новая папка\imaвкукекпркпges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643182"/>
            <a:ext cx="4286248" cy="4214818"/>
          </a:xfrm>
          <a:prstGeom prst="rect">
            <a:avLst/>
          </a:prstGeom>
          <a:noFill/>
        </p:spPr>
      </p:pic>
      <p:pic>
        <p:nvPicPr>
          <p:cNvPr id="12291" name="Picture 3" descr="C:\Documents and Settings\Admin\Рабочий стол\Новая папка\imagпапапапes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48" y="2714620"/>
            <a:ext cx="4857752" cy="414337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  <p:sndAc>
      <p:stSnd>
        <p:snd r:embed="rId2" name="chimes.wav" builtIn="1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Легка промисловість</a:t>
            </a:r>
            <a:endParaRPr lang="uk-UA" sz="5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3314" name="Picture 2" descr="C:\Documents and Settings\Admin\Рабочий стол\Новая папка\imвавававаage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643314"/>
            <a:ext cx="5000628" cy="3214687"/>
          </a:xfrm>
          <a:prstGeom prst="rect">
            <a:avLst/>
          </a:prstGeom>
          <a:noFill/>
        </p:spPr>
      </p:pic>
      <p:pic>
        <p:nvPicPr>
          <p:cNvPr id="13315" name="Picture 3" descr="C:\Documents and Settings\Admin\Рабочий стол\Новая папка\iвавававmages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3643314"/>
            <a:ext cx="4143372" cy="321468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1714488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Також серед галузей легкої промисловості провідною є швейна – це виробничі швейні об'єднання. Розвинуті також взуттєва, бавовняна, трикотажна, хутрова галузі промисловості. </a:t>
            </a:r>
            <a:endParaRPr lang="uk-UA" sz="2800" dirty="0"/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6600" dirty="0" smtClean="0">
                <a:solidFill>
                  <a:schemeClr val="bg2">
                    <a:lumMod val="50000"/>
                  </a:schemeClr>
                </a:solidFill>
              </a:rPr>
              <a:t>Сільське господарство</a:t>
            </a:r>
            <a:endParaRPr lang="uk-UA" sz="6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4338" name="Picture 2" descr="C:\Documents and Settings\Admin\Рабочий стол\Новая папка\imagesмимимими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429000"/>
            <a:ext cx="4398818" cy="3429000"/>
          </a:xfrm>
          <a:prstGeom prst="rect">
            <a:avLst/>
          </a:prstGeom>
          <a:noFill/>
        </p:spPr>
      </p:pic>
      <p:pic>
        <p:nvPicPr>
          <p:cNvPr id="14339" name="Picture 3" descr="C:\Documents and Settings\Admin\Рабочий стол\Новая папка\imageмимимимимимиs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73820" y="3429000"/>
            <a:ext cx="4770180" cy="3429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1357298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Високо розвинутою галуззю економіки області є </a:t>
            </a:r>
            <a: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5" action="ppaction://hlinkfile" tooltip="Сільське господарство"/>
              </a:rPr>
              <a:t>сільське господарство</a:t>
            </a:r>
            <a: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що спеціалізується на землеробстві: зерново-буряківничого, тваринницького і м'ясо-молочних напрямів</a:t>
            </a:r>
            <a:r>
              <a:rPr lang="uk-UA" sz="3200" dirty="0" smtClean="0">
                <a:solidFill>
                  <a:schemeClr val="bg2">
                    <a:lumMod val="50000"/>
                  </a:schemeClr>
                </a:solidFill>
              </a:rPr>
              <a:t>. </a:t>
            </a:r>
            <a:endParaRPr lang="uk-UA" sz="3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>
            <a:normAutofit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В області на кінці 1976 р. налічувалося 8869 підприємств роздрібної торгівлі та громадського харчування.</a:t>
            </a:r>
          </a:p>
          <a:p>
            <a:r>
              <a:rPr lang="uk-UA" dirty="0" smtClean="0"/>
              <a:t>Охорона і здоров</a:t>
            </a:r>
            <a:r>
              <a:rPr lang="ru-RU" dirty="0" smtClean="0"/>
              <a:t>’</a:t>
            </a:r>
            <a:r>
              <a:rPr lang="uk-UA" dirty="0" smtClean="0"/>
              <a:t>я. У 1976 р. в області налічувалося 24,7 тисяч лікарів, а меддопомогу подавало понад 5,5 тис. лікарів.</a:t>
            </a:r>
            <a:endParaRPr lang="ru-RU" dirty="0" smtClean="0"/>
          </a:p>
          <a:p>
            <a:r>
              <a:rPr lang="uk-UA" dirty="0" smtClean="0"/>
              <a:t>Культура. В 1976/77 навчальних років в області було 1268 загальноосвітніх шкіл, серед них було 27 спеціальних навчальних закладів, 28 професійних-технічних училищ.</a:t>
            </a:r>
          </a:p>
          <a:p>
            <a:endParaRPr lang="uk-UA" dirty="0"/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49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9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кінець</a:t>
            </a:r>
            <a:endParaRPr lang="uk-UA" sz="9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0" name="Picture 4" descr="C:\Documents and Settings\Admin\Рабочий стол\468px-Prapor_Vinnytskoyi_oblasti.svg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428992" y="571480"/>
            <a:ext cx="5715008" cy="3500438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Рабочий стол\135px-Coat_of_Arms_of_Vinnytsa_Oblast.svg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71480"/>
            <a:ext cx="3428992" cy="350043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071538" y="0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ГЕРБ</a:t>
            </a:r>
            <a:endParaRPr lang="uk-UA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5214942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ПРАПОР</a:t>
            </a:r>
            <a:endParaRPr lang="uk-UA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1142976" y="4088011"/>
            <a:ext cx="764386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i="1" dirty="0" smtClean="0"/>
              <a:t>Площа</a:t>
            </a:r>
            <a:r>
              <a:rPr lang="uk-UA" sz="3600" dirty="0" smtClean="0"/>
              <a:t> – 26,5 тис. кв. км.</a:t>
            </a:r>
            <a:endParaRPr lang="ru-RU" sz="3600" dirty="0" smtClean="0"/>
          </a:p>
          <a:p>
            <a:r>
              <a:rPr lang="uk-UA" sz="4000" b="1" i="1" dirty="0" smtClean="0"/>
              <a:t>Населення</a:t>
            </a:r>
            <a:r>
              <a:rPr lang="uk-UA" sz="4000" dirty="0" smtClean="0"/>
              <a:t> – 2055,1 тис. чоловік.</a:t>
            </a:r>
            <a:endParaRPr lang="ru-RU" sz="4000" dirty="0" smtClean="0"/>
          </a:p>
          <a:p>
            <a:r>
              <a:rPr lang="uk-UA" sz="4000" b="1" i="1" dirty="0" smtClean="0"/>
              <a:t>Обласний центр</a:t>
            </a:r>
            <a:r>
              <a:rPr lang="uk-UA" sz="4000" dirty="0" smtClean="0"/>
              <a:t> – </a:t>
            </a:r>
            <a:r>
              <a:rPr lang="uk-UA" sz="4000" dirty="0" err="1" smtClean="0"/>
              <a:t>м.Вінниця</a:t>
            </a:r>
            <a:r>
              <a:rPr lang="uk-UA" sz="4000" dirty="0" smtClean="0"/>
              <a:t>.</a:t>
            </a:r>
            <a:endParaRPr lang="ru-RU" sz="4000" dirty="0" smtClean="0"/>
          </a:p>
          <a:p>
            <a:endParaRPr lang="uk-UA" dirty="0"/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0" y="1428736"/>
            <a:ext cx="8858280" cy="5429264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2052" name="Picture 4" descr="C:\Documents and Settings\Admin\Рабочий стол\Новая папка (4)\image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0" y="0"/>
            <a:ext cx="9144000" cy="50167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uk-UA" sz="4000" b="1" dirty="0" smtClean="0"/>
              <a:t>Вінницька область – є у складі Української РСР. Утворена 27.2.1932 р. Розташована в центральній частині Правобережної України. Поділяється на 25 районів, 621 сільраду, має 10 міст, 29 селищ міського типу. В 1958 р. область нагороджено орденом Леніна</a:t>
            </a:r>
            <a:r>
              <a:rPr lang="uk-UA" sz="2400" b="1" dirty="0" smtClean="0"/>
              <a:t>.</a:t>
            </a:r>
            <a:endParaRPr lang="uk-UA" sz="2400" b="1" dirty="0"/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074" name="Picture 2" descr="C:\Documents and Settings\Admin\Рабочий стол\Новая папка\imageророр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50522" y="0"/>
            <a:ext cx="9394522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10" y="1"/>
            <a:ext cx="771530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Природа. За характером рельєфу Вінницька область – хвиляста рівнина, </a:t>
            </a:r>
            <a:r>
              <a:rPr lang="uk-U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що поступово </a:t>
            </a:r>
            <a:r>
              <a:rPr lang="uk-U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знижується з Північного-Заходу на Південний-Схід. На </a:t>
            </a:r>
            <a:r>
              <a:rPr lang="uk-U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Південному Заході </a:t>
            </a:r>
            <a:r>
              <a:rPr lang="uk-U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області – Подільська височина (висотою до 362 м), на Північному-Сході – Придніпровська </a:t>
            </a:r>
            <a:r>
              <a:rPr lang="uk-U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височина,висота </a:t>
            </a:r>
            <a:r>
              <a:rPr lang="uk-U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 322 </a:t>
            </a:r>
            <a:r>
              <a:rPr lang="uk-U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</a:t>
            </a:r>
            <a:r>
              <a:rPr lang="uk-U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uk-UA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\Рабочий стол\Новая папка\imaіпамges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143249"/>
            <a:ext cx="4638820" cy="3714752"/>
          </a:xfrm>
          <a:prstGeom prst="rect">
            <a:avLst/>
          </a:prstGeom>
          <a:noFill/>
        </p:spPr>
      </p:pic>
      <p:pic>
        <p:nvPicPr>
          <p:cNvPr id="4099" name="Picture 3" descr="C:\Documents and Settings\Admin\Рабочий стол\Новая папка\imвфвіавages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2928934"/>
            <a:ext cx="4500562" cy="3929067"/>
          </a:xfrm>
          <a:prstGeom prst="rect">
            <a:avLst/>
          </a:prstGeom>
          <a:noFill/>
        </p:spPr>
      </p:pic>
      <p:pic>
        <p:nvPicPr>
          <p:cNvPr id="4100" name="Picture 4" descr="C:\Documents and Settings\Admin\Рабочий стол\Новая папка\imавававіages.jpe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3439" y="0"/>
            <a:ext cx="4500562" cy="292893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62865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 </a:t>
            </a:r>
            <a:r>
              <a:rPr lang="uk-UA" sz="3600" dirty="0" smtClean="0">
                <a:hlinkClick r:id="rId7" action="ppaction://hlinkfile" tooltip="Корисні копалини"/>
              </a:rPr>
              <a:t>Корисні копалини</a:t>
            </a:r>
            <a:r>
              <a:rPr lang="uk-UA" sz="3600" dirty="0" smtClean="0"/>
              <a:t>: граніти, гнейси, мігматити, пісковики, вапняки, глини, каолін, кварцові піски, фосфорити, торф. Є мінеральні джерела.</a:t>
            </a:r>
            <a:endParaRPr lang="uk-UA" sz="3600" dirty="0"/>
          </a:p>
        </p:txBody>
      </p:sp>
    </p:spTree>
  </p:cSld>
  <p:clrMapOvr>
    <a:masterClrMapping/>
  </p:clrMapOvr>
  <p:transition spd="med">
    <p:dissolve/>
    <p:sndAc>
      <p:stSnd>
        <p:snd r:embed="rId3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Documents and Settings\Admin\Рабочий стол\Новая папка\imageввввввв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3643314"/>
            <a:ext cx="4786314" cy="321468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Клімат </a:t>
            </a:r>
            <a:r>
              <a:rPr lang="uk-UA" sz="2800" b="1" dirty="0" smtClean="0"/>
              <a:t>області помірно-континентальний з м’якою зимою і теплим літом. Пересічна температура січня –4</a:t>
            </a:r>
            <a:r>
              <a:rPr lang="uk-UA" sz="2800" b="1" baseline="30000" dirty="0" smtClean="0"/>
              <a:t>о</a:t>
            </a:r>
            <a:r>
              <a:rPr lang="uk-UA" sz="2800" b="1" dirty="0" smtClean="0"/>
              <a:t>, -6</a:t>
            </a:r>
            <a:r>
              <a:rPr lang="uk-UA" sz="2800" b="1" baseline="30000" dirty="0" smtClean="0"/>
              <a:t>о</a:t>
            </a:r>
            <a:r>
              <a:rPr lang="uk-UA" sz="2800" b="1" dirty="0" smtClean="0"/>
              <a:t>; липня +18,6</a:t>
            </a:r>
            <a:r>
              <a:rPr lang="uk-UA" sz="2800" b="1" baseline="30000" dirty="0" smtClean="0"/>
              <a:t>о</a:t>
            </a:r>
            <a:r>
              <a:rPr lang="uk-UA" sz="2800" b="1" dirty="0" smtClean="0"/>
              <a:t>, +20,5</a:t>
            </a:r>
            <a:r>
              <a:rPr lang="uk-UA" sz="2800" b="1" baseline="30000" dirty="0" smtClean="0"/>
              <a:t>о</a:t>
            </a:r>
            <a:r>
              <a:rPr lang="uk-UA" sz="2800" b="1" dirty="0" smtClean="0"/>
              <a:t>. Період температури понад +10</a:t>
            </a:r>
            <a:r>
              <a:rPr lang="uk-UA" sz="2800" b="1" baseline="30000" dirty="0" smtClean="0"/>
              <a:t>о</a:t>
            </a:r>
            <a:r>
              <a:rPr lang="uk-UA" sz="2800" b="1" dirty="0" smtClean="0"/>
              <a:t> становить 155-180 днів, вегетаційний період – близько 200 днів. Річна кількість опадів 480-590 мм, з них за теплий період випадає 375-400 </a:t>
            </a:r>
            <a:r>
              <a:rPr lang="uk-UA" sz="3200" b="1" dirty="0" smtClean="0"/>
              <a:t>мм. </a:t>
            </a:r>
            <a:endParaRPr lang="uk-UA" sz="3200" b="1" dirty="0"/>
          </a:p>
        </p:txBody>
      </p:sp>
      <p:pic>
        <p:nvPicPr>
          <p:cNvPr id="5125" name="Picture 5" descr="C:\Documents and Settings\Admin\Рабочий стол\Новая папка\imagвававаукаваes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3643314"/>
            <a:ext cx="4357686" cy="321468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algn="ctr"/>
            <a:r>
              <a:rPr lang="uk-UA" sz="5400" dirty="0" smtClean="0">
                <a:solidFill>
                  <a:srgbClr val="000099"/>
                </a:solidFill>
              </a:rPr>
              <a:t>РІЧКИ</a:t>
            </a:r>
            <a:endParaRPr lang="uk-UA" sz="5400" dirty="0">
              <a:solidFill>
                <a:srgbClr val="000099"/>
              </a:solidFill>
            </a:endParaRPr>
          </a:p>
        </p:txBody>
      </p:sp>
      <p:pic>
        <p:nvPicPr>
          <p:cNvPr id="6146" name="Picture 2" descr="C:\Documents and Settings\Admin\Рабочий стол\Новая папка\imсмвсмвапапаage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3429000"/>
            <a:ext cx="3929058" cy="3429000"/>
          </a:xfrm>
          <a:prstGeom prst="rect">
            <a:avLst/>
          </a:prstGeom>
          <a:noFill/>
        </p:spPr>
      </p:pic>
      <p:pic>
        <p:nvPicPr>
          <p:cNvPr id="6147" name="Picture 3" descr="C:\Documents and Settings\Admin\Рабочий стол\Новая папка\imапкпages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429000"/>
            <a:ext cx="5214942" cy="3429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1071546"/>
            <a:ext cx="9144000" cy="2286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0099"/>
                </a:solidFill>
              </a:rPr>
              <a:t>У Вінницькій області – густа мережа річок, що належить до басейнів </a:t>
            </a:r>
            <a:r>
              <a:rPr lang="uk-UA" sz="2400" b="1" dirty="0" err="1" smtClean="0">
                <a:solidFill>
                  <a:srgbClr val="000099"/>
                </a:solidFill>
              </a:rPr>
              <a:t>Пд.Бугу</a:t>
            </a:r>
            <a:r>
              <a:rPr lang="uk-UA" sz="2400" b="1" dirty="0" smtClean="0">
                <a:solidFill>
                  <a:srgbClr val="000099"/>
                </a:solidFill>
              </a:rPr>
              <a:t>. Річки Вінницької області використовують для одержання електроенергії та зрошування, Дністер і </a:t>
            </a:r>
            <a:r>
              <a:rPr lang="uk-UA" sz="2400" b="1" dirty="0" err="1" smtClean="0">
                <a:solidFill>
                  <a:srgbClr val="000099"/>
                </a:solidFill>
              </a:rPr>
              <a:t>Пд.Буг</a:t>
            </a:r>
            <a:r>
              <a:rPr lang="uk-UA" sz="2400" b="1" dirty="0" smtClean="0">
                <a:solidFill>
                  <a:srgbClr val="000099"/>
                </a:solidFill>
              </a:rPr>
              <a:t> – для лісу судноплавства. В межах області близько 2600 ставків, їх використовують для риборозведення</a:t>
            </a:r>
            <a:endParaRPr lang="uk-UA" sz="2400" b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00B050"/>
                </a:solidFill>
              </a:rPr>
              <a:t>Ботанічний </a:t>
            </a:r>
            <a:r>
              <a:rPr lang="uk-UA" dirty="0" smtClean="0">
                <a:solidFill>
                  <a:srgbClr val="00B050"/>
                </a:solidFill>
              </a:rPr>
              <a:t>сад </a:t>
            </a:r>
            <a:r>
              <a:rPr lang="uk-UA" dirty="0" err="1" smtClean="0">
                <a:solidFill>
                  <a:srgbClr val="00B050"/>
                </a:solidFill>
              </a:rPr>
              <a:t>“Поділля”</a:t>
            </a:r>
            <a:r>
              <a:rPr lang="uk-UA" dirty="0" smtClean="0">
                <a:solidFill>
                  <a:srgbClr val="00B050"/>
                </a:solidFill>
              </a:rPr>
              <a:t>. </a:t>
            </a:r>
            <a:endParaRPr lang="uk-UA" dirty="0">
              <a:solidFill>
                <a:srgbClr val="00B050"/>
              </a:solidFill>
            </a:endParaRPr>
          </a:p>
        </p:txBody>
      </p:sp>
      <p:pic>
        <p:nvPicPr>
          <p:cNvPr id="7170" name="Picture 2" descr="C:\Documents and Settings\Admin\Рабочий стол\Новая папка\imaМСМСМge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57298"/>
            <a:ext cx="9144000" cy="550070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226784"/>
            <a:ext cx="6572296" cy="16312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rgbClr val="C00000"/>
                </a:solidFill>
              </a:rPr>
              <a:t>Вінницька область розташована в лісостеповій зоні. На території Вінницької області водяться різні тварини і птахи. Для охорони природи в області утворено 7 державних заказників. На околиці Вінниці на </a:t>
            </a:r>
            <a:r>
              <a:rPr lang="uk-UA" sz="2000" dirty="0" err="1" smtClean="0">
                <a:solidFill>
                  <a:srgbClr val="C00000"/>
                </a:solidFill>
              </a:rPr>
              <a:t>р.Вишні</a:t>
            </a:r>
            <a:r>
              <a:rPr lang="uk-UA" sz="2000" dirty="0" smtClean="0">
                <a:solidFill>
                  <a:srgbClr val="C00000"/>
                </a:solidFill>
              </a:rPr>
              <a:t> утворено ботанічний сад </a:t>
            </a:r>
            <a:r>
              <a:rPr lang="uk-UA" sz="2000" dirty="0" err="1" smtClean="0">
                <a:solidFill>
                  <a:srgbClr val="C00000"/>
                </a:solidFill>
              </a:rPr>
              <a:t>“Поділля”</a:t>
            </a:r>
            <a:r>
              <a:rPr lang="uk-UA" sz="2000" dirty="0" smtClean="0">
                <a:solidFill>
                  <a:srgbClr val="C00000"/>
                </a:solidFill>
              </a:rPr>
              <a:t>. </a:t>
            </a:r>
            <a:endParaRPr lang="uk-UA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>
                <a:solidFill>
                  <a:srgbClr val="FF0000"/>
                </a:solidFill>
              </a:rPr>
              <a:t>населення</a:t>
            </a:r>
            <a:endParaRPr lang="uk-UA" sz="6000" dirty="0">
              <a:solidFill>
                <a:srgbClr val="FF0000"/>
              </a:solidFill>
            </a:endParaRPr>
          </a:p>
        </p:txBody>
      </p:sp>
      <p:pic>
        <p:nvPicPr>
          <p:cNvPr id="8194" name="Picture 2" descr="C:\Documents and Settings\Admin\Рабочий стол\Новая папка\image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2143116"/>
            <a:ext cx="4370879" cy="471488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0" y="2071678"/>
            <a:ext cx="457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/>
              <a:t>Основне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населення</a:t>
            </a:r>
            <a:r>
              <a:rPr lang="ru-RU" sz="3200" b="1" dirty="0" smtClean="0"/>
              <a:t> – </a:t>
            </a:r>
            <a:r>
              <a:rPr lang="ru-RU" sz="3200" b="1" dirty="0" err="1" smtClean="0"/>
              <a:t>українці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живуть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також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росіяни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євреї</a:t>
            </a:r>
            <a:r>
              <a:rPr lang="ru-RU" sz="3200" b="1" dirty="0" smtClean="0"/>
              <a:t>, поляки та </a:t>
            </a:r>
            <a:r>
              <a:rPr lang="ru-RU" sz="3200" b="1" dirty="0" err="1" smtClean="0"/>
              <a:t>інші</a:t>
            </a:r>
            <a:r>
              <a:rPr lang="ru-RU" sz="3200" b="1" dirty="0" smtClean="0"/>
              <a:t>. </a:t>
            </a:r>
            <a:endParaRPr lang="uk-UA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643438" y="4214818"/>
            <a:ext cx="42148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solidFill>
                  <a:srgbClr val="002060"/>
                </a:solidFill>
              </a:rPr>
              <a:t>Населення – 2055,1 тис. чол. </a:t>
            </a:r>
            <a:endParaRPr lang="uk-UA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himes.wav" builtIn="1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</TotalTime>
  <Words>317</Words>
  <PresentationFormat>Экран (4:3)</PresentationFormat>
  <Paragraphs>36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ВІННИЦЬКА ОБЛАСТЬ</vt:lpstr>
      <vt:lpstr>Слайд 2</vt:lpstr>
      <vt:lpstr>Слайд 3</vt:lpstr>
      <vt:lpstr>Слайд 4</vt:lpstr>
      <vt:lpstr>Слайд 5</vt:lpstr>
      <vt:lpstr>Слайд 6</vt:lpstr>
      <vt:lpstr>РІЧКИ</vt:lpstr>
      <vt:lpstr>Ботанічний сад “Поділля”. </vt:lpstr>
      <vt:lpstr>населення</vt:lpstr>
      <vt:lpstr>Харчова промисловість</vt:lpstr>
      <vt:lpstr>Електроенергія.</vt:lpstr>
      <vt:lpstr>цукор</vt:lpstr>
      <vt:lpstr>Слайд 13</vt:lpstr>
      <vt:lpstr>Легка промисловість</vt:lpstr>
      <vt:lpstr>Сільське господарство</vt:lpstr>
      <vt:lpstr>Слайд 16</vt:lpstr>
      <vt:lpstr>кінець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ВІННИЦЬКА ОБЛАСТЬ</dc:title>
  <cp:lastModifiedBy>Admin</cp:lastModifiedBy>
  <cp:revision>12</cp:revision>
  <dcterms:modified xsi:type="dcterms:W3CDTF">2013-04-15T22:45:37Z</dcterms:modified>
</cp:coreProperties>
</file>