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4" r:id="rId7"/>
    <p:sldId id="261" r:id="rId8"/>
    <p:sldId id="262" r:id="rId9"/>
    <p:sldId id="263" r:id="rId10"/>
    <p:sldId id="266" r:id="rId11"/>
    <p:sldId id="265" r:id="rId12"/>
    <p:sldId id="267" r:id="rId13"/>
    <p:sldId id="268" r:id="rId14"/>
    <p:sldId id="269" r:id="rId15"/>
    <p:sldId id="271" r:id="rId16"/>
    <p:sldId id="272" r:id="rId17"/>
    <p:sldId id="274" r:id="rId18"/>
    <p:sldId id="276" r:id="rId19"/>
    <p:sldId id="277" r:id="rId20"/>
    <p:sldId id="278"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36" autoAdjust="0"/>
    <p:restoredTop sz="86377" autoAdjust="0"/>
  </p:normalViewPr>
  <p:slideViewPr>
    <p:cSldViewPr>
      <p:cViewPr>
        <p:scale>
          <a:sx n="100" d="100"/>
          <a:sy n="100" d="100"/>
        </p:scale>
        <p:origin x="-570"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D22668CA-962F-496E-A6EF-501B6D519D89}" type="slidenum">
              <a:rPr lang="uk-UA" smtClean="0"/>
              <a:pPr/>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D22668CA-962F-496E-A6EF-501B6D519D89}"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DEB340D-30D2-4A8A-BE39-3323A5D95C6E}" type="datetimeFigureOut">
              <a:rPr lang="uk-UA" smtClean="0"/>
              <a:pPr/>
              <a:t>19.11.2013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22668CA-962F-496E-A6EF-501B6D519D8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EB340D-30D2-4A8A-BE39-3323A5D95C6E}" type="datetimeFigureOut">
              <a:rPr lang="uk-UA" smtClean="0"/>
              <a:pPr/>
              <a:t>19.11.2013</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22668CA-962F-496E-A6EF-501B6D519D89}"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Глобальні проблеми людства</a:t>
            </a:r>
            <a:endParaRPr lang="uk-UA" dirty="0"/>
          </a:p>
        </p:txBody>
      </p:sp>
      <p:sp>
        <p:nvSpPr>
          <p:cNvPr id="3" name="Подзаголовок 2"/>
          <p:cNvSpPr>
            <a:spLocks noGrp="1"/>
          </p:cNvSpPr>
          <p:nvPr>
            <p:ph type="subTitle" idx="1"/>
          </p:nvPr>
        </p:nvSpPr>
        <p:spPr>
          <a:xfrm>
            <a:off x="3923928" y="4869160"/>
            <a:ext cx="5220072" cy="1752600"/>
          </a:xfrm>
        </p:spPr>
        <p:txBody>
          <a:bodyPr>
            <a:normAutofit/>
          </a:bodyPr>
          <a:lstStyle/>
          <a:p>
            <a:r>
              <a:rPr lang="uk-UA" sz="3600" dirty="0" err="1" smtClean="0"/>
              <a:t>Сухарська</a:t>
            </a:r>
            <a:r>
              <a:rPr lang="uk-UA" sz="3600" dirty="0" smtClean="0"/>
              <a:t>  Ольга</a:t>
            </a:r>
          </a:p>
          <a:p>
            <a:r>
              <a:rPr lang="uk-UA" sz="3600" dirty="0" smtClean="0"/>
              <a:t>10-В</a:t>
            </a:r>
            <a:endParaRPr lang="uk-UA" sz="360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Енергетична криза в історії</a:t>
            </a:r>
            <a:endParaRPr lang="uk-UA" dirty="0"/>
          </a:p>
        </p:txBody>
      </p:sp>
      <p:sp>
        <p:nvSpPr>
          <p:cNvPr id="3" name="Содержимое 2"/>
          <p:cNvSpPr>
            <a:spLocks noGrp="1"/>
          </p:cNvSpPr>
          <p:nvPr>
            <p:ph idx="1"/>
          </p:nvPr>
        </p:nvSpPr>
        <p:spPr>
          <a:xfrm>
            <a:off x="0" y="1196752"/>
            <a:ext cx="9144000" cy="5472608"/>
          </a:xfrm>
        </p:spPr>
        <p:txBody>
          <a:bodyPr>
            <a:normAutofit fontScale="25000" lnSpcReduction="20000"/>
          </a:bodyPr>
          <a:lstStyle/>
          <a:p>
            <a:pPr algn="ctr">
              <a:buNone/>
            </a:pPr>
            <a:r>
              <a:rPr lang="uk-UA" b="1" cap="all" dirty="0" smtClean="0"/>
              <a:t>1973</a:t>
            </a:r>
            <a:endParaRPr lang="uk-UA" cap="all" dirty="0" smtClean="0"/>
          </a:p>
          <a:p>
            <a:pPr algn="just"/>
            <a:r>
              <a:rPr lang="uk-UA" sz="4400" dirty="0" smtClean="0"/>
              <a:t>Перша енергетична криза почалася восени 1973, після того як ОПЕК свідомо знизила обсяги видобутку нафти (приблизно на 5 %), щоб вплинути на світові ціни на свою користь.</a:t>
            </a:r>
          </a:p>
          <a:p>
            <a:pPr algn="just"/>
            <a:r>
              <a:rPr lang="uk-UA" sz="4400" dirty="0" smtClean="0"/>
              <a:t>16 жовтня 1973 ціна на нафту піднялася на 70 % із трьох доларів за барель до п’яти. Протягом наступного року ціна на нафту піднялася до дванадцяти доларів.</a:t>
            </a:r>
          </a:p>
          <a:p>
            <a:pPr algn="just"/>
            <a:r>
              <a:rPr lang="uk-UA" sz="4400" dirty="0" smtClean="0"/>
              <a:t>Ця подія ввійшла в історію під назвою «нафтове ембарго», тому що зниження обсягів видобутку було зроблено з політичних міркувань і було інструментом тиску держав ОПЕК на країни Заходу. Країни ОПЕК були незадоволені тим, що Захід підтримав Ізраїль у Війні Судного дня.</a:t>
            </a:r>
          </a:p>
          <a:p>
            <a:pPr algn="ctr">
              <a:buNone/>
            </a:pPr>
            <a:r>
              <a:rPr lang="uk-UA" sz="4400" b="1" dirty="0" smtClean="0"/>
              <a:t>1979</a:t>
            </a:r>
            <a:endParaRPr lang="uk-UA" sz="4400" dirty="0" smtClean="0"/>
          </a:p>
          <a:p>
            <a:pPr algn="just"/>
            <a:r>
              <a:rPr lang="uk-UA" sz="4400" dirty="0" smtClean="0"/>
              <a:t>Ще один істотний стрибок цін на нафту стався під час другої енергетичної кризи в 1979-80 роках. Він був викликаний скороченням видобутку у зв’язку з початком революції в Ірані. Зростання цін зупинилося лише на позначці 6,5 доларів за барель.</a:t>
            </a:r>
          </a:p>
          <a:p>
            <a:pPr algn="ctr">
              <a:buNone/>
            </a:pPr>
            <a:r>
              <a:rPr lang="uk-UA" sz="4400" b="1" dirty="0" smtClean="0"/>
              <a:t>1990</a:t>
            </a:r>
            <a:endParaRPr lang="uk-UA" sz="4400" dirty="0" smtClean="0"/>
          </a:p>
          <a:p>
            <a:pPr algn="just"/>
            <a:r>
              <a:rPr lang="uk-UA" sz="4400" dirty="0" smtClean="0"/>
              <a:t>В 1990 і 1991, коли Ірак зайняв Кувейт, очікувалася великомасштабна енергетична криза, тому що обидві країни ставилися до числа найбільших нафтовидобувних країн. Однак стрибок цін під час війни в Іраку виявився не настільки значним, як це пророкували спостерігачі.</a:t>
            </a:r>
          </a:p>
          <a:p>
            <a:pPr algn="ctr">
              <a:buNone/>
            </a:pPr>
            <a:r>
              <a:rPr lang="uk-UA" sz="4400" b="1" dirty="0" smtClean="0"/>
              <a:t>2000</a:t>
            </a:r>
            <a:endParaRPr lang="uk-UA" sz="4400" dirty="0" smtClean="0"/>
          </a:p>
          <a:p>
            <a:pPr algn="just"/>
            <a:r>
              <a:rPr lang="uk-UA" sz="4400" dirty="0" smtClean="0"/>
              <a:t>Після подолання економічної кризи в Азії світова економіка знову почала швидко рости, а з нею й попит на нафту. Також до підвищеної попиту на нафту призвела холодна зима 2001-02 років. Наслідки були легшими, ніж в 70-х роках. Збільшення квот на видобуток запобігли серйозній кризі. Головні проблеми були в той час із логістикою, тому що нестача танкерів зіграла більш істотну роль, ніж нестача нафти.</a:t>
            </a:r>
          </a:p>
          <a:p>
            <a:pPr algn="ctr">
              <a:buNone/>
            </a:pPr>
            <a:r>
              <a:rPr lang="uk-UA" sz="4400" b="1" dirty="0" smtClean="0"/>
              <a:t>2004 і 2005</a:t>
            </a:r>
            <a:endParaRPr lang="uk-UA" sz="4400" dirty="0" smtClean="0"/>
          </a:p>
          <a:p>
            <a:pPr algn="just"/>
            <a:r>
              <a:rPr lang="uk-UA" sz="4400" dirty="0" smtClean="0"/>
              <a:t>Протягом 2004 року ціна на нафту досягла 53 долари. На це вплинули різні політичні й економічні фактори впливу на ринок нафти. На ринку виявилася велика кількість спекулянтів і занепокоєних покупців нафти. 29 серпня 2005 ціни на нафту підскочили до 71 долара у зв’язку з ураганом «</a:t>
            </a:r>
            <a:r>
              <a:rPr lang="uk-UA" sz="4400" dirty="0" err="1" smtClean="0"/>
              <a:t>Катріна</a:t>
            </a:r>
            <a:r>
              <a:rPr lang="uk-UA" sz="4400" dirty="0" smtClean="0"/>
              <a:t>», що зупинив видобуток нафти в Мексиканській затоці,.</a:t>
            </a:r>
          </a:p>
          <a:p>
            <a:pPr algn="ctr">
              <a:buNone/>
            </a:pPr>
            <a:r>
              <a:rPr lang="uk-UA" sz="4800" b="1" i="1" dirty="0" smtClean="0"/>
              <a:t>Розвиток цін на нафту в 2005 році:</a:t>
            </a:r>
          </a:p>
          <a:p>
            <a:pPr algn="just">
              <a:buNone/>
            </a:pPr>
            <a:r>
              <a:rPr lang="uk-UA" sz="4400" dirty="0" smtClean="0"/>
              <a:t>                 Середина березня:  56 доларів,24 червня:  60 доларів,11 серпня:  65 доларів,29 серпня:  70 доларів</a:t>
            </a:r>
          </a:p>
          <a:p>
            <a:pPr algn="ctr">
              <a:buNone/>
            </a:pPr>
            <a:r>
              <a:rPr lang="uk-UA" sz="4400" b="1" dirty="0" smtClean="0"/>
              <a:t>2007, 2008 і 2009</a:t>
            </a:r>
            <a:endParaRPr lang="uk-UA" sz="4400" dirty="0" smtClean="0"/>
          </a:p>
          <a:p>
            <a:pPr algn="just"/>
            <a:r>
              <a:rPr lang="uk-UA" sz="4400" dirty="0" smtClean="0"/>
              <a:t>Восени 2007 ціна пробила позначку 80 доларів і продовжувала зростати до кінця першої декади липня наступного, 2008 року, досягши 11 липня раніше нечуваної позначки 147 доларів за барель нафти марки </a:t>
            </a:r>
            <a:r>
              <a:rPr lang="en-US" sz="4400" dirty="0" smtClean="0"/>
              <a:t>Light Sweet. </a:t>
            </a:r>
            <a:r>
              <a:rPr lang="uk-UA" sz="4400" dirty="0" smtClean="0"/>
              <a:t>Увесь цей час в основних країнах-споживачах нафти й насамперед у США відбувалося зростання цін на бензин, товари й послуги. Це все посилило розвиток кризи неплатежів за банківськими кредитами. В 2008 криза неплатежів переросла у масштабну рецесію, у ході якої </a:t>
            </a:r>
            <a:r>
              <a:rPr lang="uk-UA" sz="4400" dirty="0" err="1" smtClean="0"/>
              <a:t>збанкрутіли</a:t>
            </a:r>
            <a:r>
              <a:rPr lang="uk-UA" sz="4400" dirty="0" smtClean="0"/>
              <a:t> найбільші фінансові компанії країни, а накопичені за попередні сорок років колосальні проблеми в економіці США, пов’язані з її борговим характером, перейшли в актуальний стан, у результаті чого вибухнула глобальна економічна криза, яка призвела до різкого падіння попиту на нафту й до відносної стабілізації ціни бареля в 2009 році в діапазоні 35-75 доларів. Із другої половини 2008 року в результаті обвального зниження ціни криза перекинулася й на країни-експортери нафти, які кілька разів вдавалися до скорочення квот на видобуток. Ситуація, таким чином, набула характеру замкненого кола. Деякі аналітики вказують на те, що зниження квот було викликано не стільки бажанням втримати ціну бареля, скільки простим наслідком фізичного дефіциту чорного золота, який, оформившись у ціні, і став фундаментальною причиною економічного спаду, і що квоти через це не будуть збільшені ніколи.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Здоров’я</a:t>
            </a:r>
            <a:endParaRPr lang="uk-UA" dirty="0"/>
          </a:p>
        </p:txBody>
      </p:sp>
      <p:sp>
        <p:nvSpPr>
          <p:cNvPr id="3" name="Содержимое 2"/>
          <p:cNvSpPr>
            <a:spLocks noGrp="1"/>
          </p:cNvSpPr>
          <p:nvPr>
            <p:ph idx="1"/>
          </p:nvPr>
        </p:nvSpPr>
        <p:spPr>
          <a:xfrm>
            <a:off x="179512" y="1340768"/>
            <a:ext cx="6336704" cy="5400600"/>
          </a:xfrm>
        </p:spPr>
        <p:txBody>
          <a:bodyPr>
            <a:normAutofit lnSpcReduction="10000"/>
          </a:bodyPr>
          <a:lstStyle/>
          <a:p>
            <a:r>
              <a:rPr lang="vi-VN" sz="1600" b="1" dirty="0" smtClean="0"/>
              <a:t>СНІД</a:t>
            </a:r>
            <a:r>
              <a:rPr lang="vi-VN" sz="1600" dirty="0" smtClean="0"/>
              <a:t>, або </a:t>
            </a:r>
            <a:r>
              <a:rPr lang="vi-VN" sz="1600" b="1" dirty="0" smtClean="0"/>
              <a:t>Синдро́м набу́того імунодефіци́ту</a:t>
            </a:r>
            <a:r>
              <a:rPr lang="vi-VN" sz="1600" dirty="0" smtClean="0"/>
              <a:t> —тяжке інфекційне захворювання, спричинене вірус імунодефіциту людини (ВІЛ), який уражає імунну систему людини, знижуючи при цьому протидію організму захворюванням.</a:t>
            </a:r>
            <a:r>
              <a:rPr lang="uk-UA" sz="1600" dirty="0" smtClean="0"/>
              <a:t> Синдром набутого імунодефіциту вперше було зафіксовано в США в 1983 році. Упродовж двох місяців хворий помер. Сьогодні за добу у світі чотириста тисяч осіб заражується цією хворобою. Сам по собі СНІД не є смертельною хворобою, але функціонування його вірусу в організмі впливає на імунну систему так, що навіть простий нежить може призвести до смерті людини.</a:t>
            </a:r>
          </a:p>
          <a:p>
            <a:r>
              <a:rPr lang="uk-UA" sz="1600" dirty="0" smtClean="0"/>
              <a:t>Збудник — вірус, що має вигляд спіралі в трикутній серцевині. Він носить назву ВІЛ (вірус імунодефіциту людини) і має три типи: ВІЛ 1 та ВІЛ 2, що є дуже поширеними в Західній Європі, та ВІЛ 3, від якого страждають переважно американці та африканці. Вірус уражає Т-лімфоцити, що слугують для його розмноження, та макрофаги, що розносять його по організму.</a:t>
            </a:r>
          </a:p>
          <a:p>
            <a:r>
              <a:rPr lang="uk-UA" sz="1600" dirty="0" smtClean="0"/>
              <a:t>ВІЛ руйнує Т-лімфоцити, і це призводить до втрати організмом захисних реакцій, унаслідок чого активізується так звана умовно-патогенна флора організму й різко підвищується ймовірність смертельних запалень, </a:t>
            </a:r>
            <a:r>
              <a:rPr lang="uk-UA" sz="1600" dirty="0" err="1" smtClean="0"/>
              <a:t>ураженьнервової</a:t>
            </a:r>
            <a:r>
              <a:rPr lang="uk-UA" sz="1600" dirty="0" smtClean="0"/>
              <a:t> системи, розвитку онкологічних захворювань.</a:t>
            </a:r>
            <a:r>
              <a:rPr lang="ru-RU" sz="1600" dirty="0" smtClean="0"/>
              <a:t> 1 </a:t>
            </a:r>
            <a:r>
              <a:rPr lang="ru-RU" sz="1600" dirty="0" err="1" smtClean="0"/>
              <a:t>грудня</a:t>
            </a:r>
            <a:r>
              <a:rPr lang="ru-RU" sz="1600" dirty="0" smtClean="0"/>
              <a:t> </a:t>
            </a:r>
            <a:r>
              <a:rPr lang="ru-RU" sz="1600" dirty="0" err="1" smtClean="0"/>
              <a:t>з</a:t>
            </a:r>
            <a:r>
              <a:rPr lang="ru-RU" sz="1600" dirty="0" smtClean="0"/>
              <a:t> 1988 року </a:t>
            </a:r>
            <a:r>
              <a:rPr lang="ru-RU" sz="1600" dirty="0" err="1" smtClean="0"/>
              <a:t>відзначається</a:t>
            </a:r>
            <a:r>
              <a:rPr lang="ru-RU" sz="1600" dirty="0" smtClean="0"/>
              <a:t> як </a:t>
            </a:r>
            <a:r>
              <a:rPr lang="ru-RU" sz="1600" dirty="0" err="1" smtClean="0"/>
              <a:t>Всесвітній</a:t>
            </a:r>
            <a:r>
              <a:rPr lang="ru-RU" sz="1600" dirty="0" smtClean="0"/>
              <a:t> день </a:t>
            </a:r>
            <a:r>
              <a:rPr lang="ru-RU" sz="1600" dirty="0" err="1" smtClean="0"/>
              <a:t>боротьби</a:t>
            </a:r>
            <a:r>
              <a:rPr lang="ru-RU" sz="1600" dirty="0" smtClean="0"/>
              <a:t> </a:t>
            </a:r>
            <a:r>
              <a:rPr lang="ru-RU" sz="1600" dirty="0" err="1" smtClean="0"/>
              <a:t>зі</a:t>
            </a:r>
            <a:r>
              <a:rPr lang="ru-RU" sz="1600" dirty="0" smtClean="0"/>
              <a:t> </a:t>
            </a:r>
            <a:r>
              <a:rPr lang="ru-RU" sz="1600" dirty="0" err="1" smtClean="0"/>
              <a:t>СНІДом</a:t>
            </a:r>
            <a:endParaRPr lang="uk-UA" sz="1600" dirty="0"/>
          </a:p>
        </p:txBody>
      </p:sp>
      <p:pic>
        <p:nvPicPr>
          <p:cNvPr id="4" name="Рисунок 3" descr="343px-World_Aids_Day_Ribbon.svg.png"/>
          <p:cNvPicPr>
            <a:picLocks noChangeAspect="1"/>
          </p:cNvPicPr>
          <p:nvPr/>
        </p:nvPicPr>
        <p:blipFill>
          <a:blip r:embed="rId2" cstate="print"/>
          <a:stretch>
            <a:fillRect/>
          </a:stretch>
        </p:blipFill>
        <p:spPr>
          <a:xfrm>
            <a:off x="6156176" y="1089423"/>
            <a:ext cx="2987824" cy="582664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Космос</a:t>
            </a:r>
            <a:endParaRPr lang="uk-UA" dirty="0"/>
          </a:p>
        </p:txBody>
      </p:sp>
      <p:pic>
        <p:nvPicPr>
          <p:cNvPr id="4" name="Содержимое 3" descr="images.jpg"/>
          <p:cNvPicPr>
            <a:picLocks noGrp="1" noChangeAspect="1"/>
          </p:cNvPicPr>
          <p:nvPr>
            <p:ph idx="1"/>
          </p:nvPr>
        </p:nvPicPr>
        <p:blipFill>
          <a:blip r:embed="rId2" cstate="print"/>
          <a:stretch>
            <a:fillRect/>
          </a:stretch>
        </p:blipFill>
        <p:spPr>
          <a:xfrm rot="20876289">
            <a:off x="199945" y="4005887"/>
            <a:ext cx="3697225" cy="23042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Рисунок 4" descr="images (1).jpg"/>
          <p:cNvPicPr>
            <a:picLocks noChangeAspect="1"/>
          </p:cNvPicPr>
          <p:nvPr/>
        </p:nvPicPr>
        <p:blipFill>
          <a:blip r:embed="rId3" cstate="print"/>
          <a:stretch>
            <a:fillRect/>
          </a:stretch>
        </p:blipFill>
        <p:spPr>
          <a:xfrm rot="925922">
            <a:off x="5415782" y="3671758"/>
            <a:ext cx="3465406" cy="25957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Рисунок 6" descr="universal_beauty-_4.jpg"/>
          <p:cNvPicPr>
            <a:picLocks noChangeAspect="1"/>
          </p:cNvPicPr>
          <p:nvPr/>
        </p:nvPicPr>
        <p:blipFill>
          <a:blip r:embed="rId4" cstate="print"/>
          <a:stretch>
            <a:fillRect/>
          </a:stretch>
        </p:blipFill>
        <p:spPr>
          <a:xfrm>
            <a:off x="1979712" y="1484784"/>
            <a:ext cx="4590510" cy="24482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36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Autofit/>
          </a:bodyPr>
          <a:lstStyle/>
          <a:p>
            <a:r>
              <a:rPr lang="uk-UA" sz="4400" b="0" dirty="0" smtClean="0"/>
              <a:t>Космічне сміття</a:t>
            </a:r>
            <a:br>
              <a:rPr lang="uk-UA" sz="4400" b="0" dirty="0" smtClean="0"/>
            </a:br>
            <a:endParaRPr lang="uk-UA" sz="4400" dirty="0"/>
          </a:p>
        </p:txBody>
      </p:sp>
      <p:sp>
        <p:nvSpPr>
          <p:cNvPr id="3" name="Содержимое 2"/>
          <p:cNvSpPr>
            <a:spLocks noGrp="1"/>
          </p:cNvSpPr>
          <p:nvPr>
            <p:ph idx="1"/>
          </p:nvPr>
        </p:nvSpPr>
        <p:spPr>
          <a:xfrm>
            <a:off x="457200" y="1412776"/>
            <a:ext cx="8363272" cy="3312368"/>
          </a:xfrm>
        </p:spPr>
        <p:txBody>
          <a:bodyPr>
            <a:normAutofit fontScale="92500" lnSpcReduction="20000"/>
          </a:bodyPr>
          <a:lstStyle/>
          <a:p>
            <a:r>
              <a:rPr lang="uk-UA" b="1" dirty="0" smtClean="0"/>
              <a:t>Космічне сміття</a:t>
            </a:r>
            <a:r>
              <a:rPr lang="uk-UA" dirty="0" smtClean="0"/>
              <a:t> або </a:t>
            </a:r>
            <a:r>
              <a:rPr lang="uk-UA" b="1" dirty="0" smtClean="0"/>
              <a:t>орбітальне сміття</a:t>
            </a:r>
            <a:r>
              <a:rPr lang="uk-UA" dirty="0" smtClean="0"/>
              <a:t> — некеровані об'єкти антропогенного походження, які більше не виконують своїх функції та літають навколо Землі або в меншій мірі навколо інших планет чи Сонця. Ці об'єкти різноманітного походження становлять загрозу космічним апаратам. Є ризик, що сміття почне подрібнюватися у геометричній прогресії внаслідок взаємних зіткнень. На навколоземній орбіті обертається близько 19 000 об'єктів.</a:t>
            </a:r>
            <a:endParaRPr lang="uk-UA" dirty="0"/>
          </a:p>
        </p:txBody>
      </p:sp>
      <p:pic>
        <p:nvPicPr>
          <p:cNvPr id="4" name="Рисунок 3" descr="косм смітт 12.jpg"/>
          <p:cNvPicPr>
            <a:picLocks noChangeAspect="1"/>
          </p:cNvPicPr>
          <p:nvPr/>
        </p:nvPicPr>
        <p:blipFill>
          <a:blip r:embed="rId2" cstate="print"/>
          <a:stretch>
            <a:fillRect/>
          </a:stretch>
        </p:blipFill>
        <p:spPr>
          <a:xfrm>
            <a:off x="4139952" y="4437112"/>
            <a:ext cx="3600400" cy="2197997"/>
          </a:xfrm>
          <a:prstGeom prst="rect">
            <a:avLst/>
          </a:prstGeom>
        </p:spPr>
      </p:pic>
      <p:pic>
        <p:nvPicPr>
          <p:cNvPr id="5" name="Picture 2" descr="C:\Users\Home\AppData\Local\Microsoft\Windows\Temporary Internet Files\Content.IE5\HRU6MLSZ\MC900383846[1].wmf"/>
          <p:cNvPicPr>
            <a:picLocks noChangeAspect="1" noChangeArrowheads="1"/>
          </p:cNvPicPr>
          <p:nvPr/>
        </p:nvPicPr>
        <p:blipFill>
          <a:blip r:embed="rId3" cstate="print"/>
          <a:srcRect/>
          <a:stretch>
            <a:fillRect/>
          </a:stretch>
        </p:blipFill>
        <p:spPr bwMode="auto">
          <a:xfrm>
            <a:off x="611560" y="4725144"/>
            <a:ext cx="1656184" cy="169729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nodeType="clickEffect">
                                  <p:stCondLst>
                                    <p:cond delay="0"/>
                                  </p:stCondLst>
                                  <p:childTnLst>
                                    <p:animMotion origin="layout" path="M -3.33333E-6 -1.11111E-6 L 0.71667 -0.65116 " pathEditMode="relative" rAng="0" ptsTypes="AA">
                                      <p:cBhvr>
                                        <p:cTn id="26" dur="2000" fill="hold"/>
                                        <p:tgtEl>
                                          <p:spTgt spid="5"/>
                                        </p:tgtEl>
                                        <p:attrNameLst>
                                          <p:attrName>ppt_x</p:attrName>
                                          <p:attrName>ppt_y</p:attrName>
                                        </p:attrNameLst>
                                      </p:cBhvr>
                                      <p:rCtr x="358" y="-326"/>
                                    </p:animMotion>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2000" fill="hold"/>
                                        <p:tgtEl>
                                          <p:spTgt spid="4"/>
                                        </p:tgtEl>
                                        <p:attrNameLst>
                                          <p:attrName>ppt_w</p:attrName>
                                        </p:attrNameLst>
                                      </p:cBhvr>
                                      <p:tavLst>
                                        <p:tav tm="0" fmla="#ppt_w*sin(2.5*pi*$)">
                                          <p:val>
                                            <p:fltVal val="0"/>
                                          </p:val>
                                        </p:tav>
                                        <p:tav tm="100000">
                                          <p:val>
                                            <p:fltVal val="1"/>
                                          </p:val>
                                        </p:tav>
                                      </p:tavLst>
                                    </p:anim>
                                    <p:anim calcmode="lin" valueType="num">
                                      <p:cBhvr>
                                        <p:cTn id="32"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ome\AppData\Local\Microsoft\Windows\Temporary Internet Files\Content.IE5\HRU6MLSZ\MC900391634[1].wmf"/>
          <p:cNvPicPr>
            <a:picLocks noChangeAspect="1" noChangeArrowheads="1"/>
          </p:cNvPicPr>
          <p:nvPr/>
        </p:nvPicPr>
        <p:blipFill>
          <a:blip r:embed="rId2" cstate="print"/>
          <a:srcRect/>
          <a:stretch>
            <a:fillRect/>
          </a:stretch>
        </p:blipFill>
        <p:spPr bwMode="auto">
          <a:xfrm>
            <a:off x="7386993" y="5229200"/>
            <a:ext cx="1526149" cy="1491556"/>
          </a:xfrm>
          <a:prstGeom prst="rect">
            <a:avLst/>
          </a:prstGeom>
          <a:noFill/>
        </p:spPr>
      </p:pic>
      <p:sp>
        <p:nvSpPr>
          <p:cNvPr id="2" name="Заголовок 1"/>
          <p:cNvSpPr>
            <a:spLocks noGrp="1"/>
          </p:cNvSpPr>
          <p:nvPr>
            <p:ph type="title"/>
          </p:nvPr>
        </p:nvSpPr>
        <p:spPr>
          <a:xfrm>
            <a:off x="457200" y="274638"/>
            <a:ext cx="8229600" cy="850106"/>
          </a:xfrm>
        </p:spPr>
        <p:txBody>
          <a:bodyPr/>
          <a:lstStyle/>
          <a:p>
            <a:r>
              <a:rPr lang="uk-UA" dirty="0" err="1" smtClean="0"/>
              <a:t>Похдженя</a:t>
            </a:r>
            <a:endParaRPr lang="uk-UA" dirty="0"/>
          </a:p>
        </p:txBody>
      </p:sp>
      <p:sp>
        <p:nvSpPr>
          <p:cNvPr id="3" name="Содержимое 2"/>
          <p:cNvSpPr>
            <a:spLocks noGrp="1"/>
          </p:cNvSpPr>
          <p:nvPr>
            <p:ph idx="1"/>
          </p:nvPr>
        </p:nvSpPr>
        <p:spPr>
          <a:xfrm>
            <a:off x="457200" y="1124744"/>
            <a:ext cx="8229600" cy="4824536"/>
          </a:xfrm>
        </p:spPr>
        <p:txBody>
          <a:bodyPr>
            <a:normAutofit fontScale="85000" lnSpcReduction="20000"/>
          </a:bodyPr>
          <a:lstStyle/>
          <a:p>
            <a:r>
              <a:rPr lang="uk-UA" dirty="0" smtClean="0"/>
              <a:t>Є кілька джерел утворення космічного сміття:</a:t>
            </a:r>
          </a:p>
          <a:p>
            <a:r>
              <a:rPr lang="uk-UA" dirty="0" smtClean="0"/>
              <a:t>«Мертві супутники». Штучні супутники, які припинили своє функціонування і з певних причин не були знищені. Або це не передбачалося проектом запуску, або супутник передчасно вийшов з ладу тощо.</a:t>
            </a:r>
          </a:p>
          <a:p>
            <a:r>
              <a:rPr lang="uk-UA" dirty="0" smtClean="0"/>
              <a:t>Останні ступені ракет. Після відділення власне корабля чи супутника від ракети-носія, деякі фрагменти ракети-носія залишаються на орбіті.</a:t>
            </a:r>
          </a:p>
          <a:p>
            <a:r>
              <a:rPr lang="uk-UA" dirty="0" smtClean="0"/>
              <a:t>Невеликі шматки. Незначні об'єкти — фрагменти обшивки, всілякі викрутки, що випали з рук космонавтів, тощо.</a:t>
            </a:r>
          </a:p>
          <a:p>
            <a:r>
              <a:rPr lang="uk-UA" dirty="0" smtClean="0"/>
              <a:t>Фрагменти знищених супутників. Особливо потенційно шкідливі наслідки військових навчань. Подібні тренування, по знищенню своїх відпрацьованих супутників, проводили: Китай, США, СРСР</a:t>
            </a:r>
          </a:p>
          <a:p>
            <a:endParaRPr lang="uk-UA" dirty="0"/>
          </a:p>
        </p:txBody>
      </p:sp>
      <p:pic>
        <p:nvPicPr>
          <p:cNvPr id="1030" name="Picture 6" descr="C:\Users\Home\AppData\Local\Microsoft\Windows\Temporary Internet Files\Content.IE5\HRU6MLSZ\MC900434719[1].png"/>
          <p:cNvPicPr>
            <a:picLocks noChangeAspect="1" noChangeArrowheads="1"/>
          </p:cNvPicPr>
          <p:nvPr/>
        </p:nvPicPr>
        <p:blipFill>
          <a:blip r:embed="rId3" cstate="print"/>
          <a:srcRect/>
          <a:stretch>
            <a:fillRect/>
          </a:stretch>
        </p:blipFill>
        <p:spPr bwMode="auto">
          <a:xfrm flipV="1">
            <a:off x="6948264" y="-171400"/>
            <a:ext cx="1907704" cy="19077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800" decel="100000"/>
                                        <p:tgtEl>
                                          <p:spTgt spid="3">
                                            <p:txEl>
                                              <p:pRg st="0" end="0"/>
                                            </p:txEl>
                                          </p:spTgt>
                                        </p:tgtEl>
                                      </p:cBhvr>
                                    </p:animEffect>
                                    <p:anim calcmode="lin" valueType="num">
                                      <p:cBhvr>
                                        <p:cTn id="20"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5" presetID="30"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3" presetID="30" presetClass="entr" presetSubtype="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800" decel="100000"/>
                                        <p:tgtEl>
                                          <p:spTgt spid="3">
                                            <p:txEl>
                                              <p:pRg st="2" end="2"/>
                                            </p:txEl>
                                          </p:spTgt>
                                        </p:tgtEl>
                                      </p:cBhvr>
                                    </p:animEffect>
                                    <p:anim calcmode="lin" valueType="num">
                                      <p:cBhvr>
                                        <p:cTn id="3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41" presetID="30"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800" decel="100000"/>
                                        <p:tgtEl>
                                          <p:spTgt spid="3">
                                            <p:txEl>
                                              <p:pRg st="3" end="3"/>
                                            </p:txEl>
                                          </p:spTgt>
                                        </p:tgtEl>
                                      </p:cBhvr>
                                    </p:animEffect>
                                    <p:anim calcmode="lin" valueType="num">
                                      <p:cBhvr>
                                        <p:cTn id="44"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9" presetID="30" presetClass="entr" presetSubtype="0" fill="hold"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800" decel="100000"/>
                                        <p:tgtEl>
                                          <p:spTgt spid="3">
                                            <p:txEl>
                                              <p:pRg st="4" end="4"/>
                                            </p:txEl>
                                          </p:spTgt>
                                        </p:tgtEl>
                                      </p:cBhvr>
                                    </p:animEffect>
                                    <p:anim calcmode="lin" valueType="num">
                                      <p:cBhvr>
                                        <p:cTn id="52"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3"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4"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0" presetClass="entr" presetSubtype="0" decel="100000" fill="hold" nodeType="clickEffect">
                                  <p:stCondLst>
                                    <p:cond delay="0"/>
                                  </p:stCondLst>
                                  <p:childTnLst>
                                    <p:set>
                                      <p:cBhvr>
                                        <p:cTn id="60" dur="1" fill="hold">
                                          <p:stCondLst>
                                            <p:cond delay="0"/>
                                          </p:stCondLst>
                                        </p:cTn>
                                        <p:tgtEl>
                                          <p:spTgt spid="1028"/>
                                        </p:tgtEl>
                                        <p:attrNameLst>
                                          <p:attrName>style.visibility</p:attrName>
                                        </p:attrNameLst>
                                      </p:cBhvr>
                                      <p:to>
                                        <p:strVal val="visible"/>
                                      </p:to>
                                    </p:set>
                                    <p:anim calcmode="lin" valueType="num">
                                      <p:cBhvr>
                                        <p:cTn id="61" dur="1000" fill="hold"/>
                                        <p:tgtEl>
                                          <p:spTgt spid="1028"/>
                                        </p:tgtEl>
                                        <p:attrNameLst>
                                          <p:attrName>ppt_w</p:attrName>
                                        </p:attrNameLst>
                                      </p:cBhvr>
                                      <p:tavLst>
                                        <p:tav tm="0">
                                          <p:val>
                                            <p:strVal val="#ppt_w+.3"/>
                                          </p:val>
                                        </p:tav>
                                        <p:tav tm="100000">
                                          <p:val>
                                            <p:strVal val="#ppt_w"/>
                                          </p:val>
                                        </p:tav>
                                      </p:tavLst>
                                    </p:anim>
                                    <p:anim calcmode="lin" valueType="num">
                                      <p:cBhvr>
                                        <p:cTn id="62" dur="1000" fill="hold"/>
                                        <p:tgtEl>
                                          <p:spTgt spid="1028"/>
                                        </p:tgtEl>
                                        <p:attrNameLst>
                                          <p:attrName>ppt_h</p:attrName>
                                        </p:attrNameLst>
                                      </p:cBhvr>
                                      <p:tavLst>
                                        <p:tav tm="0">
                                          <p:val>
                                            <p:strVal val="#ppt_h"/>
                                          </p:val>
                                        </p:tav>
                                        <p:tav tm="100000">
                                          <p:val>
                                            <p:strVal val="#ppt_h"/>
                                          </p:val>
                                        </p:tav>
                                      </p:tavLst>
                                    </p:anim>
                                    <p:animEffect transition="in" filter="fade">
                                      <p:cBhvr>
                                        <p:cTn id="63" dur="1000"/>
                                        <p:tgtEl>
                                          <p:spTgt spid="1028"/>
                                        </p:tgtEl>
                                      </p:cBhvr>
                                    </p:animEffect>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nodeType="clickEffect">
                                  <p:stCondLst>
                                    <p:cond delay="0"/>
                                  </p:stCondLst>
                                  <p:childTnLst>
                                    <p:animMotion origin="layout" path="M -0.12014 0.1338 L -0.84462 0.76389 " pathEditMode="relative" rAng="0" ptsTypes="AA">
                                      <p:cBhvr>
                                        <p:cTn id="67" dur="2000" fill="hold"/>
                                        <p:tgtEl>
                                          <p:spTgt spid="1030"/>
                                        </p:tgtEl>
                                        <p:attrNameLst>
                                          <p:attrName>ppt_x</p:attrName>
                                          <p:attrName>ppt_y</p:attrName>
                                        </p:attrNameLst>
                                      </p:cBhvr>
                                      <p:rCtr x="-362" y="3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uk-UA" dirty="0" smtClean="0"/>
              <a:t>Забруднення космосу</a:t>
            </a:r>
            <a:endParaRPr lang="uk-UA" dirty="0"/>
          </a:p>
        </p:txBody>
      </p:sp>
      <p:sp>
        <p:nvSpPr>
          <p:cNvPr id="3" name="Содержимое 2"/>
          <p:cNvSpPr>
            <a:spLocks noGrp="1"/>
          </p:cNvSpPr>
          <p:nvPr>
            <p:ph idx="1"/>
          </p:nvPr>
        </p:nvSpPr>
        <p:spPr>
          <a:xfrm>
            <a:off x="179512" y="1052736"/>
            <a:ext cx="8964488" cy="2592288"/>
          </a:xfrm>
        </p:spPr>
        <p:txBody>
          <a:bodyPr>
            <a:normAutofit lnSpcReduction="10000"/>
          </a:bodyPr>
          <a:lstStyle/>
          <a:p>
            <a:r>
              <a:rPr lang="uk-UA" dirty="0" smtClean="0"/>
              <a:t>Забруднення космосу,також - засмічення космосу) - виведення в навколоземний і найближчий космічний простір об'єктів з випадковими орбітами й забруднення його космічними об'єктами, що створює труднощі у функціонуванні наземних приладів (головним чином радіотехнічних і астрономічних).</a:t>
            </a:r>
            <a:endParaRPr lang="uk-UA" dirty="0"/>
          </a:p>
        </p:txBody>
      </p:sp>
      <p:graphicFrame>
        <p:nvGraphicFramePr>
          <p:cNvPr id="6" name="Таблица 5"/>
          <p:cNvGraphicFramePr>
            <a:graphicFrameLocks noGrp="1"/>
          </p:cNvGraphicFramePr>
          <p:nvPr/>
        </p:nvGraphicFramePr>
        <p:xfrm>
          <a:off x="1547664" y="3717032"/>
          <a:ext cx="6096000" cy="2956560"/>
        </p:xfrm>
        <a:graphic>
          <a:graphicData uri="http://schemas.openxmlformats.org/drawingml/2006/table">
            <a:tbl>
              <a:tblPr firstRow="1" bandRow="1">
                <a:tableStyleId>{5C22544A-7EE6-4342-B048-85BDC9FD1C3A}</a:tableStyleId>
              </a:tblPr>
              <a:tblGrid>
                <a:gridCol w="2032000"/>
                <a:gridCol w="2032000"/>
                <a:gridCol w="2032000"/>
              </a:tblGrid>
              <a:tr h="355064">
                <a:tc>
                  <a:txBody>
                    <a:bodyPr/>
                    <a:lstStyle/>
                    <a:p>
                      <a:pPr algn="ctr"/>
                      <a:r>
                        <a:rPr lang="uk-UA" dirty="0" smtClean="0"/>
                        <a:t>Держава</a:t>
                      </a:r>
                      <a:endParaRPr lang="uk-UA" dirty="0"/>
                    </a:p>
                  </a:txBody>
                  <a:tcPr/>
                </a:tc>
                <a:tc>
                  <a:txBody>
                    <a:bodyPr/>
                    <a:lstStyle/>
                    <a:p>
                      <a:pPr algn="ctr"/>
                      <a:r>
                        <a:rPr lang="uk-UA" dirty="0" smtClean="0"/>
                        <a:t>Кількість</a:t>
                      </a:r>
                      <a:endParaRPr lang="uk-UA" dirty="0"/>
                    </a:p>
                  </a:txBody>
                  <a:tcPr/>
                </a:tc>
                <a:tc>
                  <a:txBody>
                    <a:bodyPr/>
                    <a:lstStyle/>
                    <a:p>
                      <a:pPr algn="ctr"/>
                      <a:r>
                        <a:rPr lang="uk-UA" dirty="0" smtClean="0"/>
                        <a:t>Частка</a:t>
                      </a:r>
                      <a:endParaRPr lang="uk-UA" dirty="0"/>
                    </a:p>
                  </a:txBody>
                  <a:tcPr/>
                </a:tc>
              </a:tr>
              <a:tr h="354320">
                <a:tc>
                  <a:txBody>
                    <a:bodyPr/>
                    <a:lstStyle/>
                    <a:p>
                      <a:pPr algn="ctr"/>
                      <a:r>
                        <a:rPr lang="uk-UA" dirty="0" smtClean="0"/>
                        <a:t>Росія </a:t>
                      </a:r>
                      <a:endParaRPr lang="uk-UA" dirty="0"/>
                    </a:p>
                  </a:txBody>
                  <a:tcPr/>
                </a:tc>
                <a:tc>
                  <a:txBody>
                    <a:bodyPr/>
                    <a:lstStyle/>
                    <a:p>
                      <a:pPr algn="ctr"/>
                      <a:r>
                        <a:rPr lang="uk-UA" dirty="0" smtClean="0"/>
                        <a:t>4667</a:t>
                      </a:r>
                      <a:endParaRPr lang="uk-UA" dirty="0"/>
                    </a:p>
                  </a:txBody>
                  <a:tcPr/>
                </a:tc>
                <a:tc>
                  <a:txBody>
                    <a:bodyPr/>
                    <a:lstStyle/>
                    <a:p>
                      <a:pPr algn="ctr"/>
                      <a:r>
                        <a:rPr lang="uk-UA" dirty="0" smtClean="0"/>
                        <a:t>34.7%</a:t>
                      </a:r>
                      <a:endParaRPr lang="uk-UA" dirty="0"/>
                    </a:p>
                  </a:txBody>
                  <a:tcPr/>
                </a:tc>
              </a:tr>
              <a:tr h="370840">
                <a:tc>
                  <a:txBody>
                    <a:bodyPr/>
                    <a:lstStyle/>
                    <a:p>
                      <a:pPr algn="ctr"/>
                      <a:r>
                        <a:rPr lang="uk-UA" dirty="0" smtClean="0"/>
                        <a:t>США</a:t>
                      </a:r>
                      <a:endParaRPr lang="uk-UA" dirty="0"/>
                    </a:p>
                  </a:txBody>
                  <a:tcPr/>
                </a:tc>
                <a:tc>
                  <a:txBody>
                    <a:bodyPr/>
                    <a:lstStyle/>
                    <a:p>
                      <a:pPr algn="ctr"/>
                      <a:r>
                        <a:rPr lang="uk-UA" dirty="0" smtClean="0"/>
                        <a:t>3723</a:t>
                      </a:r>
                      <a:endParaRPr lang="uk-UA" dirty="0"/>
                    </a:p>
                  </a:txBody>
                  <a:tcPr/>
                </a:tc>
                <a:tc>
                  <a:txBody>
                    <a:bodyPr/>
                    <a:lstStyle/>
                    <a:p>
                      <a:pPr algn="ctr"/>
                      <a:r>
                        <a:rPr lang="uk-UA" dirty="0" smtClean="0"/>
                        <a:t>27.7%</a:t>
                      </a:r>
                      <a:endParaRPr lang="uk-UA" dirty="0"/>
                    </a:p>
                  </a:txBody>
                  <a:tcPr/>
                </a:tc>
              </a:tr>
              <a:tr h="370840">
                <a:tc>
                  <a:txBody>
                    <a:bodyPr/>
                    <a:lstStyle/>
                    <a:p>
                      <a:pPr algn="ctr"/>
                      <a:r>
                        <a:rPr lang="uk-UA" dirty="0" smtClean="0"/>
                        <a:t>КНР</a:t>
                      </a:r>
                      <a:endParaRPr lang="uk-UA" dirty="0"/>
                    </a:p>
                  </a:txBody>
                  <a:tcPr/>
                </a:tc>
                <a:tc>
                  <a:txBody>
                    <a:bodyPr/>
                    <a:lstStyle/>
                    <a:p>
                      <a:pPr algn="ctr"/>
                      <a:r>
                        <a:rPr lang="uk-UA" dirty="0" smtClean="0"/>
                        <a:t>3518</a:t>
                      </a:r>
                      <a:endParaRPr lang="uk-UA" dirty="0"/>
                    </a:p>
                  </a:txBody>
                  <a:tcPr/>
                </a:tc>
                <a:tc>
                  <a:txBody>
                    <a:bodyPr/>
                    <a:lstStyle/>
                    <a:p>
                      <a:pPr algn="ctr"/>
                      <a:r>
                        <a:rPr lang="uk-UA" dirty="0" smtClean="0"/>
                        <a:t>26.6%</a:t>
                      </a:r>
                      <a:endParaRPr lang="uk-UA" dirty="0"/>
                    </a:p>
                  </a:txBody>
                  <a:tcPr/>
                </a:tc>
              </a:tr>
              <a:tr h="370840">
                <a:tc>
                  <a:txBody>
                    <a:bodyPr/>
                    <a:lstStyle/>
                    <a:p>
                      <a:pPr algn="ctr"/>
                      <a:r>
                        <a:rPr lang="uk-UA" dirty="0" smtClean="0"/>
                        <a:t>Франція</a:t>
                      </a:r>
                      <a:endParaRPr lang="uk-UA" dirty="0"/>
                    </a:p>
                  </a:txBody>
                  <a:tcPr/>
                </a:tc>
                <a:tc>
                  <a:txBody>
                    <a:bodyPr/>
                    <a:lstStyle/>
                    <a:p>
                      <a:pPr algn="ctr"/>
                      <a:r>
                        <a:rPr lang="uk-UA" dirty="0" smtClean="0"/>
                        <a:t>484</a:t>
                      </a:r>
                      <a:endParaRPr lang="uk-UA" dirty="0"/>
                    </a:p>
                  </a:txBody>
                  <a:tcPr/>
                </a:tc>
                <a:tc>
                  <a:txBody>
                    <a:bodyPr/>
                    <a:lstStyle/>
                    <a:p>
                      <a:pPr algn="ctr"/>
                      <a:r>
                        <a:rPr lang="uk-UA" dirty="0" smtClean="0"/>
                        <a:t>3.6%</a:t>
                      </a:r>
                      <a:endParaRPr lang="uk-UA" dirty="0"/>
                    </a:p>
                  </a:txBody>
                  <a:tcPr/>
                </a:tc>
              </a:tr>
              <a:tr h="370840">
                <a:tc>
                  <a:txBody>
                    <a:bodyPr/>
                    <a:lstStyle/>
                    <a:p>
                      <a:pPr algn="ctr"/>
                      <a:r>
                        <a:rPr lang="uk-UA" dirty="0" smtClean="0"/>
                        <a:t>Японія</a:t>
                      </a:r>
                      <a:endParaRPr lang="uk-UA" dirty="0"/>
                    </a:p>
                  </a:txBody>
                  <a:tcPr/>
                </a:tc>
                <a:tc>
                  <a:txBody>
                    <a:bodyPr/>
                    <a:lstStyle/>
                    <a:p>
                      <a:pPr algn="ctr"/>
                      <a:r>
                        <a:rPr lang="uk-UA" dirty="0" smtClean="0"/>
                        <a:t>183</a:t>
                      </a:r>
                      <a:endParaRPr lang="uk-UA" dirty="0"/>
                    </a:p>
                  </a:txBody>
                  <a:tcPr/>
                </a:tc>
                <a:tc>
                  <a:txBody>
                    <a:bodyPr/>
                    <a:lstStyle/>
                    <a:p>
                      <a:pPr algn="ctr"/>
                      <a:r>
                        <a:rPr lang="uk-UA" dirty="0" smtClean="0"/>
                        <a:t>1.4%</a:t>
                      </a:r>
                      <a:endParaRPr lang="uk-UA" dirty="0"/>
                    </a:p>
                  </a:txBody>
                  <a:tcPr/>
                </a:tc>
              </a:tr>
              <a:tr h="370840">
                <a:tc>
                  <a:txBody>
                    <a:bodyPr/>
                    <a:lstStyle/>
                    <a:p>
                      <a:pPr algn="ctr"/>
                      <a:r>
                        <a:rPr lang="uk-UA" dirty="0" smtClean="0"/>
                        <a:t>Індія</a:t>
                      </a:r>
                      <a:endParaRPr lang="uk-UA" dirty="0"/>
                    </a:p>
                  </a:txBody>
                  <a:tcPr/>
                </a:tc>
                <a:tc>
                  <a:txBody>
                    <a:bodyPr/>
                    <a:lstStyle/>
                    <a:p>
                      <a:pPr algn="ctr"/>
                      <a:r>
                        <a:rPr lang="uk-UA" dirty="0" smtClean="0"/>
                        <a:t>174</a:t>
                      </a:r>
                      <a:endParaRPr lang="uk-UA" dirty="0"/>
                    </a:p>
                  </a:txBody>
                  <a:tcPr/>
                </a:tc>
                <a:tc>
                  <a:txBody>
                    <a:bodyPr/>
                    <a:lstStyle/>
                    <a:p>
                      <a:pPr algn="ctr"/>
                      <a:r>
                        <a:rPr lang="uk-UA" dirty="0" smtClean="0"/>
                        <a:t>1.3%</a:t>
                      </a:r>
                      <a:endParaRPr lang="uk-UA" dirty="0"/>
                    </a:p>
                  </a:txBody>
                  <a:tcPr/>
                </a:tc>
              </a:tr>
              <a:tr h="370840">
                <a:tc>
                  <a:txBody>
                    <a:bodyPr/>
                    <a:lstStyle/>
                    <a:p>
                      <a:pPr algn="ctr"/>
                      <a:r>
                        <a:rPr lang="uk-UA" dirty="0" smtClean="0"/>
                        <a:t>Інші</a:t>
                      </a:r>
                      <a:endParaRPr lang="uk-UA" dirty="0"/>
                    </a:p>
                  </a:txBody>
                  <a:tcPr/>
                </a:tc>
                <a:tc>
                  <a:txBody>
                    <a:bodyPr/>
                    <a:lstStyle/>
                    <a:p>
                      <a:pPr algn="ctr"/>
                      <a:r>
                        <a:rPr lang="uk-UA" dirty="0" smtClean="0"/>
                        <a:t>688</a:t>
                      </a:r>
                      <a:endParaRPr lang="uk-UA" dirty="0"/>
                    </a:p>
                  </a:txBody>
                  <a:tcPr/>
                </a:tc>
                <a:tc>
                  <a:txBody>
                    <a:bodyPr/>
                    <a:lstStyle/>
                    <a:p>
                      <a:pPr algn="ctr"/>
                      <a:r>
                        <a:rPr lang="uk-UA" dirty="0" smtClean="0"/>
                        <a:t>5.1%</a:t>
                      </a:r>
                      <a:endParaRPr lang="uk-UA" dirty="0"/>
                    </a:p>
                  </a:txBody>
                  <a:tcPr/>
                </a:tc>
              </a:tr>
            </a:tbl>
          </a:graphicData>
        </a:graphic>
      </p:graphicFrame>
      <p:pic>
        <p:nvPicPr>
          <p:cNvPr id="7" name="Picture 3" descr="C:\Users\Home\AppData\Local\Microsoft\Windows\Temporary Internet Files\Content.IE5\IAHZ4JHQ\MC900371078[1].wmf"/>
          <p:cNvPicPr>
            <a:picLocks noChangeAspect="1" noChangeArrowheads="1"/>
          </p:cNvPicPr>
          <p:nvPr/>
        </p:nvPicPr>
        <p:blipFill>
          <a:blip r:embed="rId2" cstate="print"/>
          <a:srcRect/>
          <a:stretch>
            <a:fillRect/>
          </a:stretch>
        </p:blipFill>
        <p:spPr bwMode="auto">
          <a:xfrm>
            <a:off x="7725946" y="5589240"/>
            <a:ext cx="1418054" cy="1165179"/>
          </a:xfrm>
          <a:prstGeom prst="rect">
            <a:avLst/>
          </a:prstGeom>
          <a:noFill/>
        </p:spPr>
      </p:pic>
      <p:pic>
        <p:nvPicPr>
          <p:cNvPr id="1026" name="Picture 2" descr="C:\Users\Home\AppData\Local\Microsoft\Windows\Temporary Internet Files\Content.IE5\IAHZ4JHQ\MC900293734[2].wmf"/>
          <p:cNvPicPr>
            <a:picLocks noChangeAspect="1" noChangeArrowheads="1"/>
          </p:cNvPicPr>
          <p:nvPr/>
        </p:nvPicPr>
        <p:blipFill>
          <a:blip r:embed="rId3" cstate="print"/>
          <a:srcRect/>
          <a:stretch>
            <a:fillRect/>
          </a:stretch>
        </p:blipFill>
        <p:spPr bwMode="auto">
          <a:xfrm>
            <a:off x="0" y="5229200"/>
            <a:ext cx="1629999" cy="1440160"/>
          </a:xfrm>
          <a:prstGeom prst="rect">
            <a:avLst/>
          </a:prstGeom>
          <a:noFill/>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strVal val="#ppt_w*0.05"/>
                                          </p:val>
                                        </p:tav>
                                        <p:tav tm="100000">
                                          <p:val>
                                            <p:strVal val="#ppt_w"/>
                                          </p:val>
                                        </p:tav>
                                      </p:tavLst>
                                    </p:anim>
                                    <p:anim calcmode="lin" valueType="num">
                                      <p:cBhvr>
                                        <p:cTn id="25" dur="500" fill="hold"/>
                                        <p:tgtEl>
                                          <p:spTgt spid="6"/>
                                        </p:tgtEl>
                                        <p:attrNameLst>
                                          <p:attrName>ppt_h</p:attrName>
                                        </p:attrNameLst>
                                      </p:cBhvr>
                                      <p:tavLst>
                                        <p:tav tm="0">
                                          <p:val>
                                            <p:strVal val="#ppt_h"/>
                                          </p:val>
                                        </p:tav>
                                        <p:tav tm="100000">
                                          <p:val>
                                            <p:strVal val="#ppt_h"/>
                                          </p:val>
                                        </p:tav>
                                      </p:tavLst>
                                    </p:anim>
                                    <p:anim calcmode="lin" valueType="num">
                                      <p:cBhvr>
                                        <p:cTn id="26" dur="500" fill="hold"/>
                                        <p:tgtEl>
                                          <p:spTgt spid="6"/>
                                        </p:tgtEl>
                                        <p:attrNameLst>
                                          <p:attrName>ppt_x</p:attrName>
                                        </p:attrNameLst>
                                      </p:cBhvr>
                                      <p:tavLst>
                                        <p:tav tm="0">
                                          <p:val>
                                            <p:strVal val="#ppt_x-.2"/>
                                          </p:val>
                                        </p:tav>
                                        <p:tav tm="100000">
                                          <p:val>
                                            <p:strVal val="#ppt_x"/>
                                          </p:val>
                                        </p:tav>
                                      </p:tavLst>
                                    </p:anim>
                                    <p:anim calcmode="lin" valueType="num">
                                      <p:cBhvr>
                                        <p:cTn id="27" dur="500" fill="hold"/>
                                        <p:tgtEl>
                                          <p:spTgt spid="6"/>
                                        </p:tgtEl>
                                        <p:attrNameLst>
                                          <p:attrName>ppt_y</p:attrName>
                                        </p:attrNameLst>
                                      </p:cBhvr>
                                      <p:tavLst>
                                        <p:tav tm="0">
                                          <p:val>
                                            <p:strVal val="#ppt_y"/>
                                          </p:val>
                                        </p:tav>
                                        <p:tav tm="100000">
                                          <p:val>
                                            <p:strVal val="#ppt_y"/>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2000" fill="hold"/>
                                        <p:tgtEl>
                                          <p:spTgt spid="1026"/>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nodeType="clickEffect">
                                  <p:stCondLst>
                                    <p:cond delay="0"/>
                                  </p:stCondLst>
                                  <p:childTnLst>
                                    <p:animMotion origin="layout" path="M 0.05781 0.1 L -0.80834 -0.77153 " pathEditMode="relative" rAng="0" ptsTypes="AA">
                                      <p:cBhvr>
                                        <p:cTn id="36" dur="2000" fill="hold"/>
                                        <p:tgtEl>
                                          <p:spTgt spid="7"/>
                                        </p:tgtEl>
                                        <p:attrNameLst>
                                          <p:attrName>ppt_x</p:attrName>
                                          <p:attrName>ppt_y</p:attrName>
                                        </p:attrNameLst>
                                      </p:cBhvr>
                                      <p:rCtr x="-433" y="-4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ДЕМОГРАФІЧНА ПРОБЛЕМА</a:t>
            </a:r>
            <a:endParaRPr lang="uk-UA" dirty="0"/>
          </a:p>
        </p:txBody>
      </p:sp>
      <p:sp>
        <p:nvSpPr>
          <p:cNvPr id="3" name="Содержимое 2"/>
          <p:cNvSpPr>
            <a:spLocks noGrp="1"/>
          </p:cNvSpPr>
          <p:nvPr>
            <p:ph idx="1"/>
          </p:nvPr>
        </p:nvSpPr>
        <p:spPr>
          <a:xfrm>
            <a:off x="0" y="1196752"/>
            <a:ext cx="8229600" cy="5661248"/>
          </a:xfrm>
        </p:spPr>
        <p:txBody>
          <a:bodyPr>
            <a:normAutofit fontScale="62500" lnSpcReduction="20000"/>
          </a:bodyPr>
          <a:lstStyle/>
          <a:p>
            <a:r>
              <a:rPr lang="uk-UA" b="1" i="1" dirty="0" smtClean="0"/>
              <a:t>Демографічна проблема</a:t>
            </a:r>
            <a:r>
              <a:rPr lang="uk-UA" dirty="0" smtClean="0"/>
              <a:t> породжена швидким зростанням кількості населення в країнах, що розвиваються. Ці країни внаслідок своєї економічної, соціальної й культурної відсталості найменше здатні забезпечити своє населення, що подвоюється кожні 20- 30 років, продовольством, а також іншими матеріальними благами, дати хоча б елементарну освіту підростаючому поколінню й надати роботу населенню в працездатному віці. Крім того, швидке зростання кількості населення супроводжується специфічними проблемами, однією з яких є зміна його вікової структури: частка дітей до 15 років протягом останніх трьох десятиліть збільшилася в більшості країн, що розвиваються, до 40-50 % їхнього населення. У результаті значно зросло економічне навантаження непрацездатного населення на працездатне, котре нині в цих країнах майже в 1,5 разу перевищує відповідний показник у промислово розвинених країнах. А з урахуванням більш низької загальної зайнятості працездатного населення в країнах, що розвиваються, і величезного відносного аграрного перенаселення в більшості з них працездатне населення зазнає фактично ще більш значного економічного перевантаження. Таким чином, потенційна небезпека сучасної демографічної ситуації полягає не просто й не стільки в тому, що в майбутні два десятиліття населення земної кулі збільшиться майже в 1,5 разу, скільки в тому, що з’явиться новий мільярд голодуючих, мільярд людей у містах, що не знаходять застосування своїй праці, півтора мільярда знедолених людей, які живуть за «рисою бідності». Таке положення було б здатне викликати глибокі економічні, соціальні й політичні потрясіння як усередині окремих країн, так і на міжнародній арені.</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179512" y="332656"/>
            <a:ext cx="4896544" cy="6696744"/>
          </a:xfrm>
        </p:spPr>
        <p:txBody>
          <a:bodyPr>
            <a:normAutofit fontScale="77500" lnSpcReduction="20000"/>
          </a:bodyPr>
          <a:lstStyle/>
          <a:p>
            <a:r>
              <a:rPr lang="ru-RU" i="1" dirty="0" smtClean="0"/>
              <a:t>За </a:t>
            </a:r>
            <a:r>
              <a:rPr lang="ru-RU" i="1" dirty="0" err="1" smtClean="0"/>
              <a:t>даними</a:t>
            </a:r>
            <a:r>
              <a:rPr lang="ru-RU" i="1" dirty="0" smtClean="0"/>
              <a:t> 00Н, при </a:t>
            </a:r>
            <a:r>
              <a:rPr lang="ru-RU" i="1" dirty="0" err="1" smtClean="0"/>
              <a:t>задоволенні</a:t>
            </a:r>
            <a:r>
              <a:rPr lang="ru-RU" i="1" dirty="0" smtClean="0"/>
              <a:t> </a:t>
            </a:r>
            <a:r>
              <a:rPr lang="ru-RU" i="1" dirty="0" err="1" smtClean="0"/>
              <a:t>запитів</a:t>
            </a:r>
            <a:r>
              <a:rPr lang="ru-RU" i="1" dirty="0" smtClean="0"/>
              <a:t>, </a:t>
            </a:r>
            <a:r>
              <a:rPr lang="ru-RU" i="1" dirty="0" err="1" smtClean="0"/>
              <a:t>що</a:t>
            </a:r>
            <a:r>
              <a:rPr lang="ru-RU" i="1" dirty="0" smtClean="0"/>
              <a:t> </a:t>
            </a:r>
            <a:r>
              <a:rPr lang="ru-RU" i="1" dirty="0" err="1" smtClean="0"/>
              <a:t>відповідають</a:t>
            </a:r>
            <a:r>
              <a:rPr lang="ru-RU" i="1" dirty="0" smtClean="0"/>
              <a:t> </a:t>
            </a:r>
            <a:r>
              <a:rPr lang="ru-RU" i="1" dirty="0" err="1" smtClean="0"/>
              <a:t>сучасному</a:t>
            </a:r>
            <a:r>
              <a:rPr lang="ru-RU" i="1" dirty="0" smtClean="0"/>
              <a:t> </a:t>
            </a:r>
            <a:r>
              <a:rPr lang="ru-RU" i="1" dirty="0" err="1" smtClean="0"/>
              <a:t>західному</a:t>
            </a:r>
            <a:r>
              <a:rPr lang="ru-RU" i="1" dirty="0" smtClean="0"/>
              <a:t> </a:t>
            </a:r>
            <a:r>
              <a:rPr lang="ru-RU" i="1" dirty="0" err="1" smtClean="0"/>
              <a:t>суспільству</a:t>
            </a:r>
            <a:r>
              <a:rPr lang="ru-RU" i="1" dirty="0" smtClean="0"/>
              <a:t>, </a:t>
            </a:r>
            <a:r>
              <a:rPr lang="ru-RU" i="1" dirty="0" err="1" smtClean="0"/>
              <a:t>сировини</a:t>
            </a:r>
            <a:r>
              <a:rPr lang="ru-RU" i="1" dirty="0" smtClean="0"/>
              <a:t> </a:t>
            </a:r>
            <a:r>
              <a:rPr lang="ru-RU" i="1" dirty="0" err="1" smtClean="0"/>
              <a:t>й</a:t>
            </a:r>
            <a:r>
              <a:rPr lang="ru-RU" i="1" dirty="0" smtClean="0"/>
              <a:t> </a:t>
            </a:r>
            <a:r>
              <a:rPr lang="ru-RU" i="1" dirty="0" err="1" smtClean="0"/>
              <a:t>енергії</a:t>
            </a:r>
            <a:r>
              <a:rPr lang="ru-RU" i="1" dirty="0" smtClean="0"/>
              <a:t> </a:t>
            </a:r>
            <a:r>
              <a:rPr lang="ru-RU" i="1" dirty="0" err="1" smtClean="0"/>
              <a:t>вистачить</a:t>
            </a:r>
            <a:r>
              <a:rPr lang="ru-RU" i="1" dirty="0" smtClean="0"/>
              <a:t> </a:t>
            </a:r>
            <a:r>
              <a:rPr lang="ru-RU" i="1" dirty="0" err="1" smtClean="0"/>
              <a:t>тільки</a:t>
            </a:r>
            <a:r>
              <a:rPr lang="ru-RU" i="1" dirty="0" smtClean="0"/>
              <a:t> на 1 </a:t>
            </a:r>
            <a:r>
              <a:rPr lang="ru-RU" i="1" dirty="0" err="1" smtClean="0"/>
              <a:t>млрд</a:t>
            </a:r>
            <a:r>
              <a:rPr lang="ru-RU" i="1" dirty="0" smtClean="0"/>
              <a:t> людей, </a:t>
            </a:r>
            <a:r>
              <a:rPr lang="ru-RU" i="1" dirty="0" err="1" smtClean="0"/>
              <a:t>саме</a:t>
            </a:r>
            <a:r>
              <a:rPr lang="ru-RU" i="1" dirty="0" smtClean="0"/>
              <a:t> на </a:t>
            </a:r>
            <a:r>
              <a:rPr lang="ru-RU" i="1" dirty="0" err="1" smtClean="0"/>
              <a:t>населення</a:t>
            </a:r>
            <a:r>
              <a:rPr lang="ru-RU" i="1" dirty="0" smtClean="0"/>
              <a:t> США, </a:t>
            </a:r>
            <a:r>
              <a:rPr lang="ru-RU" i="1" dirty="0" err="1" smtClean="0"/>
              <a:t>Західної</a:t>
            </a:r>
            <a:r>
              <a:rPr lang="ru-RU" i="1" dirty="0" smtClean="0"/>
              <a:t> </a:t>
            </a:r>
            <a:r>
              <a:rPr lang="ru-RU" i="1" dirty="0" err="1" smtClean="0"/>
              <a:t>Європи</a:t>
            </a:r>
            <a:r>
              <a:rPr lang="ru-RU" i="1" dirty="0" smtClean="0"/>
              <a:t> </a:t>
            </a:r>
            <a:r>
              <a:rPr lang="ru-RU" i="1" dirty="0" err="1" smtClean="0"/>
              <a:t>й</a:t>
            </a:r>
            <a:r>
              <a:rPr lang="ru-RU" i="1" dirty="0" smtClean="0"/>
              <a:t> </a:t>
            </a:r>
            <a:r>
              <a:rPr lang="ru-RU" i="1" dirty="0" err="1" smtClean="0"/>
              <a:t>Японії</a:t>
            </a:r>
            <a:r>
              <a:rPr lang="ru-RU" i="1" dirty="0" smtClean="0"/>
              <a:t>. Тому </a:t>
            </a:r>
            <a:r>
              <a:rPr lang="ru-RU" i="1" dirty="0" err="1" smtClean="0"/>
              <a:t>ці</a:t>
            </a:r>
            <a:r>
              <a:rPr lang="ru-RU" i="1" dirty="0" smtClean="0"/>
              <a:t> </a:t>
            </a:r>
            <a:r>
              <a:rPr lang="ru-RU" i="1" dirty="0" err="1" smtClean="0"/>
              <a:t>країни</a:t>
            </a:r>
            <a:r>
              <a:rPr lang="ru-RU" i="1" dirty="0" smtClean="0"/>
              <a:t> стали </a:t>
            </a:r>
            <a:r>
              <a:rPr lang="ru-RU" i="1" dirty="0" err="1" smtClean="0"/>
              <a:t>називати</a:t>
            </a:r>
            <a:r>
              <a:rPr lang="ru-RU" i="1" dirty="0" smtClean="0"/>
              <a:t> «золотим </a:t>
            </a:r>
            <a:r>
              <a:rPr lang="ru-RU" i="1" dirty="0" err="1" smtClean="0"/>
              <a:t>мільярдом</a:t>
            </a:r>
            <a:r>
              <a:rPr lang="ru-RU" i="1" dirty="0" smtClean="0"/>
              <a:t>». </a:t>
            </a:r>
            <a:r>
              <a:rPr lang="ru-RU" i="1" dirty="0" err="1" smtClean="0"/>
              <a:t>Решта</a:t>
            </a:r>
            <a:r>
              <a:rPr lang="ru-RU" i="1" dirty="0" smtClean="0"/>
              <a:t> </a:t>
            </a:r>
            <a:r>
              <a:rPr lang="ru-RU" i="1" dirty="0" err="1" smtClean="0"/>
              <a:t>населення</a:t>
            </a:r>
            <a:r>
              <a:rPr lang="ru-RU" i="1" dirty="0" smtClean="0"/>
              <a:t> </a:t>
            </a:r>
            <a:r>
              <a:rPr lang="ru-RU" i="1" dirty="0" err="1" smtClean="0"/>
              <a:t>Землі</a:t>
            </a:r>
            <a:r>
              <a:rPr lang="ru-RU" i="1" dirty="0" smtClean="0"/>
              <a:t> </a:t>
            </a:r>
            <a:r>
              <a:rPr lang="ru-RU" i="1" dirty="0" err="1" smtClean="0"/>
              <a:t>перебувають</a:t>
            </a:r>
            <a:r>
              <a:rPr lang="ru-RU" i="1" dirty="0" smtClean="0"/>
              <a:t> за бортом «золотого </a:t>
            </a:r>
            <a:r>
              <a:rPr lang="ru-RU" i="1" dirty="0" err="1" smtClean="0"/>
              <a:t>мільярда</a:t>
            </a:r>
            <a:r>
              <a:rPr lang="ru-RU" i="1" dirty="0" smtClean="0"/>
              <a:t>». Але </a:t>
            </a:r>
            <a:r>
              <a:rPr lang="ru-RU" i="1" dirty="0" err="1" smtClean="0"/>
              <a:t>якби</a:t>
            </a:r>
            <a:r>
              <a:rPr lang="ru-RU" i="1" dirty="0" smtClean="0"/>
              <a:t> </a:t>
            </a:r>
            <a:r>
              <a:rPr lang="ru-RU" i="1" dirty="0" err="1" smtClean="0"/>
              <a:t>воно</a:t>
            </a:r>
            <a:r>
              <a:rPr lang="ru-RU" i="1" dirty="0" smtClean="0"/>
              <a:t> </a:t>
            </a:r>
            <a:r>
              <a:rPr lang="ru-RU" i="1" dirty="0" err="1" smtClean="0"/>
              <a:t>зуміло</a:t>
            </a:r>
            <a:r>
              <a:rPr lang="ru-RU" i="1" dirty="0" smtClean="0"/>
              <a:t> </a:t>
            </a:r>
            <a:r>
              <a:rPr lang="ru-RU" i="1" dirty="0" err="1" smtClean="0"/>
              <a:t>дійти</a:t>
            </a:r>
            <a:r>
              <a:rPr lang="ru-RU" i="1" dirty="0" smtClean="0"/>
              <a:t> в </a:t>
            </a:r>
            <a:r>
              <a:rPr lang="ru-RU" i="1" dirty="0" err="1" smtClean="0"/>
              <a:t>зростанні</a:t>
            </a:r>
            <a:r>
              <a:rPr lang="ru-RU" i="1" dirty="0" smtClean="0"/>
              <a:t> </a:t>
            </a:r>
            <a:r>
              <a:rPr lang="ru-RU" i="1" dirty="0" err="1" smtClean="0"/>
              <a:t>споживання</a:t>
            </a:r>
            <a:r>
              <a:rPr lang="ru-RU" i="1" dirty="0" smtClean="0"/>
              <a:t> </a:t>
            </a:r>
            <a:r>
              <a:rPr lang="ru-RU" i="1" dirty="0" err="1" smtClean="0"/>
              <a:t>мінеральних</a:t>
            </a:r>
            <a:r>
              <a:rPr lang="ru-RU" i="1" dirty="0" smtClean="0"/>
              <a:t> </a:t>
            </a:r>
            <a:r>
              <a:rPr lang="ru-RU" i="1" dirty="0" err="1" smtClean="0"/>
              <a:t>ресурсів</a:t>
            </a:r>
            <a:r>
              <a:rPr lang="ru-RU" i="1" dirty="0" smtClean="0"/>
              <a:t> до </a:t>
            </a:r>
            <a:r>
              <a:rPr lang="ru-RU" i="1" dirty="0" err="1" smtClean="0"/>
              <a:t>рівня</a:t>
            </a:r>
            <a:r>
              <a:rPr lang="ru-RU" i="1" dirty="0" smtClean="0"/>
              <a:t> США, то </a:t>
            </a:r>
            <a:r>
              <a:rPr lang="ru-RU" i="1" dirty="0" err="1" smtClean="0"/>
              <a:t>відомі</a:t>
            </a:r>
            <a:r>
              <a:rPr lang="ru-RU" i="1" dirty="0" smtClean="0"/>
              <a:t> запаси </a:t>
            </a:r>
            <a:r>
              <a:rPr lang="ru-RU" i="1" dirty="0" err="1" smtClean="0"/>
              <a:t>нафти</a:t>
            </a:r>
            <a:r>
              <a:rPr lang="ru-RU" i="1" dirty="0" smtClean="0"/>
              <a:t> </a:t>
            </a:r>
            <a:r>
              <a:rPr lang="ru-RU" i="1" dirty="0" err="1" smtClean="0"/>
              <a:t>виснажилися</a:t>
            </a:r>
            <a:r>
              <a:rPr lang="ru-RU" i="1" dirty="0" smtClean="0"/>
              <a:t> б за 7 </a:t>
            </a:r>
            <a:r>
              <a:rPr lang="ru-RU" i="1" dirty="0" err="1" smtClean="0"/>
              <a:t>років</a:t>
            </a:r>
            <a:r>
              <a:rPr lang="ru-RU" i="1" dirty="0" smtClean="0"/>
              <a:t>, природного газу — за 5 </a:t>
            </a:r>
            <a:r>
              <a:rPr lang="ru-RU" i="1" dirty="0" err="1" smtClean="0"/>
              <a:t>років</a:t>
            </a:r>
            <a:r>
              <a:rPr lang="ru-RU" i="1" dirty="0" smtClean="0"/>
              <a:t>, </a:t>
            </a:r>
            <a:r>
              <a:rPr lang="ru-RU" i="1" dirty="0" err="1" smtClean="0"/>
              <a:t>вугілля</a:t>
            </a:r>
            <a:r>
              <a:rPr lang="ru-RU" i="1" dirty="0" smtClean="0"/>
              <a:t> — за 18 </a:t>
            </a:r>
            <a:r>
              <a:rPr lang="ru-RU" i="1" dirty="0" err="1" smtClean="0"/>
              <a:t>років</a:t>
            </a:r>
            <a:r>
              <a:rPr lang="ru-RU" i="1" dirty="0" smtClean="0"/>
              <a:t>. </a:t>
            </a:r>
            <a:r>
              <a:rPr lang="ru-RU" i="1" dirty="0" err="1" smtClean="0"/>
              <a:t>Залишається</a:t>
            </a:r>
            <a:r>
              <a:rPr lang="ru-RU" i="1" dirty="0" smtClean="0"/>
              <a:t> </a:t>
            </a:r>
            <a:r>
              <a:rPr lang="ru-RU" i="1" dirty="0" err="1" smtClean="0"/>
              <a:t>сподіватися</a:t>
            </a:r>
            <a:r>
              <a:rPr lang="ru-RU" i="1" dirty="0" smtClean="0"/>
              <a:t> на </a:t>
            </a:r>
            <a:r>
              <a:rPr lang="ru-RU" i="1" dirty="0" err="1" smtClean="0"/>
              <a:t>нові</a:t>
            </a:r>
            <a:r>
              <a:rPr lang="ru-RU" i="1" dirty="0" smtClean="0"/>
              <a:t> </a:t>
            </a:r>
            <a:r>
              <a:rPr lang="ru-RU" i="1" dirty="0" err="1" smtClean="0"/>
              <a:t>технології</a:t>
            </a:r>
            <a:r>
              <a:rPr lang="ru-RU" i="1" dirty="0" smtClean="0"/>
              <a:t>, </a:t>
            </a:r>
            <a:r>
              <a:rPr lang="ru-RU" i="1" dirty="0" err="1" smtClean="0"/>
              <a:t>але</a:t>
            </a:r>
            <a:r>
              <a:rPr lang="ru-RU" i="1" dirty="0" smtClean="0"/>
              <a:t> </a:t>
            </a:r>
            <a:r>
              <a:rPr lang="ru-RU" i="1" dirty="0" err="1" smtClean="0"/>
              <a:t>всі</a:t>
            </a:r>
            <a:r>
              <a:rPr lang="ru-RU" i="1" dirty="0" smtClean="0"/>
              <a:t> вони </a:t>
            </a:r>
            <a:r>
              <a:rPr lang="ru-RU" i="1" dirty="0" err="1" smtClean="0"/>
              <a:t>здатні</a:t>
            </a:r>
            <a:r>
              <a:rPr lang="ru-RU" i="1" dirty="0" smtClean="0"/>
              <a:t> до </a:t>
            </a:r>
            <a:r>
              <a:rPr lang="ru-RU" i="1" dirty="0" err="1" smtClean="0"/>
              <a:t>ефективних</a:t>
            </a:r>
            <a:r>
              <a:rPr lang="ru-RU" i="1" dirty="0" smtClean="0"/>
              <a:t> </a:t>
            </a:r>
            <a:r>
              <a:rPr lang="ru-RU" i="1" dirty="0" err="1" smtClean="0"/>
              <a:t>результатів</a:t>
            </a:r>
            <a:r>
              <a:rPr lang="ru-RU" i="1" dirty="0" smtClean="0"/>
              <a:t> при </a:t>
            </a:r>
            <a:r>
              <a:rPr lang="ru-RU" i="1" dirty="0" err="1" smtClean="0"/>
              <a:t>стабільній</a:t>
            </a:r>
            <a:r>
              <a:rPr lang="ru-RU" i="1" dirty="0" smtClean="0"/>
              <a:t>, а не </a:t>
            </a:r>
            <a:r>
              <a:rPr lang="ru-RU" i="1" dirty="0" err="1" smtClean="0"/>
              <a:t>такій</a:t>
            </a:r>
            <a:r>
              <a:rPr lang="ru-RU" i="1" dirty="0" smtClean="0"/>
              <a:t>, </a:t>
            </a:r>
            <a:r>
              <a:rPr lang="ru-RU" i="1" dirty="0" err="1" smtClean="0"/>
              <a:t>що</a:t>
            </a:r>
            <a:r>
              <a:rPr lang="ru-RU" i="1" dirty="0" smtClean="0"/>
              <a:t> </a:t>
            </a:r>
            <a:r>
              <a:rPr lang="ru-RU" i="1" dirty="0" err="1" smtClean="0"/>
              <a:t>подвоюється</a:t>
            </a:r>
            <a:r>
              <a:rPr lang="ru-RU" i="1" dirty="0" smtClean="0"/>
              <a:t> </a:t>
            </a:r>
            <a:r>
              <a:rPr lang="ru-RU" i="1" dirty="0" err="1" smtClean="0"/>
              <a:t>кожні</a:t>
            </a:r>
            <a:r>
              <a:rPr lang="ru-RU" i="1" dirty="0" smtClean="0"/>
              <a:t> </a:t>
            </a:r>
            <a:r>
              <a:rPr lang="ru-RU" i="1" dirty="0" err="1" smtClean="0"/>
              <a:t>кілька</a:t>
            </a:r>
            <a:r>
              <a:rPr lang="ru-RU" i="1" dirty="0" smtClean="0"/>
              <a:t> </a:t>
            </a:r>
            <a:r>
              <a:rPr lang="ru-RU" i="1" dirty="0" err="1" smtClean="0"/>
              <a:t>десятків</a:t>
            </a:r>
            <a:r>
              <a:rPr lang="ru-RU" i="1" dirty="0" smtClean="0"/>
              <a:t> </a:t>
            </a:r>
            <a:r>
              <a:rPr lang="ru-RU" i="1" dirty="0" err="1" smtClean="0"/>
              <a:t>років</a:t>
            </a:r>
            <a:r>
              <a:rPr lang="ru-RU" i="1" dirty="0" smtClean="0"/>
              <a:t>, </a:t>
            </a:r>
            <a:r>
              <a:rPr lang="ru-RU" i="1" dirty="0" err="1" smtClean="0"/>
              <a:t>кількості</a:t>
            </a:r>
            <a:r>
              <a:rPr lang="ru-RU" i="1" dirty="0" smtClean="0"/>
              <a:t> </a:t>
            </a:r>
            <a:r>
              <a:rPr lang="ru-RU" i="1" dirty="0" err="1" smtClean="0"/>
              <a:t>населення</a:t>
            </a:r>
            <a:r>
              <a:rPr lang="ru-RU" i="1" dirty="0" smtClean="0"/>
              <a:t>.</a:t>
            </a:r>
            <a:endParaRPr lang="uk-UA" dirty="0"/>
          </a:p>
        </p:txBody>
      </p:sp>
      <p:pic>
        <p:nvPicPr>
          <p:cNvPr id="7" name="Рисунок 6" descr="10068.jpg"/>
          <p:cNvPicPr>
            <a:picLocks noChangeAspect="1"/>
          </p:cNvPicPr>
          <p:nvPr/>
        </p:nvPicPr>
        <p:blipFill>
          <a:blip r:embed="rId2" cstate="print"/>
          <a:stretch>
            <a:fillRect/>
          </a:stretch>
        </p:blipFill>
        <p:spPr>
          <a:xfrm>
            <a:off x="4932040" y="3573016"/>
            <a:ext cx="3995936" cy="2991451"/>
          </a:xfrm>
          <a:prstGeom prst="rect">
            <a:avLst/>
          </a:prstGeom>
        </p:spPr>
      </p:pic>
      <p:pic>
        <p:nvPicPr>
          <p:cNvPr id="8" name="Рисунок 7" descr="chislennost-ukraincev-sokratilas.jpg"/>
          <p:cNvPicPr>
            <a:picLocks noChangeAspect="1"/>
          </p:cNvPicPr>
          <p:nvPr/>
        </p:nvPicPr>
        <p:blipFill>
          <a:blip r:embed="rId3" cstate="print"/>
          <a:stretch>
            <a:fillRect/>
          </a:stretch>
        </p:blipFill>
        <p:spPr>
          <a:xfrm>
            <a:off x="5076056" y="332656"/>
            <a:ext cx="3800475" cy="2381250"/>
          </a:xfrm>
          <a:prstGeom prst="rect">
            <a:avLst/>
          </a:prstGeom>
          <a:ln>
            <a:noFill/>
          </a:ln>
          <a:effectLst>
            <a:reflection blurRad="6350" stA="52000" endA="300" endPos="35000" dir="5400000" sy="-100000" algn="bl" rotWithShape="0"/>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800" decel="100000"/>
                                        <p:tgtEl>
                                          <p:spTgt spid="5">
                                            <p:txEl>
                                              <p:pRg st="0" end="0"/>
                                            </p:txEl>
                                          </p:spTgt>
                                        </p:tgtEl>
                                      </p:cBhvr>
                                    </p:animEffect>
                                    <p:anim calcmode="lin" valueType="num">
                                      <p:cBhvr>
                                        <p:cTn id="8"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05"/>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from="(-#ppt_w/2)" to="(#ppt_x)" calcmode="lin" valueType="num">
                                      <p:cBhvr>
                                        <p:cTn id="26" dur="1200" fill="hold">
                                          <p:stCondLst>
                                            <p:cond delay="0"/>
                                          </p:stCondLst>
                                        </p:cTn>
                                        <p:tgtEl>
                                          <p:spTgt spid="7"/>
                                        </p:tgtEl>
                                        <p:attrNameLst>
                                          <p:attrName>ppt_x</p:attrName>
                                        </p:attrNameLst>
                                      </p:cBhvr>
                                    </p:anim>
                                    <p:anim from="0" to="-1.0" calcmode="lin" valueType="num">
                                      <p:cBhvr>
                                        <p:cTn id="27" dur="400" decel="50000" autoRev="1" fill="hold">
                                          <p:stCondLst>
                                            <p:cond delay="1200"/>
                                          </p:stCondLst>
                                        </p:cTn>
                                        <p:tgtEl>
                                          <p:spTgt spid="7"/>
                                        </p:tgtEl>
                                        <p:attrNameLst>
                                          <p:attrName>xshear</p:attrName>
                                        </p:attrNameLst>
                                      </p:cBhvr>
                                    </p:anim>
                                    <p:animScale>
                                      <p:cBhvr>
                                        <p:cTn id="28" dur="400" decel="100000" autoRev="1" fill="hold">
                                          <p:stCondLst>
                                            <p:cond delay="1200"/>
                                          </p:stCondLst>
                                        </p:cTn>
                                        <p:tgtEl>
                                          <p:spTgt spid="7"/>
                                        </p:tgtEl>
                                      </p:cBhvr>
                                      <p:from x="100000" y="100000"/>
                                      <p:to x="80000" y="100000"/>
                                    </p:animScale>
                                    <p:anim by="(#ppt_h/3+#ppt_w*0.1)" calcmode="lin" valueType="num">
                                      <p:cBhvr additive="sum">
                                        <p:cTn id="29" dur="400" decel="100000" autoRev="1" fill="hold">
                                          <p:stCondLst>
                                            <p:cond delay="12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Техногенні проблеми в суспільстві</a:t>
            </a:r>
            <a:br>
              <a:rPr lang="uk-UA" dirty="0" smtClean="0"/>
            </a:br>
            <a:endParaRPr lang="uk-UA" dirty="0"/>
          </a:p>
        </p:txBody>
      </p:sp>
      <p:sp>
        <p:nvSpPr>
          <p:cNvPr id="3" name="Содержимое 2"/>
          <p:cNvSpPr>
            <a:spLocks noGrp="1"/>
          </p:cNvSpPr>
          <p:nvPr>
            <p:ph idx="1"/>
          </p:nvPr>
        </p:nvSpPr>
        <p:spPr>
          <a:xfrm>
            <a:off x="457200" y="1268760"/>
            <a:ext cx="8507288" cy="3528392"/>
          </a:xfrm>
        </p:spPr>
        <p:txBody>
          <a:bodyPr>
            <a:normAutofit fontScale="92500" lnSpcReduction="10000"/>
          </a:bodyPr>
          <a:lstStyle/>
          <a:p>
            <a:pPr>
              <a:buNone/>
            </a:pPr>
            <a:r>
              <a:rPr lang="uk-UA" dirty="0" smtClean="0"/>
              <a:t>За катастрофами штучного походження міцно закріпився термін «</a:t>
            </a:r>
            <a:r>
              <a:rPr lang="uk-UA" b="1" i="1" dirty="0" smtClean="0"/>
              <a:t>техногенні катастрофи</a:t>
            </a:r>
            <a:r>
              <a:rPr lang="uk-UA" dirty="0" smtClean="0"/>
              <a:t>» (від гр. </a:t>
            </a:r>
            <a:r>
              <a:rPr lang="en-US" dirty="0" err="1" smtClean="0"/>
              <a:t>techne</a:t>
            </a:r>
            <a:r>
              <a:rPr lang="en-US" dirty="0" smtClean="0"/>
              <a:t> — </a:t>
            </a:r>
            <a:r>
              <a:rPr lang="uk-UA" dirty="0" smtClean="0"/>
              <a:t>майстерність, </a:t>
            </a:r>
            <a:r>
              <a:rPr lang="en-US" dirty="0" smtClean="0"/>
              <a:t>genes — </a:t>
            </a:r>
            <a:r>
              <a:rPr lang="uk-UA" dirty="0" smtClean="0"/>
              <a:t>породжений) — тобто катастрофи, спричинені виробничою діяльністю. Техногенні катастрофи з’явилися відразу після того, як людина стала винаходити нові технології. Подібні події — неминуча сплата за технологічний прогрес. Наслідками техногенних катастроф є масова загибель людей або екологічна катастрофа.</a:t>
            </a:r>
          </a:p>
          <a:p>
            <a:endParaRPr lang="uk-UA" dirty="0"/>
          </a:p>
        </p:txBody>
      </p:sp>
      <p:pic>
        <p:nvPicPr>
          <p:cNvPr id="4" name="Рисунок 3" descr="завантаження.jpg"/>
          <p:cNvPicPr>
            <a:picLocks noChangeAspect="1"/>
          </p:cNvPicPr>
          <p:nvPr/>
        </p:nvPicPr>
        <p:blipFill>
          <a:blip r:embed="rId2" cstate="print"/>
          <a:stretch>
            <a:fillRect/>
          </a:stretch>
        </p:blipFill>
        <p:spPr>
          <a:xfrm>
            <a:off x="2483768" y="4504800"/>
            <a:ext cx="4032448" cy="213717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Основні види техногенних катастроф</a:t>
            </a:r>
            <a:endParaRPr lang="uk-UA" dirty="0"/>
          </a:p>
        </p:txBody>
      </p:sp>
      <p:sp>
        <p:nvSpPr>
          <p:cNvPr id="3" name="Содержимое 2"/>
          <p:cNvSpPr>
            <a:spLocks noGrp="1"/>
          </p:cNvSpPr>
          <p:nvPr>
            <p:ph idx="1"/>
          </p:nvPr>
        </p:nvSpPr>
        <p:spPr>
          <a:xfrm>
            <a:off x="457200" y="1484784"/>
            <a:ext cx="8229600" cy="5373216"/>
          </a:xfrm>
        </p:spPr>
        <p:txBody>
          <a:bodyPr>
            <a:normAutofit fontScale="62500" lnSpcReduction="20000"/>
          </a:bodyPr>
          <a:lstStyle/>
          <a:p>
            <a:pPr algn="ctr">
              <a:buNone/>
            </a:pPr>
            <a:r>
              <a:rPr lang="uk-UA" b="1" i="1" dirty="0" smtClean="0"/>
              <a:t>1.Екологічні катастрофи.</a:t>
            </a:r>
            <a:endParaRPr lang="uk-UA" dirty="0" smtClean="0"/>
          </a:p>
          <a:p>
            <a:pPr>
              <a:buNone/>
            </a:pPr>
            <a:r>
              <a:rPr lang="uk-UA" b="1" i="1" dirty="0" smtClean="0"/>
              <a:t>Причини</a:t>
            </a:r>
            <a:r>
              <a:rPr lang="uk-UA" dirty="0" smtClean="0"/>
              <a:t>: зневажання заходами безпеки, недбалість персоналу підприємств, політичні й адміністративні амбіції, жадібність, бездумне прагнення до економії засобів і дезінформації або повного утаювання відомостей про катастрофу.</a:t>
            </a:r>
          </a:p>
          <a:p>
            <a:pPr algn="ctr">
              <a:buNone/>
            </a:pPr>
            <a:r>
              <a:rPr lang="uk-UA" b="1" i="1" dirty="0" smtClean="0"/>
              <a:t>2. Авіакатастрофи.</a:t>
            </a:r>
            <a:endParaRPr lang="uk-UA" dirty="0" smtClean="0"/>
          </a:p>
          <a:p>
            <a:pPr>
              <a:buNone/>
            </a:pPr>
            <a:r>
              <a:rPr lang="uk-UA" b="1" i="1" dirty="0" smtClean="0"/>
              <a:t>Причини</a:t>
            </a:r>
            <a:r>
              <a:rPr lang="uk-UA" dirty="0" smtClean="0"/>
              <a:t>: помилки й прорахунки людей, зневажання заходами безпеки, недбалість персоналу, несприятливі погодні умови.</a:t>
            </a:r>
          </a:p>
          <a:p>
            <a:pPr algn="ctr">
              <a:buNone/>
            </a:pPr>
            <a:r>
              <a:rPr lang="uk-UA" b="1" i="1" dirty="0" smtClean="0"/>
              <a:t>3. Вибухи.</a:t>
            </a:r>
            <a:endParaRPr lang="uk-UA" dirty="0" smtClean="0"/>
          </a:p>
          <a:p>
            <a:pPr>
              <a:buNone/>
            </a:pPr>
            <a:r>
              <a:rPr lang="uk-UA" b="1" i="1" dirty="0" smtClean="0"/>
              <a:t>Причини</a:t>
            </a:r>
            <a:r>
              <a:rPr lang="uk-UA" dirty="0" smtClean="0"/>
              <a:t>: помилки й прорахунки людей, присутність отруйних і горючих газів, надлишок вибухонебезпечного пилу, зберігання старих боєприпасів, перевантаження судна, терористичні акти.</a:t>
            </a:r>
          </a:p>
          <a:p>
            <a:pPr algn="ctr">
              <a:buNone/>
            </a:pPr>
            <a:r>
              <a:rPr lang="uk-UA" b="1" i="1" dirty="0" smtClean="0"/>
              <a:t>4. Залізничні катастрофи</a:t>
            </a:r>
            <a:endParaRPr lang="uk-UA" dirty="0" smtClean="0"/>
          </a:p>
          <a:p>
            <a:pPr>
              <a:buNone/>
            </a:pPr>
            <a:r>
              <a:rPr lang="uk-UA" b="1" i="1" dirty="0" smtClean="0"/>
              <a:t>Причини</a:t>
            </a:r>
            <a:r>
              <a:rPr lang="uk-UA" dirty="0" smtClean="0"/>
              <a:t>: помилки й прорахунки людей, несправні й перевантажені потяги.</a:t>
            </a:r>
          </a:p>
          <a:p>
            <a:pPr algn="ctr">
              <a:buNone/>
            </a:pPr>
            <a:r>
              <a:rPr lang="uk-UA" b="1" i="1" dirty="0" smtClean="0"/>
              <a:t>5. Катастрофи на воді.</a:t>
            </a:r>
            <a:endParaRPr lang="uk-UA" dirty="0" smtClean="0"/>
          </a:p>
          <a:p>
            <a:pPr>
              <a:buNone/>
            </a:pPr>
            <a:r>
              <a:rPr lang="uk-UA" dirty="0" smtClean="0"/>
              <a:t>Причини: помилки й прорахунки людей, вибух, пожежа.</a:t>
            </a:r>
          </a:p>
          <a:p>
            <a:pPr algn="ctr">
              <a:buNone/>
            </a:pPr>
            <a:r>
              <a:rPr lang="uk-UA" b="1" i="1" dirty="0" smtClean="0"/>
              <a:t>6. Ядерні аварії.</a:t>
            </a:r>
            <a:endParaRPr lang="uk-UA" dirty="0" smtClean="0"/>
          </a:p>
          <a:p>
            <a:pPr>
              <a:buNone/>
            </a:pPr>
            <a:r>
              <a:rPr lang="uk-UA" b="1" i="1" dirty="0" smtClean="0"/>
              <a:t>Причини</a:t>
            </a:r>
            <a:r>
              <a:rPr lang="uk-UA" dirty="0" smtClean="0"/>
              <a:t>: помилки й прорахунки людей, відмови в роботі обладнання, вибух, пожежа.</a:t>
            </a:r>
          </a:p>
          <a:p>
            <a:pPr>
              <a:buNone/>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childTnLst>
                                </p:cTn>
                              </p:par>
                              <p:par>
                                <p:cTn id="20" presetID="39"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2" end="2"/>
                                            </p:txEl>
                                          </p:spTgt>
                                        </p:tgtEl>
                                      </p:cBhvr>
                                    </p:animEffect>
                                  </p:childTnLst>
                                </p:cTn>
                              </p:par>
                              <p:par>
                                <p:cTn id="33" presetID="50" presetClass="entr" presetSubtype="0" decel="10000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4" end="4"/>
                                            </p:txEl>
                                          </p:spTgt>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0"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1"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2"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3" dur="5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0" presetClass="entr" presetSubtype="0"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800" decel="100000"/>
                                        <p:tgtEl>
                                          <p:spTgt spid="3">
                                            <p:txEl>
                                              <p:pRg st="6" end="6"/>
                                            </p:txEl>
                                          </p:spTgt>
                                        </p:tgtEl>
                                      </p:cBhvr>
                                    </p:animEffect>
                                    <p:anim calcmode="lin" valueType="num">
                                      <p:cBhvr>
                                        <p:cTn id="59"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0"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1"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64" presetID="30" presetClass="entr" presetSubtype="0" fill="hold" nodeType="with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800" decel="100000"/>
                                        <p:tgtEl>
                                          <p:spTgt spid="3">
                                            <p:txEl>
                                              <p:pRg st="7" end="7"/>
                                            </p:txEl>
                                          </p:spTgt>
                                        </p:tgtEl>
                                      </p:cBhvr>
                                    </p:animEffect>
                                    <p:anim calcmode="lin" valueType="num">
                                      <p:cBhvr>
                                        <p:cTn id="67"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8"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69"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0"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1"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9" presetClass="entr" presetSubtype="0" decel="100000" fill="hold"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8"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79" dur="500"/>
                                        <p:tgtEl>
                                          <p:spTgt spid="3">
                                            <p:txEl>
                                              <p:pRg st="8" end="8"/>
                                            </p:txEl>
                                          </p:spTgt>
                                        </p:tgtEl>
                                      </p:cBhvr>
                                    </p:animEffect>
                                  </p:childTnLst>
                                </p:cTn>
                              </p:par>
                              <p:par>
                                <p:cTn id="80" presetID="49" presetClass="entr" presetSubtype="0" decel="100000" fill="hold" nodeType="with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 calcmode="lin" valueType="num">
                                      <p:cBhvr>
                                        <p:cTn id="8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3"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4"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85" dur="500"/>
                                        <p:tgtEl>
                                          <p:spTgt spid="3">
                                            <p:txEl>
                                              <p:pRg st="9" end="9"/>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34" presetClass="entr" presetSubtype="0" fill="hold" nodeType="clickEffect">
                                  <p:stCondLst>
                                    <p:cond delay="0"/>
                                  </p:stCondLst>
                                  <p:childTnLst>
                                    <p:set>
                                      <p:cBhvr>
                                        <p:cTn id="89"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90" dur="600" fill="hold">
                                          <p:stCondLst>
                                            <p:cond delay="0"/>
                                          </p:stCondLst>
                                        </p:cTn>
                                        <p:tgtEl>
                                          <p:spTgt spid="3">
                                            <p:txEl>
                                              <p:pRg st="10" end="10"/>
                                            </p:txEl>
                                          </p:spTgt>
                                        </p:tgtEl>
                                        <p:attrNameLst>
                                          <p:attrName>ppt_x</p:attrName>
                                        </p:attrNameLst>
                                      </p:cBhvr>
                                    </p:anim>
                                    <p:anim from="0" to="-1.0" calcmode="lin" valueType="num">
                                      <p:cBhvr>
                                        <p:cTn id="91" dur="200" decel="50000" autoRev="1" fill="hold">
                                          <p:stCondLst>
                                            <p:cond delay="600"/>
                                          </p:stCondLst>
                                        </p:cTn>
                                        <p:tgtEl>
                                          <p:spTgt spid="3">
                                            <p:txEl>
                                              <p:pRg st="10" end="10"/>
                                            </p:txEl>
                                          </p:spTgt>
                                        </p:tgtEl>
                                        <p:attrNameLst>
                                          <p:attrName>xshear</p:attrName>
                                        </p:attrNameLst>
                                      </p:cBhvr>
                                    </p:anim>
                                    <p:animScale>
                                      <p:cBhvr>
                                        <p:cTn id="92" dur="200" decel="100000" autoRev="1" fill="hold">
                                          <p:stCondLst>
                                            <p:cond delay="600"/>
                                          </p:stCondLst>
                                        </p:cTn>
                                        <p:tgtEl>
                                          <p:spTgt spid="3">
                                            <p:txEl>
                                              <p:pRg st="10" end="10"/>
                                            </p:txEl>
                                          </p:spTgt>
                                        </p:tgtEl>
                                      </p:cBhvr>
                                      <p:from x="100000" y="100000"/>
                                      <p:to x="80000" y="100000"/>
                                    </p:animScale>
                                    <p:anim by="(#ppt_h/3+#ppt_w*0.1)" calcmode="lin" valueType="num">
                                      <p:cBhvr additive="sum">
                                        <p:cTn id="93" dur="200" decel="100000" autoRev="1" fill="hold">
                                          <p:stCondLst>
                                            <p:cond delay="600"/>
                                          </p:stCondLst>
                                        </p:cTn>
                                        <p:tgtEl>
                                          <p:spTgt spid="3">
                                            <p:txEl>
                                              <p:pRg st="10" end="10"/>
                                            </p:txEl>
                                          </p:spTgt>
                                        </p:tgtEl>
                                        <p:attrNameLst>
                                          <p:attrName>ppt_x</p:attrName>
                                        </p:attrNameLst>
                                      </p:cBhvr>
                                    </p:anim>
                                  </p:childTnLst>
                                </p:cTn>
                              </p:par>
                              <p:par>
                                <p:cTn id="94" presetID="34" presetClass="entr" presetSubtype="0" fill="hold" nodeType="withEffect">
                                  <p:stCondLst>
                                    <p:cond delay="0"/>
                                  </p:stCondLst>
                                  <p:childTnLst>
                                    <p:set>
                                      <p:cBhvr>
                                        <p:cTn id="95" dur="1" fill="hold">
                                          <p:stCondLst>
                                            <p:cond delay="0"/>
                                          </p:stCondLst>
                                        </p:cTn>
                                        <p:tgtEl>
                                          <p:spTgt spid="3">
                                            <p:txEl>
                                              <p:pRg st="11" end="11"/>
                                            </p:txEl>
                                          </p:spTgt>
                                        </p:tgtEl>
                                        <p:attrNameLst>
                                          <p:attrName>style.visibility</p:attrName>
                                        </p:attrNameLst>
                                      </p:cBhvr>
                                      <p:to>
                                        <p:strVal val="visible"/>
                                      </p:to>
                                    </p:set>
                                    <p:anim from="(-#ppt_w/2)" to="(#ppt_x)" calcmode="lin" valueType="num">
                                      <p:cBhvr>
                                        <p:cTn id="96" dur="600" fill="hold">
                                          <p:stCondLst>
                                            <p:cond delay="0"/>
                                          </p:stCondLst>
                                        </p:cTn>
                                        <p:tgtEl>
                                          <p:spTgt spid="3">
                                            <p:txEl>
                                              <p:pRg st="11" end="11"/>
                                            </p:txEl>
                                          </p:spTgt>
                                        </p:tgtEl>
                                        <p:attrNameLst>
                                          <p:attrName>ppt_x</p:attrName>
                                        </p:attrNameLst>
                                      </p:cBhvr>
                                    </p:anim>
                                    <p:anim from="0" to="-1.0" calcmode="lin" valueType="num">
                                      <p:cBhvr>
                                        <p:cTn id="97" dur="200" decel="50000" autoRev="1" fill="hold">
                                          <p:stCondLst>
                                            <p:cond delay="600"/>
                                          </p:stCondLst>
                                        </p:cTn>
                                        <p:tgtEl>
                                          <p:spTgt spid="3">
                                            <p:txEl>
                                              <p:pRg st="11" end="11"/>
                                            </p:txEl>
                                          </p:spTgt>
                                        </p:tgtEl>
                                        <p:attrNameLst>
                                          <p:attrName>xshear</p:attrName>
                                        </p:attrNameLst>
                                      </p:cBhvr>
                                    </p:anim>
                                    <p:animScale>
                                      <p:cBhvr>
                                        <p:cTn id="98" dur="200" decel="100000" autoRev="1" fill="hold">
                                          <p:stCondLst>
                                            <p:cond delay="600"/>
                                          </p:stCondLst>
                                        </p:cTn>
                                        <p:tgtEl>
                                          <p:spTgt spid="3">
                                            <p:txEl>
                                              <p:pRg st="11" end="11"/>
                                            </p:txEl>
                                          </p:spTgt>
                                        </p:tgtEl>
                                      </p:cBhvr>
                                      <p:from x="100000" y="100000"/>
                                      <p:to x="80000" y="100000"/>
                                    </p:animScale>
                                    <p:anim by="(#ppt_h/3+#ppt_w*0.1)" calcmode="lin" valueType="num">
                                      <p:cBhvr additive="sum">
                                        <p:cTn id="99" dur="200" decel="100000" autoRev="1" fill="hold">
                                          <p:stCondLst>
                                            <p:cond delay="600"/>
                                          </p:stCondLst>
                                        </p:cTn>
                                        <p:tgtEl>
                                          <p:spTgt spid="3">
                                            <p:txEl>
                                              <p:pRg st="11" end="1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Загальна характеристика глобальних проблем</a:t>
            </a:r>
            <a:br>
              <a:rPr lang="uk-UA" dirty="0" smtClean="0"/>
            </a:br>
            <a:endParaRPr lang="uk-UA" dirty="0"/>
          </a:p>
        </p:txBody>
      </p:sp>
      <p:sp>
        <p:nvSpPr>
          <p:cNvPr id="3" name="Содержимое 2"/>
          <p:cNvSpPr>
            <a:spLocks noGrp="1"/>
          </p:cNvSpPr>
          <p:nvPr>
            <p:ph idx="1"/>
          </p:nvPr>
        </p:nvSpPr>
        <p:spPr>
          <a:xfrm>
            <a:off x="179512" y="1412776"/>
            <a:ext cx="8712968" cy="5328592"/>
          </a:xfrm>
        </p:spPr>
        <p:txBody>
          <a:bodyPr>
            <a:normAutofit fontScale="92500" lnSpcReduction="20000"/>
          </a:bodyPr>
          <a:lstStyle/>
          <a:p>
            <a:pPr indent="0">
              <a:buNone/>
            </a:pPr>
            <a:r>
              <a:rPr lang="uk-UA" i="1" dirty="0" smtClean="0"/>
              <a:t>Ознаки, властиві глобальним проблемам людства, які відрізняють їх від інших проблем навіть планетарного характеру:</a:t>
            </a:r>
          </a:p>
          <a:p>
            <a:r>
              <a:rPr lang="uk-UA" dirty="0" smtClean="0"/>
              <a:t>- глобальні масштаби прояву, що виходять за рамки однієї держави або групи країн;</a:t>
            </a:r>
          </a:p>
          <a:p>
            <a:r>
              <a:rPr lang="uk-UA" dirty="0" smtClean="0"/>
              <a:t>- гострота прояву;</a:t>
            </a:r>
          </a:p>
          <a:p>
            <a:r>
              <a:rPr lang="uk-UA" dirty="0" smtClean="0"/>
              <a:t>- комплексний характер; усі проблеми тісно переплетені;</a:t>
            </a:r>
          </a:p>
          <a:p>
            <a:r>
              <a:rPr lang="uk-UA" dirty="0" smtClean="0"/>
              <a:t>- загальнолюдська сутність, що робить їх зрозумілими й актуальними для всіх країн і народів;</a:t>
            </a:r>
          </a:p>
          <a:p>
            <a:r>
              <a:rPr lang="uk-UA" dirty="0" smtClean="0"/>
              <a:t>- спроможність визначати в тих або інших аспектах хід подальшої історії людства;</a:t>
            </a:r>
          </a:p>
          <a:p>
            <a:r>
              <a:rPr lang="uk-UA" dirty="0" smtClean="0"/>
              <a:t>- можливості їх вирішення лише зусиллями усього світового співтовариства.</a:t>
            </a:r>
          </a:p>
          <a:p>
            <a:endParaRPr lang="uk-UA"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274638"/>
            <a:ext cx="3672408" cy="634082"/>
          </a:xfrm>
        </p:spPr>
        <p:txBody>
          <a:bodyPr>
            <a:normAutofit fontScale="90000"/>
          </a:bodyPr>
          <a:lstStyle/>
          <a:p>
            <a:r>
              <a:rPr lang="uk-UA" dirty="0" smtClean="0"/>
              <a:t>Факти</a:t>
            </a:r>
            <a:endParaRPr lang="uk-UA" dirty="0"/>
          </a:p>
        </p:txBody>
      </p:sp>
      <p:sp>
        <p:nvSpPr>
          <p:cNvPr id="3" name="Содержимое 2"/>
          <p:cNvSpPr>
            <a:spLocks noGrp="1"/>
          </p:cNvSpPr>
          <p:nvPr>
            <p:ph idx="1"/>
          </p:nvPr>
        </p:nvSpPr>
        <p:spPr>
          <a:xfrm>
            <a:off x="0" y="980728"/>
            <a:ext cx="9144000" cy="5877272"/>
          </a:xfrm>
        </p:spPr>
        <p:txBody>
          <a:bodyPr>
            <a:normAutofit fontScale="55000" lnSpcReduction="20000"/>
          </a:bodyPr>
          <a:lstStyle/>
          <a:p>
            <a:r>
              <a:rPr lang="uk-UA" sz="2900" dirty="0" smtClean="0"/>
              <a:t>26 квітня 1986 р. відбулася найстрашніша в історії людства аварія на Чорнобильській АЕС (Україна, СРСР). У результаті вибуху четвертого реактора в атмосферу було викинуто кілька мільйонів кубічних метрів радіоактивних газів, що в багато разів перевищило викид від ядерних вибухів над Хіросімою й Нагасакі. Вітри рознесли радіоактивні речовини по всій Європі. Із зони радіусом ЗО км від реактора, що вибухнув, була проведена повна евакуація жителів. Проживання в ній заборонено. Мине багато років, перш ніж буде пізнаний і осмислений весь жах чорнобильської катастрофи, її страшні наслідки для людства.</a:t>
            </a:r>
          </a:p>
          <a:p>
            <a:r>
              <a:rPr lang="uk-UA" sz="2900" dirty="0" smtClean="0"/>
              <a:t>Кожна техногенна катастрофа по-своєму унікальна. Однак є й загальні причини, які стоять за нещастями цього роду. Американський дослідник </a:t>
            </a:r>
            <a:r>
              <a:rPr lang="en-US" sz="2900" dirty="0" smtClean="0"/>
              <a:t> </a:t>
            </a:r>
            <a:r>
              <a:rPr lang="uk-UA" sz="2900" dirty="0" err="1" smtClean="0"/>
              <a:t>Девіс</a:t>
            </a:r>
            <a:r>
              <a:rPr lang="uk-UA" sz="2900" dirty="0" smtClean="0"/>
              <a:t>, автор довідника «Рукотворні катастрофи», перелічує їх у такому порядку: Дурість, Недбалість і Корисливість. На думку </a:t>
            </a:r>
            <a:r>
              <a:rPr lang="uk-UA" sz="2900" dirty="0" err="1" smtClean="0"/>
              <a:t>Девіса</a:t>
            </a:r>
            <a:r>
              <a:rPr lang="uk-UA" sz="2900" dirty="0" smtClean="0"/>
              <a:t>, так званий «людський фактор» техногенних катастроф практично цілком зводиться саме до таких обставин: </a:t>
            </a:r>
            <a:r>
              <a:rPr lang="uk-UA" sz="2900" i="1" dirty="0" smtClean="0"/>
              <a:t>недбалість обслуговуючого персоналу, політичні й адміністративні амбіції, жадібність, бездумне прагнення до економи коштів і до дезінформації або повного утаювання відомостей про катастрофу.</a:t>
            </a:r>
            <a:endParaRPr lang="uk-UA" sz="2900" dirty="0" smtClean="0"/>
          </a:p>
          <a:p>
            <a:r>
              <a:rPr lang="uk-UA" sz="2900" i="1" dirty="0" smtClean="0"/>
              <a:t>Чи можна запобігти техногенним катастрофам і мінімізувати їхні наслідки?</a:t>
            </a:r>
            <a:endParaRPr lang="uk-UA" sz="2900" dirty="0" smtClean="0"/>
          </a:p>
          <a:p>
            <a:r>
              <a:rPr lang="uk-UA" sz="2900" dirty="0" smtClean="0"/>
              <a:t>- насамперед це високий освітній рівень населення і його активна громадянська позиція. Чим відповідальніше і </a:t>
            </a:r>
            <a:r>
              <a:rPr lang="uk-UA" sz="2900" dirty="0" err="1" smtClean="0"/>
              <a:t>професіональніше</a:t>
            </a:r>
            <a:r>
              <a:rPr lang="uk-UA" sz="2900" dirty="0" smtClean="0"/>
              <a:t> жителі тієї або іншої країни ставляться до своїх робочих обов’язків і чим пильніше їх контролює суспільство, тим нижча ймовірність техногенної катастрофи;</a:t>
            </a:r>
          </a:p>
          <a:p>
            <a:r>
              <a:rPr lang="uk-UA" sz="2900" dirty="0" smtClean="0"/>
              <a:t>- величезну роль відіграє підготовленість приватних компаній і державних структур до дій за екстремальних умов.</a:t>
            </a:r>
          </a:p>
          <a:p>
            <a:r>
              <a:rPr lang="uk-UA" sz="2900" i="1" dirty="0" smtClean="0"/>
              <a:t>1. Дані ООН свідчать, що техногенні катастрофи посідають трете місце серед усіх видів стихійних лих за числом загиблих. На першому місці — гідрометеорологічні катастрофи (повені й цунамі), на другому — геологічні (землетруси).</a:t>
            </a:r>
            <a:endParaRPr lang="uk-UA" sz="2900" dirty="0" smtClean="0"/>
          </a:p>
          <a:p>
            <a:r>
              <a:rPr lang="uk-UA" sz="2900" i="1" dirty="0" smtClean="0"/>
              <a:t>2. «Найдорожчою» техногенною катастрофою в історії людства за приблизними підрахунками є аварія на Чорнобильській АЕС. У цілому, тільки на часткову ліквідацію її наслідків витрачено близько двохсот мільярдів доларів США.</a:t>
            </a:r>
            <a:endParaRPr lang="uk-UA" sz="2900" dirty="0" smtClean="0"/>
          </a:p>
          <a:p>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Екологічні проблеми</a:t>
            </a:r>
            <a:endParaRPr lang="uk-UA" dirty="0"/>
          </a:p>
        </p:txBody>
      </p:sp>
      <p:pic>
        <p:nvPicPr>
          <p:cNvPr id="4" name="Содержимое 3" descr="372.jpg"/>
          <p:cNvPicPr>
            <a:picLocks noGrp="1" noChangeAspect="1"/>
          </p:cNvPicPr>
          <p:nvPr>
            <p:ph idx="1"/>
          </p:nvPr>
        </p:nvPicPr>
        <p:blipFill>
          <a:blip r:embed="rId2" cstate="print"/>
          <a:stretch>
            <a:fillRect/>
          </a:stretch>
        </p:blipFill>
        <p:spPr>
          <a:xfrm>
            <a:off x="1691680" y="2348880"/>
            <a:ext cx="5537215" cy="3781127"/>
          </a:xfrm>
          <a:prstGeom prst="rect">
            <a:avLst/>
          </a:prstGeom>
          <a:ln>
            <a:noFill/>
          </a:ln>
          <a:effectLst>
            <a:softEdge rad="127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400" b="0" dirty="0" smtClean="0"/>
              <a:t>Деградація земель</a:t>
            </a:r>
            <a:br>
              <a:rPr lang="uk-UA" sz="4400" b="0" dirty="0" smtClean="0"/>
            </a:br>
            <a:endParaRPr lang="uk-UA" sz="4400" dirty="0"/>
          </a:p>
        </p:txBody>
      </p:sp>
      <p:sp>
        <p:nvSpPr>
          <p:cNvPr id="3" name="Содержимое 2"/>
          <p:cNvSpPr>
            <a:spLocks noGrp="1"/>
          </p:cNvSpPr>
          <p:nvPr>
            <p:ph idx="1"/>
          </p:nvPr>
        </p:nvSpPr>
        <p:spPr>
          <a:xfrm>
            <a:off x="611560" y="1484784"/>
            <a:ext cx="8229600" cy="5040600"/>
          </a:xfrm>
        </p:spPr>
        <p:txBody>
          <a:bodyPr/>
          <a:lstStyle/>
          <a:p>
            <a:r>
              <a:rPr lang="ru-RU" b="1" dirty="0" err="1" smtClean="0"/>
              <a:t>Деграда́ція</a:t>
            </a:r>
            <a:r>
              <a:rPr lang="ru-RU" b="1" dirty="0" smtClean="0"/>
              <a:t> </a:t>
            </a:r>
            <a:r>
              <a:rPr lang="ru-RU" b="1" dirty="0" err="1" smtClean="0"/>
              <a:t>ґрунті́в</a:t>
            </a:r>
            <a:r>
              <a:rPr lang="ru-RU" dirty="0" smtClean="0"/>
              <a:t> — </a:t>
            </a:r>
            <a:r>
              <a:rPr lang="ru-RU" dirty="0" err="1" smtClean="0"/>
              <a:t>погіршення</a:t>
            </a:r>
            <a:r>
              <a:rPr lang="ru-RU" dirty="0" smtClean="0"/>
              <a:t> </a:t>
            </a:r>
            <a:r>
              <a:rPr lang="ru-RU" dirty="0" err="1" smtClean="0"/>
              <a:t>корисних</a:t>
            </a:r>
            <a:r>
              <a:rPr lang="ru-RU" dirty="0" smtClean="0"/>
              <a:t> </a:t>
            </a:r>
            <a:r>
              <a:rPr lang="ru-RU" dirty="0" err="1" smtClean="0"/>
              <a:t>властивостей</a:t>
            </a:r>
            <a:r>
              <a:rPr lang="ru-RU" dirty="0" smtClean="0"/>
              <a:t> та </a:t>
            </a:r>
            <a:r>
              <a:rPr lang="ru-RU" dirty="0" err="1" smtClean="0"/>
              <a:t>родючості</a:t>
            </a:r>
            <a:r>
              <a:rPr lang="ru-RU" dirty="0" smtClean="0"/>
              <a:t> </a:t>
            </a:r>
            <a:r>
              <a:rPr lang="ru-RU" dirty="0" err="1" smtClean="0"/>
              <a:t>ґрунту</a:t>
            </a:r>
            <a:r>
              <a:rPr lang="ru-RU" dirty="0" smtClean="0"/>
              <a:t> </a:t>
            </a:r>
            <a:r>
              <a:rPr lang="ru-RU" dirty="0" err="1" smtClean="0"/>
              <a:t>внаслідок</a:t>
            </a:r>
            <a:r>
              <a:rPr lang="ru-RU" dirty="0" smtClean="0"/>
              <a:t> </a:t>
            </a:r>
            <a:r>
              <a:rPr lang="ru-RU" dirty="0" err="1" smtClean="0"/>
              <a:t>впливу</a:t>
            </a:r>
            <a:r>
              <a:rPr lang="ru-RU" dirty="0" smtClean="0"/>
              <a:t> </a:t>
            </a:r>
            <a:r>
              <a:rPr lang="ru-RU" dirty="0" err="1" smtClean="0"/>
              <a:t>природних</a:t>
            </a:r>
            <a:r>
              <a:rPr lang="ru-RU" dirty="0" smtClean="0"/>
              <a:t> </a:t>
            </a:r>
            <a:r>
              <a:rPr lang="ru-RU" dirty="0" err="1" smtClean="0"/>
              <a:t>чи</a:t>
            </a:r>
            <a:r>
              <a:rPr lang="ru-RU" dirty="0" smtClean="0"/>
              <a:t> </a:t>
            </a:r>
            <a:r>
              <a:rPr lang="ru-RU" dirty="0" err="1" smtClean="0"/>
              <a:t>антропогенних</a:t>
            </a:r>
            <a:r>
              <a:rPr lang="ru-RU" dirty="0" smtClean="0"/>
              <a:t> </a:t>
            </a:r>
            <a:r>
              <a:rPr lang="ru-RU" dirty="0" err="1" smtClean="0"/>
              <a:t>факторів</a:t>
            </a:r>
            <a:r>
              <a:rPr lang="ru-RU" baseline="30000" dirty="0" smtClean="0"/>
              <a:t>.</a:t>
            </a:r>
            <a:endParaRPr lang="uk-UA" dirty="0"/>
          </a:p>
        </p:txBody>
      </p:sp>
      <p:pic>
        <p:nvPicPr>
          <p:cNvPr id="4" name="Рисунок 3" descr="завантаження.jpg"/>
          <p:cNvPicPr>
            <a:picLocks noChangeAspect="1"/>
          </p:cNvPicPr>
          <p:nvPr/>
        </p:nvPicPr>
        <p:blipFill>
          <a:blip r:embed="rId2" cstate="print"/>
          <a:stretch>
            <a:fillRect/>
          </a:stretch>
        </p:blipFill>
        <p:spPr>
          <a:xfrm>
            <a:off x="4788024" y="3429000"/>
            <a:ext cx="4032448" cy="30243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1362079140zemlya.jpg"/>
          <p:cNvPicPr>
            <a:picLocks noChangeAspect="1"/>
          </p:cNvPicPr>
          <p:nvPr/>
        </p:nvPicPr>
        <p:blipFill>
          <a:blip r:embed="rId3" cstate="print"/>
          <a:stretch>
            <a:fillRect/>
          </a:stretch>
        </p:blipFill>
        <p:spPr>
          <a:xfrm>
            <a:off x="395536" y="3429000"/>
            <a:ext cx="4043164" cy="30323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4" presetClass="entr" presetSubtype="0" accel="10000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ppt_w*0.05"/>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anim calcmode="lin" valueType="num">
                                      <p:cBhvr>
                                        <p:cTn id="13" dur="500" fill="hold"/>
                                        <p:tgtEl>
                                          <p:spTgt spid="5"/>
                                        </p:tgtEl>
                                        <p:attrNameLst>
                                          <p:attrName>ppt_x</p:attrName>
                                        </p:attrNameLst>
                                      </p:cBhvr>
                                      <p:tavLst>
                                        <p:tav tm="0">
                                          <p:val>
                                            <p:strVal val="#ppt_x-.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507288" cy="504056"/>
          </a:xfrm>
        </p:spPr>
        <p:txBody>
          <a:bodyPr>
            <a:normAutofit fontScale="90000"/>
          </a:bodyPr>
          <a:lstStyle/>
          <a:p>
            <a:r>
              <a:rPr lang="uk-UA" b="0" dirty="0" smtClean="0"/>
              <a:t>Значення</a:t>
            </a:r>
            <a:br>
              <a:rPr lang="uk-UA" b="0" dirty="0" smtClean="0"/>
            </a:br>
            <a:endParaRPr lang="uk-UA" dirty="0"/>
          </a:p>
        </p:txBody>
      </p:sp>
      <p:sp>
        <p:nvSpPr>
          <p:cNvPr id="3" name="Содержимое 2"/>
          <p:cNvSpPr>
            <a:spLocks noGrp="1"/>
          </p:cNvSpPr>
          <p:nvPr>
            <p:ph idx="1"/>
          </p:nvPr>
        </p:nvSpPr>
        <p:spPr>
          <a:xfrm>
            <a:off x="457200" y="1268760"/>
            <a:ext cx="8229600" cy="5040600"/>
          </a:xfrm>
        </p:spPr>
        <p:txBody>
          <a:bodyPr>
            <a:normAutofit fontScale="47500" lnSpcReduction="20000"/>
          </a:bodyPr>
          <a:lstStyle/>
          <a:p>
            <a:pPr>
              <a:buNone/>
            </a:pPr>
            <a:r>
              <a:rPr lang="uk-UA" sz="4000" dirty="0" smtClean="0"/>
              <a:t>«Деградація земель» означає зниження чи втрату біологічної і економічної продуктивності і складної структури орних земель, що зволожуються дощем, зрошуваних орних земель чи пасовищ, лісів і лісистих ділянок у посушливих, напівзасушливих і сухих  районах у результаті землекористування чи дії одного чи кількох процесів, у тому числі пов'язаних з діяльністю людини і структурами розселення, таких, як:</a:t>
            </a:r>
          </a:p>
          <a:p>
            <a:r>
              <a:rPr lang="uk-UA" sz="4000" dirty="0" smtClean="0"/>
              <a:t>вітрова чи водна ерозія ґрунтів;</a:t>
            </a:r>
          </a:p>
          <a:p>
            <a:r>
              <a:rPr lang="uk-UA" sz="4000" dirty="0" smtClean="0"/>
              <a:t>погіршення фізичних, хімічних і біологічних чи економічних властивостей ґрунтів; та</a:t>
            </a:r>
          </a:p>
          <a:p>
            <a:r>
              <a:rPr lang="uk-UA" sz="4000" dirty="0" smtClean="0"/>
              <a:t>довготермінова втрата природного рослинного покриву.</a:t>
            </a:r>
          </a:p>
          <a:p>
            <a:pPr algn="ctr">
              <a:buNone/>
            </a:pPr>
            <a:r>
              <a:rPr lang="uk-UA" sz="4000" dirty="0" smtClean="0"/>
              <a:t>До деградованих земель відносяться:</a:t>
            </a:r>
          </a:p>
          <a:p>
            <a:r>
              <a:rPr lang="uk-UA" sz="4000" dirty="0" smtClean="0"/>
              <a:t>земельні ділянки, поверхня яких порушена внаслідок землетрусу, зсувів, карстоутворення, повеней, добування корисних копалин тощо;</a:t>
            </a:r>
          </a:p>
          <a:p>
            <a:r>
              <a:rPr lang="uk-UA" sz="4000" dirty="0" smtClean="0"/>
              <a:t>земельні ділянки з еродованими, перезволоженими, з підвищеною кислотністю або засоленістю, забрудненими хімічними речовинами ґрунтами та інші.</a:t>
            </a:r>
          </a:p>
          <a:p>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1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1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childTnLst>
                                </p:cTn>
                              </p:par>
                              <p:par>
                                <p:cTn id="37" presetID="39" presetClass="entr" presetSubtype="0" accel="10000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1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1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
                                          </p:val>
                                        </p:tav>
                                        <p:tav tm="100000">
                                          <p:val>
                                            <p:strVal val="#ppt_y"/>
                                          </p:val>
                                        </p:tav>
                                      </p:tavLst>
                                    </p:anim>
                                  </p:childTnLst>
                                </p:cTn>
                              </p:par>
                              <p:par>
                                <p:cTn id="43" presetID="39" presetClass="entr" presetSubtype="0" accel="10000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1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1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
                                          </p:val>
                                        </p:tav>
                                        <p:tav tm="100000">
                                          <p:val>
                                            <p:strVal val="#ppt_y"/>
                                          </p:val>
                                        </p:tav>
                                      </p:tavLst>
                                    </p:anim>
                                  </p:childTnLst>
                                </p:cTn>
                              </p:par>
                              <p:par>
                                <p:cTn id="49" presetID="39" presetClass="entr" presetSubtype="0" accel="100000"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2" dur="1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3" dur="1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smtClean="0"/>
              <a:t>Озонова діра</a:t>
            </a:r>
            <a:br>
              <a:rPr lang="uk-UA" b="0" dirty="0" smtClean="0"/>
            </a:br>
            <a:endParaRPr lang="uk-UA" dirty="0"/>
          </a:p>
        </p:txBody>
      </p:sp>
      <p:sp>
        <p:nvSpPr>
          <p:cNvPr id="3" name="Содержимое 2"/>
          <p:cNvSpPr>
            <a:spLocks noGrp="1"/>
          </p:cNvSpPr>
          <p:nvPr>
            <p:ph idx="1"/>
          </p:nvPr>
        </p:nvSpPr>
        <p:spPr/>
        <p:txBody>
          <a:bodyPr>
            <a:normAutofit fontScale="92500" lnSpcReduction="20000"/>
          </a:bodyPr>
          <a:lstStyle/>
          <a:p>
            <a:r>
              <a:rPr lang="uk-UA" b="1" dirty="0" smtClean="0"/>
              <a:t>Озонова діра</a:t>
            </a:r>
            <a:r>
              <a:rPr lang="uk-UA" dirty="0" smtClean="0"/>
              <a:t> — локальне падіння концентрації озону в стратосфері на 10—40%. Пов'язано це з дією фреонів, зменшенням кількості кисню при запусках космічних кораблів та польотами реактивних літаків. Чітко виявляється при надмірно низьких температурах. Загальноприйнята в науковому середовищі теорія, за якою в другій половині </a:t>
            </a:r>
            <a:r>
              <a:rPr lang="en-US" dirty="0" smtClean="0"/>
              <a:t>XX </a:t>
            </a:r>
            <a:r>
              <a:rPr lang="uk-UA" dirty="0" smtClean="0"/>
              <a:t>століття вся зростаюча дія антропогенного чинника у вигляді виділення </a:t>
            </a:r>
            <a:r>
              <a:rPr lang="uk-UA" dirty="0" err="1" smtClean="0"/>
              <a:t>хлор-</a:t>
            </a:r>
            <a:r>
              <a:rPr lang="uk-UA" dirty="0" smtClean="0"/>
              <a:t> і </a:t>
            </a:r>
            <a:r>
              <a:rPr lang="uk-UA" dirty="0" err="1" smtClean="0"/>
              <a:t>бромовмісних</a:t>
            </a:r>
            <a:r>
              <a:rPr lang="uk-UA" dirty="0" smtClean="0"/>
              <a:t> фреонів </a:t>
            </a:r>
            <a:r>
              <a:rPr lang="en-US" dirty="0" smtClean="0"/>
              <a:t> </a:t>
            </a:r>
            <a:r>
              <a:rPr lang="uk-UA" dirty="0" smtClean="0"/>
              <a:t>призвела до значного зменшення озонового шару. Згідно з іншою гіпотезою, процес утворення «озонових дір» значною мірою є природнім і не пов'язаний винятково з шкідливою дією людської цивілізації.</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завантаження (1).jpg"/>
          <p:cNvPicPr>
            <a:picLocks noChangeAspect="1"/>
          </p:cNvPicPr>
          <p:nvPr/>
        </p:nvPicPr>
        <p:blipFill>
          <a:blip r:embed="rId2" cstate="print"/>
          <a:stretch>
            <a:fillRect/>
          </a:stretch>
        </p:blipFill>
        <p:spPr>
          <a:xfrm>
            <a:off x="5724128" y="2924944"/>
            <a:ext cx="3240360" cy="352839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6" name="Рисунок 5" descr="1223530351.jpg"/>
          <p:cNvPicPr>
            <a:picLocks noChangeAspect="1"/>
          </p:cNvPicPr>
          <p:nvPr/>
        </p:nvPicPr>
        <p:blipFill>
          <a:blip r:embed="rId3" cstate="print"/>
          <a:stretch>
            <a:fillRect/>
          </a:stretch>
        </p:blipFill>
        <p:spPr>
          <a:xfrm>
            <a:off x="323528" y="0"/>
            <a:ext cx="2304256" cy="227687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4" name="Содержимое 3" descr="images.jpg"/>
          <p:cNvPicPr>
            <a:picLocks noGrp="1" noChangeAspect="1"/>
          </p:cNvPicPr>
          <p:nvPr>
            <p:ph idx="1"/>
          </p:nvPr>
        </p:nvPicPr>
        <p:blipFill>
          <a:blip r:embed="rId4" cstate="print"/>
          <a:stretch>
            <a:fillRect/>
          </a:stretch>
        </p:blipFill>
        <p:spPr>
          <a:xfrm>
            <a:off x="323528" y="2924944"/>
            <a:ext cx="4984554" cy="352839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7" name="Рисунок 6" descr="завантаження (2).jpg"/>
          <p:cNvPicPr>
            <a:picLocks noChangeAspect="1"/>
          </p:cNvPicPr>
          <p:nvPr/>
        </p:nvPicPr>
        <p:blipFill>
          <a:blip r:embed="rId5" cstate="print"/>
          <a:stretch>
            <a:fillRect/>
          </a:stretch>
        </p:blipFill>
        <p:spPr>
          <a:xfrm>
            <a:off x="3024336" y="0"/>
            <a:ext cx="5940152" cy="204725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strVal val="#ppt_w+.3"/>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r>
              <a:rPr lang="uk-UA" dirty="0" smtClean="0"/>
              <a:t>Парниковий ефект</a:t>
            </a:r>
            <a:endParaRPr lang="uk-UA" dirty="0"/>
          </a:p>
        </p:txBody>
      </p:sp>
      <p:sp>
        <p:nvSpPr>
          <p:cNvPr id="3" name="Содержимое 2"/>
          <p:cNvSpPr>
            <a:spLocks noGrp="1"/>
          </p:cNvSpPr>
          <p:nvPr>
            <p:ph idx="1"/>
          </p:nvPr>
        </p:nvSpPr>
        <p:spPr>
          <a:xfrm>
            <a:off x="467544" y="980728"/>
            <a:ext cx="8496944" cy="5616624"/>
          </a:xfrm>
        </p:spPr>
        <p:txBody>
          <a:bodyPr>
            <a:normAutofit/>
          </a:bodyPr>
          <a:lstStyle/>
          <a:p>
            <a:r>
              <a:rPr lang="vi-VN" sz="2400" b="1" i="1" dirty="0" smtClean="0"/>
              <a:t>Парнико́вий ефе́кт</a:t>
            </a:r>
            <a:r>
              <a:rPr lang="vi-VN" dirty="0" smtClean="0"/>
              <a:t> — </a:t>
            </a:r>
            <a:r>
              <a:rPr lang="vi-VN" sz="2000" dirty="0" smtClean="0"/>
              <a:t>явище в атмосфері Землі та інших планет, при якому енергія сонячних променів, відбиваючись від поверхні, не може </a:t>
            </a:r>
            <a:r>
              <a:rPr lang="vi-VN" sz="1800" dirty="0" smtClean="0"/>
              <a:t>повернутися</a:t>
            </a:r>
            <a:r>
              <a:rPr lang="vi-VN" sz="2000" dirty="0" smtClean="0"/>
              <a:t> в космос, оскільки затримується молекулами різних газів, що призводить до підвищення температури поверхні. Без парникового ефекту температура поверхні Землі за оцінками була б приблизно на 33° нижчою, ніж є насправді, і складала б -18 °</a:t>
            </a:r>
            <a:r>
              <a:rPr lang="en-US" sz="2000" dirty="0" smtClean="0"/>
              <a:t>C</a:t>
            </a:r>
            <a:r>
              <a:rPr lang="vi-VN" sz="2000" dirty="0" smtClean="0"/>
              <a:t>. Парниковий ефект суттєвий також на Марсі та, особливо, на Венері.</a:t>
            </a:r>
          </a:p>
          <a:p>
            <a:r>
              <a:rPr lang="vi-VN" sz="2000" dirty="0" smtClean="0"/>
              <a:t>Парниковий ефект відкрив у 1829 Жозеф Фур'є.</a:t>
            </a:r>
          </a:p>
          <a:p>
            <a:endParaRPr lang="uk-UA" sz="2000" dirty="0"/>
          </a:p>
        </p:txBody>
      </p:sp>
      <p:pic>
        <p:nvPicPr>
          <p:cNvPr id="4" name="Рисунок 3" descr="images (2).jpg"/>
          <p:cNvPicPr>
            <a:picLocks noChangeAspect="1"/>
          </p:cNvPicPr>
          <p:nvPr/>
        </p:nvPicPr>
        <p:blipFill>
          <a:blip r:embed="rId2" cstate="print"/>
          <a:stretch>
            <a:fillRect/>
          </a:stretch>
        </p:blipFill>
        <p:spPr>
          <a:xfrm>
            <a:off x="179512" y="3933056"/>
            <a:ext cx="3429831" cy="2397056"/>
          </a:xfrm>
          <a:prstGeom prst="rect">
            <a:avLst/>
          </a:prstGeom>
          <a:ln>
            <a:noFill/>
          </a:ln>
          <a:effectLst>
            <a:softEdge rad="112500"/>
          </a:effectLst>
          <a:scene3d>
            <a:camera prst="orthographicFront"/>
            <a:lightRig rig="threePt" dir="t"/>
          </a:scene3d>
          <a:sp3d>
            <a:bevelT w="165100" prst="coolSlant"/>
          </a:sp3d>
        </p:spPr>
      </p:pic>
      <p:pic>
        <p:nvPicPr>
          <p:cNvPr id="5" name="Рисунок 4" descr="images (1).jpg"/>
          <p:cNvPicPr>
            <a:picLocks noChangeAspect="1"/>
          </p:cNvPicPr>
          <p:nvPr/>
        </p:nvPicPr>
        <p:blipFill>
          <a:blip r:embed="rId3" cstate="print"/>
          <a:stretch>
            <a:fillRect/>
          </a:stretch>
        </p:blipFill>
        <p:spPr>
          <a:xfrm>
            <a:off x="6551712" y="3501008"/>
            <a:ext cx="2592288" cy="2592288"/>
          </a:xfrm>
          <a:prstGeom prst="rect">
            <a:avLst/>
          </a:prstGeom>
          <a:effectLst>
            <a:reflection blurRad="6350" stA="52000" endA="300" endPos="35000" dir="5400000" sy="-100000" algn="bl" rotWithShape="0"/>
          </a:effectLst>
        </p:spPr>
      </p:pic>
      <p:pic>
        <p:nvPicPr>
          <p:cNvPr id="6" name="Рисунок 5" descr="43.jpg"/>
          <p:cNvPicPr>
            <a:picLocks noChangeAspect="1"/>
          </p:cNvPicPr>
          <p:nvPr/>
        </p:nvPicPr>
        <p:blipFill>
          <a:blip r:embed="rId4" cstate="print"/>
          <a:stretch>
            <a:fillRect/>
          </a:stretch>
        </p:blipFill>
        <p:spPr>
          <a:xfrm>
            <a:off x="3635896" y="3789040"/>
            <a:ext cx="2969504" cy="2232248"/>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9"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par>
                                <p:cTn id="18" presetID="19"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3"/>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 calcmode="lin" valueType="num">
                                      <p:cBhvr>
                                        <p:cTn id="35" dur="500" fill="hold"/>
                                        <p:tgtEl>
                                          <p:spTgt spid="6"/>
                                        </p:tgtEl>
                                        <p:attrNameLst>
                                          <p:attrName>style.rotation</p:attrName>
                                        </p:attrNameLst>
                                      </p:cBhvr>
                                      <p:tavLst>
                                        <p:tav tm="0">
                                          <p:val>
                                            <p:fltVal val="360"/>
                                          </p:val>
                                        </p:tav>
                                        <p:tav tm="100000">
                                          <p:val>
                                            <p:fltVal val="0"/>
                                          </p:val>
                                        </p:tav>
                                      </p:tavLst>
                                    </p:anim>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fltVal val="0"/>
                                          </p:val>
                                        </p:tav>
                                        <p:tav tm="100000">
                                          <p:val>
                                            <p:strVal val="#ppt_w"/>
                                          </p:val>
                                        </p:tav>
                                      </p:tavLst>
                                    </p:anim>
                                    <p:anim calcmode="lin" valueType="num">
                                      <p:cBhvr>
                                        <p:cTn id="42" dur="1000" fill="hold"/>
                                        <p:tgtEl>
                                          <p:spTgt spid="6"/>
                                        </p:tgtEl>
                                        <p:attrNameLst>
                                          <p:attrName>ppt_h</p:attrName>
                                        </p:attrNameLst>
                                      </p:cBhvr>
                                      <p:tavLst>
                                        <p:tav tm="0">
                                          <p:val>
                                            <p:fltVal val="0"/>
                                          </p:val>
                                        </p:tav>
                                        <p:tav tm="100000">
                                          <p:val>
                                            <p:strVal val="#ppt_h"/>
                                          </p:val>
                                        </p:tav>
                                      </p:tavLst>
                                    </p:anim>
                                    <p:anim calcmode="lin" valueType="num">
                                      <p:cBhvr>
                                        <p:cTn id="4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30"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800" decel="100000"/>
                                        <p:tgtEl>
                                          <p:spTgt spid="5"/>
                                        </p:tgtEl>
                                      </p:cBhvr>
                                    </p:animEffect>
                                    <p:anim calcmode="lin" valueType="num">
                                      <p:cBhvr>
                                        <p:cTn id="50" dur="800" decel="100000" fill="hold"/>
                                        <p:tgtEl>
                                          <p:spTgt spid="5"/>
                                        </p:tgtEl>
                                        <p:attrNameLst>
                                          <p:attrName>style.rotation</p:attrName>
                                        </p:attrNameLst>
                                      </p:cBhvr>
                                      <p:tavLst>
                                        <p:tav tm="0">
                                          <p:val>
                                            <p:fltVal val="-90"/>
                                          </p:val>
                                        </p:tav>
                                        <p:tav tm="100000">
                                          <p:val>
                                            <p:fltVal val="0"/>
                                          </p:val>
                                        </p:tav>
                                      </p:tavLst>
                                    </p:anim>
                                    <p:anim calcmode="lin" valueType="num">
                                      <p:cBhvr>
                                        <p:cTn id="51" dur="800" decel="100000" fill="hold"/>
                                        <p:tgtEl>
                                          <p:spTgt spid="5"/>
                                        </p:tgtEl>
                                        <p:attrNameLst>
                                          <p:attrName>ppt_x</p:attrName>
                                        </p:attrNameLst>
                                      </p:cBhvr>
                                      <p:tavLst>
                                        <p:tav tm="0">
                                          <p:val>
                                            <p:strVal val="#ppt_x+0.4"/>
                                          </p:val>
                                        </p:tav>
                                        <p:tav tm="100000">
                                          <p:val>
                                            <p:strVal val="#ppt_x-0.05"/>
                                          </p:val>
                                        </p:tav>
                                      </p:tavLst>
                                    </p:anim>
                                    <p:anim calcmode="lin" valueType="num">
                                      <p:cBhvr>
                                        <p:cTn id="52" dur="800" decel="100000" fill="hold"/>
                                        <p:tgtEl>
                                          <p:spTgt spid="5"/>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Енергитична</a:t>
            </a:r>
            <a:r>
              <a:rPr lang="uk-UA" dirty="0" smtClean="0"/>
              <a:t> криза</a:t>
            </a:r>
            <a:endParaRPr lang="uk-UA" dirty="0"/>
          </a:p>
        </p:txBody>
      </p:sp>
      <p:sp>
        <p:nvSpPr>
          <p:cNvPr id="3" name="Содержимое 2"/>
          <p:cNvSpPr>
            <a:spLocks noGrp="1"/>
          </p:cNvSpPr>
          <p:nvPr>
            <p:ph idx="1"/>
          </p:nvPr>
        </p:nvSpPr>
        <p:spPr/>
        <p:txBody>
          <a:bodyPr/>
          <a:lstStyle/>
          <a:p>
            <a:r>
              <a:rPr lang="ru-RU" dirty="0" err="1" smtClean="0"/>
              <a:t>Енергетична</a:t>
            </a:r>
            <a:r>
              <a:rPr lang="ru-RU" dirty="0" smtClean="0"/>
              <a:t> криза — </a:t>
            </a:r>
            <a:r>
              <a:rPr lang="ru-RU" dirty="0" err="1" smtClean="0"/>
              <a:t>явище</a:t>
            </a:r>
            <a:r>
              <a:rPr lang="ru-RU" dirty="0" smtClean="0"/>
              <a:t>, </a:t>
            </a:r>
            <a:r>
              <a:rPr lang="ru-RU" dirty="0" err="1" smtClean="0"/>
              <a:t>що</a:t>
            </a:r>
            <a:r>
              <a:rPr lang="ru-RU" dirty="0" smtClean="0"/>
              <a:t> </a:t>
            </a:r>
            <a:r>
              <a:rPr lang="ru-RU" dirty="0" err="1" smtClean="0"/>
              <a:t>виникає</a:t>
            </a:r>
            <a:r>
              <a:rPr lang="ru-RU" dirty="0" smtClean="0"/>
              <a:t> коли попит на </a:t>
            </a:r>
            <a:r>
              <a:rPr lang="ru-RU" dirty="0" err="1" smtClean="0"/>
              <a:t>енергоносіїє</a:t>
            </a:r>
            <a:r>
              <a:rPr lang="ru-RU" dirty="0" smtClean="0"/>
              <a:t> </a:t>
            </a:r>
            <a:r>
              <a:rPr lang="ru-RU" dirty="0" err="1" smtClean="0"/>
              <a:t>значно</a:t>
            </a:r>
            <a:r>
              <a:rPr lang="ru-RU" dirty="0" smtClean="0"/>
              <a:t> </a:t>
            </a:r>
            <a:r>
              <a:rPr lang="ru-RU" dirty="0" err="1" smtClean="0"/>
              <a:t>вищим</a:t>
            </a:r>
            <a:r>
              <a:rPr lang="ru-RU" dirty="0" smtClean="0"/>
              <a:t>, </a:t>
            </a:r>
            <a:r>
              <a:rPr lang="ru-RU" dirty="0" err="1" smtClean="0"/>
              <a:t>ніж</a:t>
            </a:r>
            <a:r>
              <a:rPr lang="ru-RU" dirty="0" smtClean="0"/>
              <a:t> </a:t>
            </a:r>
            <a:r>
              <a:rPr lang="ru-RU" dirty="0" err="1" smtClean="0"/>
              <a:t>їх</a:t>
            </a:r>
            <a:r>
              <a:rPr lang="ru-RU" dirty="0" smtClean="0"/>
              <a:t> </a:t>
            </a:r>
            <a:r>
              <a:rPr lang="ru-RU" dirty="0" err="1" smtClean="0"/>
              <a:t>пропозиція</a:t>
            </a:r>
            <a:r>
              <a:rPr lang="ru-RU" dirty="0" smtClean="0"/>
              <a:t>. </a:t>
            </a:r>
            <a:r>
              <a:rPr lang="ru-RU" dirty="0" err="1" smtClean="0"/>
              <a:t>Її</a:t>
            </a:r>
            <a:r>
              <a:rPr lang="ru-RU" dirty="0" smtClean="0"/>
              <a:t> причини </a:t>
            </a:r>
            <a:r>
              <a:rPr lang="ru-RU" dirty="0" err="1" smtClean="0"/>
              <a:t>можуть</a:t>
            </a:r>
            <a:r>
              <a:rPr lang="ru-RU" dirty="0" smtClean="0"/>
              <a:t> бути в </a:t>
            </a:r>
            <a:r>
              <a:rPr lang="ru-RU" dirty="0" err="1" smtClean="0"/>
              <a:t>сфері</a:t>
            </a:r>
            <a:r>
              <a:rPr lang="ru-RU" dirty="0" smtClean="0"/>
              <a:t> </a:t>
            </a:r>
            <a:r>
              <a:rPr lang="ru-RU" dirty="0" err="1" smtClean="0"/>
              <a:t>логістики</a:t>
            </a:r>
            <a:r>
              <a:rPr lang="ru-RU" dirty="0" smtClean="0"/>
              <a:t>, </a:t>
            </a:r>
            <a:r>
              <a:rPr lang="ru-RU" dirty="0" err="1" smtClean="0"/>
              <a:t>політики</a:t>
            </a:r>
            <a:r>
              <a:rPr lang="ru-RU" dirty="0" smtClean="0"/>
              <a:t> </a:t>
            </a:r>
            <a:r>
              <a:rPr lang="ru-RU" dirty="0" err="1" smtClean="0"/>
              <a:t>або</a:t>
            </a:r>
            <a:r>
              <a:rPr lang="ru-RU" dirty="0" smtClean="0"/>
              <a:t> </a:t>
            </a:r>
            <a:r>
              <a:rPr lang="ru-RU" dirty="0" err="1" smtClean="0"/>
              <a:t>фізичного</a:t>
            </a:r>
            <a:r>
              <a:rPr lang="ru-RU" dirty="0" smtClean="0"/>
              <a:t> </a:t>
            </a:r>
            <a:r>
              <a:rPr lang="ru-RU" dirty="0" err="1" smtClean="0"/>
              <a:t>дефіциту</a:t>
            </a:r>
            <a:r>
              <a:rPr lang="ru-RU" dirty="0" smtClean="0"/>
              <a:t>.</a:t>
            </a:r>
            <a:endParaRPr lang="uk-UA" dirty="0"/>
          </a:p>
        </p:txBody>
      </p:sp>
      <p:pic>
        <p:nvPicPr>
          <p:cNvPr id="4" name="Рисунок 3" descr="7a3863a78d_211760.jpg"/>
          <p:cNvPicPr>
            <a:picLocks noChangeAspect="1"/>
          </p:cNvPicPr>
          <p:nvPr/>
        </p:nvPicPr>
        <p:blipFill>
          <a:blip r:embed="rId2" cstate="print"/>
          <a:stretch>
            <a:fillRect/>
          </a:stretch>
        </p:blipFill>
        <p:spPr>
          <a:xfrm>
            <a:off x="1475656" y="3501008"/>
            <a:ext cx="6165042" cy="3356992"/>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569</TotalTime>
  <Words>769</Words>
  <Application>Microsoft Office PowerPoint</Application>
  <PresentationFormat>Экран (4:3)</PresentationFormat>
  <Paragraphs>111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Апекс</vt:lpstr>
      <vt:lpstr>Глобальні проблеми людства</vt:lpstr>
      <vt:lpstr> Загальна характеристика глобальних проблем </vt:lpstr>
      <vt:lpstr>Екологічні проблеми</vt:lpstr>
      <vt:lpstr>Деградація земель </vt:lpstr>
      <vt:lpstr>Значення </vt:lpstr>
      <vt:lpstr>Озонова діра </vt:lpstr>
      <vt:lpstr>Слайд 7</vt:lpstr>
      <vt:lpstr>Парниковий ефект</vt:lpstr>
      <vt:lpstr>Енергитична криза</vt:lpstr>
      <vt:lpstr>Енергетична криза в історії</vt:lpstr>
      <vt:lpstr>Здоров’я</vt:lpstr>
      <vt:lpstr>Космос</vt:lpstr>
      <vt:lpstr>Космічне сміття </vt:lpstr>
      <vt:lpstr>Похдженя</vt:lpstr>
      <vt:lpstr>Забруднення космосу</vt:lpstr>
      <vt:lpstr>ДЕМОГРАФІЧНА ПРОБЛЕМА</vt:lpstr>
      <vt:lpstr>Слайд 17</vt:lpstr>
      <vt:lpstr> Техногенні проблеми в суспільстві </vt:lpstr>
      <vt:lpstr>Основні види техногенних катастроф</vt:lpstr>
      <vt:lpstr>Факти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Глобальні проблеми людства</dc:title>
  <dc:creator>Home</dc:creator>
  <cp:lastModifiedBy>Home</cp:lastModifiedBy>
  <cp:revision>31</cp:revision>
  <dcterms:created xsi:type="dcterms:W3CDTF">2013-11-17T11:56:42Z</dcterms:created>
  <dcterms:modified xsi:type="dcterms:W3CDTF">2013-11-19T12:12:54Z</dcterms:modified>
</cp:coreProperties>
</file>