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4" r:id="rId7"/>
    <p:sldId id="261" r:id="rId8"/>
    <p:sldId id="262" r:id="rId9"/>
    <p:sldId id="263" r:id="rId10"/>
    <p:sldId id="266" r:id="rId11"/>
    <p:sldId id="265" r:id="rId12"/>
    <p:sldId id="267" r:id="rId13"/>
    <p:sldId id="268" r:id="rId14"/>
    <p:sldId id="269" r:id="rId15"/>
    <p:sldId id="271" r:id="rId16"/>
    <p:sldId id="272" r:id="rId17"/>
    <p:sldId id="274" r:id="rId18"/>
    <p:sldId id="276" r:id="rId19"/>
    <p:sldId id="277" r:id="rId20"/>
    <p:sldId id="278" r:id="rId21"/>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136" autoAdjust="0"/>
    <p:restoredTop sz="86377" autoAdjust="0"/>
  </p:normalViewPr>
  <p:slideViewPr>
    <p:cSldViewPr>
      <p:cViewPr>
        <p:scale>
          <a:sx n="100" d="100"/>
          <a:sy n="100" d="100"/>
        </p:scale>
        <p:origin x="-570" y="78"/>
      </p:cViewPr>
      <p:guideLst>
        <p:guide orient="horz" pos="2160"/>
        <p:guide pos="2880"/>
      </p:guideLst>
    </p:cSldViewPr>
  </p:slideViewPr>
  <p:outlineViewPr>
    <p:cViewPr>
      <p:scale>
        <a:sx n="33" d="100"/>
        <a:sy n="33" d="100"/>
      </p:scale>
      <p:origin x="216"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ru-RU" smtClean="0"/>
              <a:t>Образец заголовка</a:t>
            </a:r>
            <a:endParaRPr kumimoji="0" lang="en-US"/>
          </a:p>
        </p:txBody>
      </p:sp>
      <p:sp>
        <p:nvSpPr>
          <p:cNvPr id="28" name="Дата 27"/>
          <p:cNvSpPr>
            <a:spLocks noGrp="1"/>
          </p:cNvSpPr>
          <p:nvPr>
            <p:ph type="dt" sz="half" idx="10"/>
          </p:nvPr>
        </p:nvSpPr>
        <p:spPr/>
        <p:txBody>
          <a:bodyPr/>
          <a:lstStyle/>
          <a:p>
            <a:fld id="{2DEB340D-30D2-4A8A-BE39-3323A5D95C6E}" type="datetimeFigureOut">
              <a:rPr lang="uk-UA" smtClean="0"/>
              <a:pPr/>
              <a:t>19.11.2013</a:t>
            </a:fld>
            <a:endParaRPr lang="uk-UA"/>
          </a:p>
        </p:txBody>
      </p:sp>
      <p:sp>
        <p:nvSpPr>
          <p:cNvPr id="17" name="Нижний колонтитул 16"/>
          <p:cNvSpPr>
            <a:spLocks noGrp="1"/>
          </p:cNvSpPr>
          <p:nvPr>
            <p:ph type="ftr" sz="quarter" idx="11"/>
          </p:nvPr>
        </p:nvSpPr>
        <p:spPr/>
        <p:txBody>
          <a:bodyPr/>
          <a:lstStyle/>
          <a:p>
            <a:endParaRPr lang="uk-UA"/>
          </a:p>
        </p:txBody>
      </p:sp>
      <p:sp>
        <p:nvSpPr>
          <p:cNvPr id="29" name="Номер слайда 28"/>
          <p:cNvSpPr>
            <a:spLocks noGrp="1"/>
          </p:cNvSpPr>
          <p:nvPr>
            <p:ph type="sldNum" sz="quarter" idx="12"/>
          </p:nvPr>
        </p:nvSpPr>
        <p:spPr/>
        <p:txBody>
          <a:bodyPr/>
          <a:lstStyle/>
          <a:p>
            <a:fld id="{D22668CA-962F-496E-A6EF-501B6D519D89}" type="slidenum">
              <a:rPr lang="uk-UA" smtClean="0"/>
              <a:pPr/>
              <a:t>‹#›</a:t>
            </a:fld>
            <a:endParaRPr lang="uk-UA"/>
          </a:p>
        </p:txBody>
      </p:sp>
      <p:sp>
        <p:nvSpPr>
          <p:cNvPr id="9" name="Подзаголовок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2DEB340D-30D2-4A8A-BE39-3323A5D95C6E}" type="datetimeFigureOut">
              <a:rPr lang="uk-UA" smtClean="0"/>
              <a:pPr/>
              <a:t>19.11.2013</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D22668CA-962F-496E-A6EF-501B6D519D89}" type="slidenum">
              <a:rPr lang="uk-UA" smtClean="0"/>
              <a:pPr/>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2DEB340D-30D2-4A8A-BE39-3323A5D95C6E}" type="datetimeFigureOut">
              <a:rPr lang="uk-UA" smtClean="0"/>
              <a:pPr/>
              <a:t>19.11.2013</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D22668CA-962F-496E-A6EF-501B6D519D89}" type="slidenum">
              <a:rPr lang="uk-UA" smtClean="0"/>
              <a:pPr/>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2DEB340D-30D2-4A8A-BE39-3323A5D95C6E}" type="datetimeFigureOut">
              <a:rPr lang="uk-UA" smtClean="0"/>
              <a:pPr/>
              <a:t>19.11.2013</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D22668CA-962F-496E-A6EF-501B6D519D89}" type="slidenum">
              <a:rPr lang="uk-UA" smtClean="0"/>
              <a:pPr/>
              <a:t>‹#›</a:t>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2DEB340D-30D2-4A8A-BE39-3323A5D95C6E}" type="datetimeFigureOut">
              <a:rPr lang="uk-UA" smtClean="0"/>
              <a:pPr/>
              <a:t>19.11.2013</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a:xfrm>
            <a:off x="7924800" y="6416675"/>
            <a:ext cx="762000" cy="365125"/>
          </a:xfrm>
        </p:spPr>
        <p:txBody>
          <a:bodyPr/>
          <a:lstStyle/>
          <a:p>
            <a:fld id="{D22668CA-962F-496E-A6EF-501B6D519D89}" type="slidenum">
              <a:rPr lang="uk-UA" smtClean="0"/>
              <a:pPr/>
              <a:t>‹#›</a:t>
            </a:fld>
            <a:endParaRPr lang="uk-U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2DEB340D-30D2-4A8A-BE39-3323A5D95C6E}" type="datetimeFigureOut">
              <a:rPr lang="uk-UA" smtClean="0"/>
              <a:pPr/>
              <a:t>19.11.2013</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D22668CA-962F-496E-A6EF-501B6D519D89}" type="slidenum">
              <a:rPr lang="uk-UA" smtClean="0"/>
              <a:pPr/>
              <a:t>‹#›</a:t>
            </a:fld>
            <a:endParaRPr lang="uk-U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2DEB340D-30D2-4A8A-BE39-3323A5D95C6E}" type="datetimeFigureOut">
              <a:rPr lang="uk-UA" smtClean="0"/>
              <a:pPr/>
              <a:t>19.11.2013</a:t>
            </a:fld>
            <a:endParaRPr lang="uk-UA"/>
          </a:p>
        </p:txBody>
      </p:sp>
      <p:sp>
        <p:nvSpPr>
          <p:cNvPr id="8" name="Нижний колонтитул 7"/>
          <p:cNvSpPr>
            <a:spLocks noGrp="1"/>
          </p:cNvSpPr>
          <p:nvPr>
            <p:ph type="ftr" sz="quarter" idx="11"/>
          </p:nvPr>
        </p:nvSpPr>
        <p:spPr/>
        <p:txBody>
          <a:bodyPr/>
          <a:lstStyle/>
          <a:p>
            <a:endParaRPr lang="uk-UA"/>
          </a:p>
        </p:txBody>
      </p:sp>
      <p:sp>
        <p:nvSpPr>
          <p:cNvPr id="9" name="Номер слайда 8"/>
          <p:cNvSpPr>
            <a:spLocks noGrp="1"/>
          </p:cNvSpPr>
          <p:nvPr>
            <p:ph type="sldNum" sz="quarter" idx="12"/>
          </p:nvPr>
        </p:nvSpPr>
        <p:spPr/>
        <p:txBody>
          <a:bodyPr/>
          <a:lstStyle/>
          <a:p>
            <a:fld id="{D22668CA-962F-496E-A6EF-501B6D519D89}" type="slidenum">
              <a:rPr lang="uk-UA" smtClean="0"/>
              <a:pPr/>
              <a:t>‹#›</a:t>
            </a:fld>
            <a:endParaRPr lang="uk-U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2DEB340D-30D2-4A8A-BE39-3323A5D95C6E}" type="datetimeFigureOut">
              <a:rPr lang="uk-UA" smtClean="0"/>
              <a:pPr/>
              <a:t>19.11.2013</a:t>
            </a:fld>
            <a:endParaRPr lang="uk-UA"/>
          </a:p>
        </p:txBody>
      </p:sp>
      <p:sp>
        <p:nvSpPr>
          <p:cNvPr id="4" name="Нижний колонтитул 3"/>
          <p:cNvSpPr>
            <a:spLocks noGrp="1"/>
          </p:cNvSpPr>
          <p:nvPr>
            <p:ph type="ftr" sz="quarter" idx="11"/>
          </p:nvPr>
        </p:nvSpPr>
        <p:spPr/>
        <p:txBody>
          <a:bodyPr/>
          <a:lstStyle/>
          <a:p>
            <a:endParaRPr lang="uk-UA"/>
          </a:p>
        </p:txBody>
      </p:sp>
      <p:sp>
        <p:nvSpPr>
          <p:cNvPr id="5" name="Номер слайда 4"/>
          <p:cNvSpPr>
            <a:spLocks noGrp="1"/>
          </p:cNvSpPr>
          <p:nvPr>
            <p:ph type="sldNum" sz="quarter" idx="12"/>
          </p:nvPr>
        </p:nvSpPr>
        <p:spPr/>
        <p:txBody>
          <a:bodyPr/>
          <a:lstStyle/>
          <a:p>
            <a:fld id="{D22668CA-962F-496E-A6EF-501B6D519D89}" type="slidenum">
              <a:rPr lang="uk-UA" smtClean="0"/>
              <a:pPr/>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2DEB340D-30D2-4A8A-BE39-3323A5D95C6E}" type="datetimeFigureOut">
              <a:rPr lang="uk-UA" smtClean="0"/>
              <a:pPr/>
              <a:t>19.11.2013</a:t>
            </a:fld>
            <a:endParaRPr lang="uk-UA"/>
          </a:p>
        </p:txBody>
      </p:sp>
      <p:sp>
        <p:nvSpPr>
          <p:cNvPr id="3" name="Нижний колонтитул 2"/>
          <p:cNvSpPr>
            <a:spLocks noGrp="1"/>
          </p:cNvSpPr>
          <p:nvPr>
            <p:ph type="ftr" sz="quarter" idx="11"/>
          </p:nvPr>
        </p:nvSpPr>
        <p:spPr/>
        <p:txBody>
          <a:bodyPr/>
          <a:lstStyle/>
          <a:p>
            <a:endParaRPr lang="uk-UA"/>
          </a:p>
        </p:txBody>
      </p:sp>
      <p:sp>
        <p:nvSpPr>
          <p:cNvPr id="4" name="Номер слайда 3"/>
          <p:cNvSpPr>
            <a:spLocks noGrp="1"/>
          </p:cNvSpPr>
          <p:nvPr>
            <p:ph type="sldNum" sz="quarter" idx="12"/>
          </p:nvPr>
        </p:nvSpPr>
        <p:spPr/>
        <p:txBody>
          <a:bodyPr/>
          <a:lstStyle/>
          <a:p>
            <a:fld id="{D22668CA-962F-496E-A6EF-501B6D519D89}" type="slidenum">
              <a:rPr lang="uk-UA" smtClean="0"/>
              <a:pPr/>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2DEB340D-30D2-4A8A-BE39-3323A5D95C6E}" type="datetimeFigureOut">
              <a:rPr lang="uk-UA" smtClean="0"/>
              <a:pPr/>
              <a:t>19.11.2013</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D22668CA-962F-496E-A6EF-501B6D519D89}" type="slidenum">
              <a:rPr lang="uk-UA" smtClean="0"/>
              <a:pPr/>
              <a:t>‹#›</a:t>
            </a:fld>
            <a:endParaRPr lang="uk-U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ru-RU" smtClean="0">
                <a:solidFill>
                  <a:schemeClr val="lt1"/>
                </a:solidFill>
                <a:latin typeface="+mn-lt"/>
                <a:ea typeface="+mn-ea"/>
                <a:cs typeface="+mn-cs"/>
              </a:rPr>
              <a:t>Вставка рисунка</a:t>
            </a:r>
            <a:endParaRPr kumimoji="0" lang="en-US" dirty="0">
              <a:solidFill>
                <a:schemeClr val="lt1"/>
              </a:solidFill>
              <a:latin typeface="+mn-lt"/>
              <a:ea typeface="+mn-ea"/>
              <a:cs typeface="+mn-cs"/>
            </a:endParaRPr>
          </a:p>
        </p:txBody>
      </p:sp>
      <p:sp>
        <p:nvSpPr>
          <p:cNvPr id="4" name="Текст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2DEB340D-30D2-4A8A-BE39-3323A5D95C6E}" type="datetimeFigureOut">
              <a:rPr lang="uk-UA" smtClean="0"/>
              <a:pPr/>
              <a:t>19.11.2013</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D22668CA-962F-496E-A6EF-501B6D519D89}" type="slidenum">
              <a:rPr lang="uk-UA" smtClean="0"/>
              <a:pPr/>
              <a:t>‹#›</a:t>
            </a:fld>
            <a:endParaRPr lang="uk-U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Заголовок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2DEB340D-30D2-4A8A-BE39-3323A5D95C6E}" type="datetimeFigureOut">
              <a:rPr lang="uk-UA" smtClean="0"/>
              <a:pPr/>
              <a:t>19.11.2013</a:t>
            </a:fld>
            <a:endParaRPr lang="uk-UA"/>
          </a:p>
        </p:txBody>
      </p:sp>
      <p:sp>
        <p:nvSpPr>
          <p:cNvPr id="3" name="Нижний колонтитул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uk-UA"/>
          </a:p>
        </p:txBody>
      </p:sp>
      <p:sp>
        <p:nvSpPr>
          <p:cNvPr id="23" name="Номер слайда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D22668CA-962F-496E-A6EF-501B6D519D89}" type="slidenum">
              <a:rPr lang="uk-UA" smtClean="0"/>
              <a:pPr/>
              <a:t>‹#›</a:t>
            </a:fld>
            <a:endParaRPr lang="uk-UA"/>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2.xml"/><Relationship Id="rId4" Type="http://schemas.openxmlformats.org/officeDocument/2006/relationships/image" Target="../media/image16.jpeg"/></Relationships>
</file>

<file path=ppt/slides/_rels/slide13.x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w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2.wmf"/><Relationship Id="rId2" Type="http://schemas.openxmlformats.org/officeDocument/2006/relationships/image" Target="../media/image21.w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image" Target="../media/image2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8.jpeg"/><Relationship Id="rId4" Type="http://schemas.openxmlformats.org/officeDocument/2006/relationships/image" Target="../media/image7.jpeg"/></Relationships>
</file>

<file path=ppt/slides/_rels/slide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uk-UA" dirty="0" smtClean="0"/>
              <a:t>Глобальні проблеми людства</a:t>
            </a:r>
            <a:endParaRPr lang="uk-UA" dirty="0"/>
          </a:p>
        </p:txBody>
      </p:sp>
      <p:sp>
        <p:nvSpPr>
          <p:cNvPr id="3" name="Подзаголовок 2"/>
          <p:cNvSpPr>
            <a:spLocks noGrp="1"/>
          </p:cNvSpPr>
          <p:nvPr>
            <p:ph type="subTitle" idx="1"/>
          </p:nvPr>
        </p:nvSpPr>
        <p:spPr>
          <a:xfrm>
            <a:off x="3923928" y="4869160"/>
            <a:ext cx="5220072" cy="1752600"/>
          </a:xfrm>
        </p:spPr>
        <p:txBody>
          <a:bodyPr>
            <a:normAutofit/>
          </a:bodyPr>
          <a:lstStyle/>
          <a:p>
            <a:r>
              <a:rPr lang="uk-UA" sz="3600" dirty="0" err="1" smtClean="0"/>
              <a:t>Сухарська</a:t>
            </a:r>
            <a:r>
              <a:rPr lang="uk-UA" sz="3600" dirty="0" smtClean="0"/>
              <a:t>  Ольга</a:t>
            </a:r>
          </a:p>
          <a:p>
            <a:r>
              <a:rPr lang="uk-UA" sz="3600" dirty="0" smtClean="0"/>
              <a:t>10-В</a:t>
            </a:r>
            <a:endParaRPr lang="uk-UA" sz="3600" dirty="0"/>
          </a:p>
        </p:txBody>
      </p:sp>
    </p:spTree>
  </p:cSld>
  <p:clrMapOvr>
    <a:masterClrMapping/>
  </p:clrMapOvr>
  <p:transition spd="slow">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 calcmode="lin" valueType="num">
                                      <p:cBhvr additive="base">
                                        <p:cTn id="16" dur="3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7" dur="3000" fill="hold"/>
                                        <p:tgtEl>
                                          <p:spTgt spid="3">
                                            <p:txEl>
                                              <p:pRg st="0" end="0"/>
                                            </p:txEl>
                                          </p:spTgt>
                                        </p:tgtEl>
                                        <p:attrNameLst>
                                          <p:attrName>ppt_y</p:attrName>
                                        </p:attrNameLst>
                                      </p:cBhvr>
                                      <p:tavLst>
                                        <p:tav tm="0">
                                          <p:val>
                                            <p:strVal val="1+#ppt_h/2"/>
                                          </p:val>
                                        </p:tav>
                                        <p:tav tm="100000">
                                          <p:val>
                                            <p:strVal val="#ppt_y"/>
                                          </p:val>
                                        </p:tav>
                                      </p:tavLst>
                                    </p:anim>
                                  </p:childTnLst>
                                </p:cTn>
                              </p:par>
                              <p:par>
                                <p:cTn id="18" presetID="2" presetClass="entr" presetSubtype="4" fill="hold" nodeType="with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additive="base">
                                        <p:cTn id="20" dur="3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1" dur="3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Енергетична криза в історії</a:t>
            </a:r>
            <a:endParaRPr lang="uk-UA" dirty="0"/>
          </a:p>
        </p:txBody>
      </p:sp>
      <p:sp>
        <p:nvSpPr>
          <p:cNvPr id="3" name="Содержимое 2"/>
          <p:cNvSpPr>
            <a:spLocks noGrp="1"/>
          </p:cNvSpPr>
          <p:nvPr>
            <p:ph idx="1"/>
          </p:nvPr>
        </p:nvSpPr>
        <p:spPr>
          <a:xfrm>
            <a:off x="0" y="1196752"/>
            <a:ext cx="9144000" cy="5472608"/>
          </a:xfrm>
        </p:spPr>
        <p:txBody>
          <a:bodyPr>
            <a:normAutofit fontScale="25000" lnSpcReduction="20000"/>
          </a:bodyPr>
          <a:lstStyle/>
          <a:p>
            <a:pPr algn="ctr">
              <a:buNone/>
            </a:pPr>
            <a:r>
              <a:rPr lang="uk-UA" b="1" cap="all" dirty="0" smtClean="0"/>
              <a:t>1973</a:t>
            </a:r>
            <a:endParaRPr lang="uk-UA" cap="all" dirty="0" smtClean="0"/>
          </a:p>
          <a:p>
            <a:pPr algn="just"/>
            <a:r>
              <a:rPr lang="uk-UA" sz="4400" dirty="0" smtClean="0"/>
              <a:t>Перша енергетична криза почалася восени 1973, після того як ОПЕК свідомо знизила обсяги видобутку нафти (приблизно на 5 %), щоб вплинути на світові ціни на свою користь.</a:t>
            </a:r>
          </a:p>
          <a:p>
            <a:pPr algn="just"/>
            <a:r>
              <a:rPr lang="uk-UA" sz="4400" dirty="0" smtClean="0"/>
              <a:t>16 жовтня 1973 ціна на нафту піднялася на 70 % із трьох доларів за барель до п’яти. Протягом наступного року ціна на нафту піднялася до дванадцяти доларів.</a:t>
            </a:r>
          </a:p>
          <a:p>
            <a:pPr algn="just"/>
            <a:r>
              <a:rPr lang="uk-UA" sz="4400" dirty="0" smtClean="0"/>
              <a:t>Ця подія ввійшла в історію під назвою «нафтове ембарго», тому що зниження обсягів видобутку було зроблено з політичних міркувань і було інструментом тиску держав ОПЕК на країни Заходу. Країни ОПЕК були незадоволені тим, що Захід підтримав Ізраїль у Війні Судного дня.</a:t>
            </a:r>
          </a:p>
          <a:p>
            <a:pPr algn="ctr">
              <a:buNone/>
            </a:pPr>
            <a:r>
              <a:rPr lang="uk-UA" sz="4400" b="1" dirty="0" smtClean="0"/>
              <a:t>1979</a:t>
            </a:r>
            <a:endParaRPr lang="uk-UA" sz="4400" dirty="0" smtClean="0"/>
          </a:p>
          <a:p>
            <a:pPr algn="just"/>
            <a:r>
              <a:rPr lang="uk-UA" sz="4400" dirty="0" smtClean="0"/>
              <a:t>Ще один істотний стрибок цін на нафту стався під час другої енергетичної кризи в 1979-80 роках. Він був викликаний скороченням видобутку у зв’язку з початком революції в Ірані. Зростання цін зупинилося лише на позначці 6,5 доларів за барель.</a:t>
            </a:r>
          </a:p>
          <a:p>
            <a:pPr algn="ctr">
              <a:buNone/>
            </a:pPr>
            <a:r>
              <a:rPr lang="uk-UA" sz="4400" b="1" dirty="0" smtClean="0"/>
              <a:t>1990</a:t>
            </a:r>
            <a:endParaRPr lang="uk-UA" sz="4400" dirty="0" smtClean="0"/>
          </a:p>
          <a:p>
            <a:pPr algn="just"/>
            <a:r>
              <a:rPr lang="uk-UA" sz="4400" dirty="0" smtClean="0"/>
              <a:t>В 1990 і 1991, коли Ірак зайняв Кувейт, очікувалася великомасштабна енергетична криза, тому що обидві країни ставилися до числа найбільших нафтовидобувних країн. Однак стрибок цін під час війни в Іраку виявився не настільки значним, як це пророкували спостерігачі.</a:t>
            </a:r>
          </a:p>
          <a:p>
            <a:pPr algn="ctr">
              <a:buNone/>
            </a:pPr>
            <a:r>
              <a:rPr lang="uk-UA" sz="4400" b="1" dirty="0" smtClean="0"/>
              <a:t>2000</a:t>
            </a:r>
            <a:endParaRPr lang="uk-UA" sz="4400" dirty="0" smtClean="0"/>
          </a:p>
          <a:p>
            <a:pPr algn="just"/>
            <a:r>
              <a:rPr lang="uk-UA" sz="4400" dirty="0" smtClean="0"/>
              <a:t>Після подолання економічної кризи в Азії світова економіка знову почала швидко рости, а з нею й попит на нафту. Також до підвищеної попиту на нафту призвела холодна зима 2001-02 років. Наслідки були легшими, ніж в 70-х роках. Збільшення квот на видобуток запобігли серйозній кризі. Головні проблеми були в той час із логістикою, тому що нестача танкерів зіграла більш істотну роль, ніж нестача нафти.</a:t>
            </a:r>
          </a:p>
          <a:p>
            <a:pPr algn="ctr">
              <a:buNone/>
            </a:pPr>
            <a:r>
              <a:rPr lang="uk-UA" sz="4400" b="1" dirty="0" smtClean="0"/>
              <a:t>2004 і 2005</a:t>
            </a:r>
            <a:endParaRPr lang="uk-UA" sz="4400" dirty="0" smtClean="0"/>
          </a:p>
          <a:p>
            <a:pPr algn="just"/>
            <a:r>
              <a:rPr lang="uk-UA" sz="4400" dirty="0" smtClean="0"/>
              <a:t>Протягом 2004 року ціна на нафту досягла 53 долари. На це вплинули різні політичні й економічні фактори впливу на ринок нафти. На ринку виявилася велика кількість спекулянтів і занепокоєних покупців нафти. 29 серпня 2005 ціни на нафту підскочили до 71 долара у зв’язку з ураганом «</a:t>
            </a:r>
            <a:r>
              <a:rPr lang="uk-UA" sz="4400" dirty="0" err="1" smtClean="0"/>
              <a:t>Катріна</a:t>
            </a:r>
            <a:r>
              <a:rPr lang="uk-UA" sz="4400" dirty="0" smtClean="0"/>
              <a:t>», що зупинив видобуток нафти в Мексиканській затоці,.</a:t>
            </a:r>
          </a:p>
          <a:p>
            <a:pPr algn="ctr">
              <a:buNone/>
            </a:pPr>
            <a:r>
              <a:rPr lang="uk-UA" sz="4800" b="1" i="1" dirty="0" smtClean="0"/>
              <a:t>Розвиток цін на нафту в 2005 році:</a:t>
            </a:r>
          </a:p>
          <a:p>
            <a:pPr algn="just">
              <a:buNone/>
            </a:pPr>
            <a:r>
              <a:rPr lang="uk-UA" sz="4400" dirty="0" smtClean="0"/>
              <a:t>                 Середина березня:  56 доларів,24 червня:  60 доларів,11 серпня:  65 доларів,29 серпня:  70 доларів</a:t>
            </a:r>
          </a:p>
          <a:p>
            <a:pPr algn="ctr">
              <a:buNone/>
            </a:pPr>
            <a:r>
              <a:rPr lang="uk-UA" sz="4400" b="1" dirty="0" smtClean="0"/>
              <a:t>2007, 2008 і 2009</a:t>
            </a:r>
            <a:endParaRPr lang="uk-UA" sz="4400" dirty="0" smtClean="0"/>
          </a:p>
          <a:p>
            <a:pPr algn="just"/>
            <a:r>
              <a:rPr lang="uk-UA" sz="4400" dirty="0" smtClean="0"/>
              <a:t>Восени 2007 ціна пробила позначку 80 доларів і продовжувала зростати до кінця першої декади липня наступного, 2008 року, досягши 11 липня раніше нечуваної позначки 147 доларів за барель нафти марки </a:t>
            </a:r>
            <a:r>
              <a:rPr lang="en-US" sz="4400" dirty="0" smtClean="0"/>
              <a:t>Light Sweet. </a:t>
            </a:r>
            <a:r>
              <a:rPr lang="uk-UA" sz="4400" dirty="0" smtClean="0"/>
              <a:t>Увесь цей час в основних країнах-споживачах нафти й насамперед у США відбувалося зростання цін на бензин, товари й послуги. Це все посилило розвиток кризи неплатежів за банківськими кредитами. В 2008 криза неплатежів переросла у масштабну рецесію, у ході якої </a:t>
            </a:r>
            <a:r>
              <a:rPr lang="uk-UA" sz="4400" dirty="0" err="1" smtClean="0"/>
              <a:t>збанкрутіли</a:t>
            </a:r>
            <a:r>
              <a:rPr lang="uk-UA" sz="4400" dirty="0" smtClean="0"/>
              <a:t> найбільші фінансові компанії країни, а накопичені за попередні сорок років колосальні проблеми в економіці США, пов’язані з її борговим характером, перейшли в актуальний стан, у результаті чого вибухнула глобальна економічна криза, яка призвела до різкого падіння попиту на нафту й до відносної стабілізації ціни бареля в 2009 році в діапазоні 35-75 доларів. Із другої половини 2008 року в результаті обвального зниження ціни криза перекинулася й на країни-експортери нафти, які кілька разів вдавалися до скорочення квот на видобуток. Ситуація, таким чином, набула характеру замкненого кола. Деякі аналітики вказують на те, що зниження квот було викликано не стільки бажанням втримати ціну бареля, скільки простим наслідком фізичного дефіциту чорного золота, який, оформившись у ціні, і став фундаментальною причиною економічного спаду, і що квоти через це не будуть збільшені ніколи.</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Здоров’я</a:t>
            </a:r>
            <a:endParaRPr lang="uk-UA" dirty="0"/>
          </a:p>
        </p:txBody>
      </p:sp>
      <p:sp>
        <p:nvSpPr>
          <p:cNvPr id="3" name="Содержимое 2"/>
          <p:cNvSpPr>
            <a:spLocks noGrp="1"/>
          </p:cNvSpPr>
          <p:nvPr>
            <p:ph idx="1"/>
          </p:nvPr>
        </p:nvSpPr>
        <p:spPr>
          <a:xfrm>
            <a:off x="179512" y="1340768"/>
            <a:ext cx="6336704" cy="5400600"/>
          </a:xfrm>
        </p:spPr>
        <p:txBody>
          <a:bodyPr>
            <a:normAutofit lnSpcReduction="10000"/>
          </a:bodyPr>
          <a:lstStyle/>
          <a:p>
            <a:r>
              <a:rPr lang="vi-VN" sz="1600" b="1" dirty="0" smtClean="0"/>
              <a:t>СНІД</a:t>
            </a:r>
            <a:r>
              <a:rPr lang="vi-VN" sz="1600" dirty="0" smtClean="0"/>
              <a:t>, або </a:t>
            </a:r>
            <a:r>
              <a:rPr lang="vi-VN" sz="1600" b="1" dirty="0" smtClean="0"/>
              <a:t>Синдро́м набу́того імунодефіци́ту</a:t>
            </a:r>
            <a:r>
              <a:rPr lang="vi-VN" sz="1600" dirty="0" smtClean="0"/>
              <a:t> —тяжке інфекційне захворювання, спричинене вірус імунодефіциту людини (ВІЛ), який уражає імунну систему людини, знижуючи при цьому протидію організму захворюванням.</a:t>
            </a:r>
            <a:r>
              <a:rPr lang="uk-UA" sz="1600" dirty="0" smtClean="0"/>
              <a:t> Синдром набутого імунодефіциту вперше було зафіксовано в США в 1983 році. Упродовж двох місяців хворий помер. Сьогодні за добу у світі чотириста тисяч осіб заражується цією хворобою. Сам по собі СНІД не є смертельною хворобою, але функціонування його вірусу в організмі впливає на імунну систему так, що навіть простий нежить може призвести до смерті людини.</a:t>
            </a:r>
          </a:p>
          <a:p>
            <a:r>
              <a:rPr lang="uk-UA" sz="1600" dirty="0" smtClean="0"/>
              <a:t>Збудник — вірус, що має вигляд спіралі в трикутній серцевині. Він носить назву ВІЛ (вірус імунодефіциту людини) і має три типи: ВІЛ 1 та ВІЛ 2, що є дуже поширеними в Західній Європі, та ВІЛ 3, від якого страждають переважно американці та африканці. Вірус уражає Т-лімфоцити, що слугують для його розмноження, та макрофаги, що розносять його по організму.</a:t>
            </a:r>
          </a:p>
          <a:p>
            <a:r>
              <a:rPr lang="uk-UA" sz="1600" dirty="0" smtClean="0"/>
              <a:t>ВІЛ руйнує Т-лімфоцити, і це призводить до втрати організмом захисних реакцій, унаслідок чого активізується так звана умовно-патогенна флора організму й різко підвищується ймовірність смертельних запалень, </a:t>
            </a:r>
            <a:r>
              <a:rPr lang="uk-UA" sz="1600" dirty="0" err="1" smtClean="0"/>
              <a:t>ураженьнервової</a:t>
            </a:r>
            <a:r>
              <a:rPr lang="uk-UA" sz="1600" dirty="0" smtClean="0"/>
              <a:t> системи, розвитку онкологічних захворювань.</a:t>
            </a:r>
            <a:r>
              <a:rPr lang="ru-RU" sz="1600" dirty="0" smtClean="0"/>
              <a:t> 1 </a:t>
            </a:r>
            <a:r>
              <a:rPr lang="ru-RU" sz="1600" dirty="0" err="1" smtClean="0"/>
              <a:t>грудня</a:t>
            </a:r>
            <a:r>
              <a:rPr lang="ru-RU" sz="1600" dirty="0" smtClean="0"/>
              <a:t> </a:t>
            </a:r>
            <a:r>
              <a:rPr lang="ru-RU" sz="1600" dirty="0" err="1" smtClean="0"/>
              <a:t>з</a:t>
            </a:r>
            <a:r>
              <a:rPr lang="ru-RU" sz="1600" dirty="0" smtClean="0"/>
              <a:t> 1988 року </a:t>
            </a:r>
            <a:r>
              <a:rPr lang="ru-RU" sz="1600" dirty="0" err="1" smtClean="0"/>
              <a:t>відзначається</a:t>
            </a:r>
            <a:r>
              <a:rPr lang="ru-RU" sz="1600" dirty="0" smtClean="0"/>
              <a:t> як </a:t>
            </a:r>
            <a:r>
              <a:rPr lang="ru-RU" sz="1600" dirty="0" err="1" smtClean="0"/>
              <a:t>Всесвітній</a:t>
            </a:r>
            <a:r>
              <a:rPr lang="ru-RU" sz="1600" dirty="0" smtClean="0"/>
              <a:t> день </a:t>
            </a:r>
            <a:r>
              <a:rPr lang="ru-RU" sz="1600" dirty="0" err="1" smtClean="0"/>
              <a:t>боротьби</a:t>
            </a:r>
            <a:r>
              <a:rPr lang="ru-RU" sz="1600" dirty="0" smtClean="0"/>
              <a:t> </a:t>
            </a:r>
            <a:r>
              <a:rPr lang="ru-RU" sz="1600" dirty="0" err="1" smtClean="0"/>
              <a:t>зі</a:t>
            </a:r>
            <a:r>
              <a:rPr lang="ru-RU" sz="1600" dirty="0" smtClean="0"/>
              <a:t> </a:t>
            </a:r>
            <a:r>
              <a:rPr lang="ru-RU" sz="1600" dirty="0" err="1" smtClean="0"/>
              <a:t>СНІДом</a:t>
            </a:r>
            <a:endParaRPr lang="uk-UA" sz="1600" dirty="0"/>
          </a:p>
        </p:txBody>
      </p:sp>
      <p:pic>
        <p:nvPicPr>
          <p:cNvPr id="4" name="Рисунок 3" descr="343px-World_Aids_Day_Ribbon.svg.png"/>
          <p:cNvPicPr>
            <a:picLocks noChangeAspect="1"/>
          </p:cNvPicPr>
          <p:nvPr/>
        </p:nvPicPr>
        <p:blipFill>
          <a:blip r:embed="rId2" cstate="print"/>
          <a:stretch>
            <a:fillRect/>
          </a:stretch>
        </p:blipFill>
        <p:spPr>
          <a:xfrm>
            <a:off x="6156176" y="1089423"/>
            <a:ext cx="2987824" cy="5826641"/>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Космос</a:t>
            </a:r>
            <a:endParaRPr lang="uk-UA" dirty="0"/>
          </a:p>
        </p:txBody>
      </p:sp>
      <p:pic>
        <p:nvPicPr>
          <p:cNvPr id="4" name="Содержимое 3" descr="images.jpg"/>
          <p:cNvPicPr>
            <a:picLocks noGrp="1" noChangeAspect="1"/>
          </p:cNvPicPr>
          <p:nvPr>
            <p:ph idx="1"/>
          </p:nvPr>
        </p:nvPicPr>
        <p:blipFill>
          <a:blip r:embed="rId2" cstate="print"/>
          <a:stretch>
            <a:fillRect/>
          </a:stretch>
        </p:blipFill>
        <p:spPr>
          <a:xfrm rot="20876289">
            <a:off x="199945" y="4005887"/>
            <a:ext cx="3697225" cy="2304256"/>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5" name="Рисунок 4" descr="images (1).jpg"/>
          <p:cNvPicPr>
            <a:picLocks noChangeAspect="1"/>
          </p:cNvPicPr>
          <p:nvPr/>
        </p:nvPicPr>
        <p:blipFill>
          <a:blip r:embed="rId3" cstate="print"/>
          <a:stretch>
            <a:fillRect/>
          </a:stretch>
        </p:blipFill>
        <p:spPr>
          <a:xfrm rot="925922">
            <a:off x="5415782" y="3671758"/>
            <a:ext cx="3465406" cy="2595709"/>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7" name="Рисунок 6" descr="universal_beauty-_4.jpg"/>
          <p:cNvPicPr>
            <a:picLocks noChangeAspect="1"/>
          </p:cNvPicPr>
          <p:nvPr/>
        </p:nvPicPr>
        <p:blipFill>
          <a:blip r:embed="rId4" cstate="print"/>
          <a:stretch>
            <a:fillRect/>
          </a:stretch>
        </p:blipFill>
        <p:spPr>
          <a:xfrm>
            <a:off x="1979712" y="1484784"/>
            <a:ext cx="4590510" cy="2448272"/>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cSld>
  <p:clrMapOvr>
    <a:masterClrMapping/>
  </p:clrMapOvr>
  <p:transition spd="med">
    <p:strips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49" presetClass="entr" presetSubtype="0" decel="10000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anim calcmode="lin" valueType="num">
                                      <p:cBhvr>
                                        <p:cTn id="15" dur="1000" fill="hold"/>
                                        <p:tgtEl>
                                          <p:spTgt spid="7"/>
                                        </p:tgtEl>
                                        <p:attrNameLst>
                                          <p:attrName>ppt_w</p:attrName>
                                        </p:attrNameLst>
                                      </p:cBhvr>
                                      <p:tavLst>
                                        <p:tav tm="0">
                                          <p:val>
                                            <p:fltVal val="0"/>
                                          </p:val>
                                        </p:tav>
                                        <p:tav tm="100000">
                                          <p:val>
                                            <p:strVal val="#ppt_w"/>
                                          </p:val>
                                        </p:tav>
                                      </p:tavLst>
                                    </p:anim>
                                    <p:anim calcmode="lin" valueType="num">
                                      <p:cBhvr>
                                        <p:cTn id="16" dur="1000" fill="hold"/>
                                        <p:tgtEl>
                                          <p:spTgt spid="7"/>
                                        </p:tgtEl>
                                        <p:attrNameLst>
                                          <p:attrName>ppt_h</p:attrName>
                                        </p:attrNameLst>
                                      </p:cBhvr>
                                      <p:tavLst>
                                        <p:tav tm="0">
                                          <p:val>
                                            <p:fltVal val="0"/>
                                          </p:val>
                                        </p:tav>
                                        <p:tav tm="100000">
                                          <p:val>
                                            <p:strVal val="#ppt_h"/>
                                          </p:val>
                                        </p:tav>
                                      </p:tavLst>
                                    </p:anim>
                                    <p:anim calcmode="lin" valueType="num">
                                      <p:cBhvr>
                                        <p:cTn id="17" dur="1000" fill="hold"/>
                                        <p:tgtEl>
                                          <p:spTgt spid="7"/>
                                        </p:tgtEl>
                                        <p:attrNameLst>
                                          <p:attrName>style.rotation</p:attrName>
                                        </p:attrNameLst>
                                      </p:cBhvr>
                                      <p:tavLst>
                                        <p:tav tm="0">
                                          <p:val>
                                            <p:fltVal val="360"/>
                                          </p:val>
                                        </p:tav>
                                        <p:tav tm="100000">
                                          <p:val>
                                            <p:fltVal val="0"/>
                                          </p:val>
                                        </p:tav>
                                      </p:tavLst>
                                    </p:anim>
                                    <p:animEffect transition="in" filter="fade">
                                      <p:cBhvr>
                                        <p:cTn id="18" dur="10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39" presetClass="entr" presetSubtype="0" accel="100000" fill="hold" nodeType="clickEffect">
                                  <p:stCondLst>
                                    <p:cond delay="0"/>
                                  </p:stCondLst>
                                  <p:childTnLst>
                                    <p:set>
                                      <p:cBhvr>
                                        <p:cTn id="22" dur="1" fill="hold">
                                          <p:stCondLst>
                                            <p:cond delay="0"/>
                                          </p:stCondLst>
                                        </p:cTn>
                                        <p:tgtEl>
                                          <p:spTgt spid="4"/>
                                        </p:tgtEl>
                                        <p:attrNameLst>
                                          <p:attrName>style.visibility</p:attrName>
                                        </p:attrNameLst>
                                      </p:cBhvr>
                                      <p:to>
                                        <p:strVal val="visible"/>
                                      </p:to>
                                    </p:set>
                                    <p:anim calcmode="lin" valueType="num">
                                      <p:cBhvr>
                                        <p:cTn id="23" dur="1000" fill="hold"/>
                                        <p:tgtEl>
                                          <p:spTgt spid="4"/>
                                        </p:tgtEl>
                                        <p:attrNameLst>
                                          <p:attrName>ppt_h</p:attrName>
                                        </p:attrNameLst>
                                      </p:cBhvr>
                                      <p:tavLst>
                                        <p:tav tm="0">
                                          <p:val>
                                            <p:strVal val="#ppt_h/20"/>
                                          </p:val>
                                        </p:tav>
                                        <p:tav tm="50000">
                                          <p:val>
                                            <p:strVal val="#ppt_h/20"/>
                                          </p:val>
                                        </p:tav>
                                        <p:tav tm="100000">
                                          <p:val>
                                            <p:strVal val="#ppt_h"/>
                                          </p:val>
                                        </p:tav>
                                      </p:tavLst>
                                    </p:anim>
                                    <p:anim calcmode="lin" valueType="num">
                                      <p:cBhvr>
                                        <p:cTn id="24" dur="1000" fill="hold"/>
                                        <p:tgtEl>
                                          <p:spTgt spid="4"/>
                                        </p:tgtEl>
                                        <p:attrNameLst>
                                          <p:attrName>ppt_w</p:attrName>
                                        </p:attrNameLst>
                                      </p:cBhvr>
                                      <p:tavLst>
                                        <p:tav tm="0">
                                          <p:val>
                                            <p:strVal val="#ppt_w+.3"/>
                                          </p:val>
                                        </p:tav>
                                        <p:tav tm="50000">
                                          <p:val>
                                            <p:strVal val="#ppt_w+.3"/>
                                          </p:val>
                                        </p:tav>
                                        <p:tav tm="100000">
                                          <p:val>
                                            <p:strVal val="#ppt_w"/>
                                          </p:val>
                                        </p:tav>
                                      </p:tavLst>
                                    </p:anim>
                                    <p:anim calcmode="lin" valueType="num">
                                      <p:cBhvr>
                                        <p:cTn id="25" dur="1000" fill="hold"/>
                                        <p:tgtEl>
                                          <p:spTgt spid="4"/>
                                        </p:tgtEl>
                                        <p:attrNameLst>
                                          <p:attrName>ppt_x</p:attrName>
                                        </p:attrNameLst>
                                      </p:cBhvr>
                                      <p:tavLst>
                                        <p:tav tm="0">
                                          <p:val>
                                            <p:strVal val="#ppt_x-.3"/>
                                          </p:val>
                                        </p:tav>
                                        <p:tav tm="50000">
                                          <p:val>
                                            <p:strVal val="#ppt_x"/>
                                          </p:val>
                                        </p:tav>
                                        <p:tav tm="100000">
                                          <p:val>
                                            <p:strVal val="#ppt_x"/>
                                          </p:val>
                                        </p:tav>
                                      </p:tavLst>
                                    </p:anim>
                                    <p:anim calcmode="lin" valueType="num">
                                      <p:cBhvr>
                                        <p:cTn id="26" dur="10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6" presetClass="entr" presetSubtype="16" fill="hold" nodeType="clickEffect">
                                  <p:stCondLst>
                                    <p:cond delay="0"/>
                                  </p:stCondLst>
                                  <p:childTnLst>
                                    <p:set>
                                      <p:cBhvr>
                                        <p:cTn id="30" dur="1" fill="hold">
                                          <p:stCondLst>
                                            <p:cond delay="0"/>
                                          </p:stCondLst>
                                        </p:cTn>
                                        <p:tgtEl>
                                          <p:spTgt spid="5"/>
                                        </p:tgtEl>
                                        <p:attrNameLst>
                                          <p:attrName>style.visibility</p:attrName>
                                        </p:attrNameLst>
                                      </p:cBhvr>
                                      <p:to>
                                        <p:strVal val="visible"/>
                                      </p:to>
                                    </p:set>
                                    <p:animEffect transition="in" filter="circle(in)">
                                      <p:cBhvr>
                                        <p:cTn id="31"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066130"/>
          </a:xfrm>
        </p:spPr>
        <p:txBody>
          <a:bodyPr>
            <a:noAutofit/>
          </a:bodyPr>
          <a:lstStyle/>
          <a:p>
            <a:r>
              <a:rPr lang="uk-UA" sz="4400" b="0" dirty="0" smtClean="0"/>
              <a:t>Космічне сміття</a:t>
            </a:r>
            <a:br>
              <a:rPr lang="uk-UA" sz="4400" b="0" dirty="0" smtClean="0"/>
            </a:br>
            <a:endParaRPr lang="uk-UA" sz="4400" dirty="0"/>
          </a:p>
        </p:txBody>
      </p:sp>
      <p:sp>
        <p:nvSpPr>
          <p:cNvPr id="3" name="Содержимое 2"/>
          <p:cNvSpPr>
            <a:spLocks noGrp="1"/>
          </p:cNvSpPr>
          <p:nvPr>
            <p:ph idx="1"/>
          </p:nvPr>
        </p:nvSpPr>
        <p:spPr>
          <a:xfrm>
            <a:off x="457200" y="1412776"/>
            <a:ext cx="8363272" cy="3312368"/>
          </a:xfrm>
        </p:spPr>
        <p:txBody>
          <a:bodyPr>
            <a:normAutofit fontScale="92500" lnSpcReduction="20000"/>
          </a:bodyPr>
          <a:lstStyle/>
          <a:p>
            <a:r>
              <a:rPr lang="uk-UA" b="1" dirty="0" smtClean="0"/>
              <a:t>Космічне сміття</a:t>
            </a:r>
            <a:r>
              <a:rPr lang="uk-UA" dirty="0" smtClean="0"/>
              <a:t> або </a:t>
            </a:r>
            <a:r>
              <a:rPr lang="uk-UA" b="1" dirty="0" smtClean="0"/>
              <a:t>орбітальне сміття</a:t>
            </a:r>
            <a:r>
              <a:rPr lang="uk-UA" dirty="0" smtClean="0"/>
              <a:t> — некеровані об'єкти антропогенного походження, які більше не виконують своїх функції та літають навколо Землі або в меншій мірі навколо інших планет чи Сонця. Ці об'єкти різноманітного походження становлять загрозу космічним апаратам. Є ризик, що сміття почне подрібнюватися у геометричній прогресії внаслідок взаємних зіткнень. На навколоземній орбіті обертається близько 19 000 об'єктів.</a:t>
            </a:r>
            <a:endParaRPr lang="uk-UA" dirty="0"/>
          </a:p>
        </p:txBody>
      </p:sp>
      <p:pic>
        <p:nvPicPr>
          <p:cNvPr id="4" name="Рисунок 3" descr="косм смітт 12.jpg"/>
          <p:cNvPicPr>
            <a:picLocks noChangeAspect="1"/>
          </p:cNvPicPr>
          <p:nvPr/>
        </p:nvPicPr>
        <p:blipFill>
          <a:blip r:embed="rId2" cstate="print"/>
          <a:stretch>
            <a:fillRect/>
          </a:stretch>
        </p:blipFill>
        <p:spPr>
          <a:xfrm>
            <a:off x="4139952" y="4437112"/>
            <a:ext cx="3600400" cy="2197997"/>
          </a:xfrm>
          <a:prstGeom prst="rect">
            <a:avLst/>
          </a:prstGeom>
        </p:spPr>
      </p:pic>
      <p:pic>
        <p:nvPicPr>
          <p:cNvPr id="5" name="Picture 2" descr="C:\Users\Home\AppData\Local\Microsoft\Windows\Temporary Internet Files\Content.IE5\HRU6MLSZ\MC900383846[1].wmf"/>
          <p:cNvPicPr>
            <a:picLocks noChangeAspect="1" noChangeArrowheads="1"/>
          </p:cNvPicPr>
          <p:nvPr/>
        </p:nvPicPr>
        <p:blipFill>
          <a:blip r:embed="rId3" cstate="print"/>
          <a:srcRect/>
          <a:stretch>
            <a:fillRect/>
          </a:stretch>
        </p:blipFill>
        <p:spPr bwMode="auto">
          <a:xfrm>
            <a:off x="611560" y="4725144"/>
            <a:ext cx="1656184" cy="1697295"/>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decel="50000" fill="hold">
                                          <p:stCondLst>
                                            <p:cond delay="0"/>
                                          </p:stCondLst>
                                        </p:cTn>
                                        <p:tgtEl>
                                          <p:spTgt spid="2"/>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
                                        </p:tgtEl>
                                        <p:attrNameLst>
                                          <p:attrName>ppt_w</p:attrName>
                                        </p:attrNameLst>
                                      </p:cBhvr>
                                      <p:tavLst>
                                        <p:tav tm="0">
                                          <p:val>
                                            <p:strVal val="#ppt_w*.05"/>
                                          </p:val>
                                        </p:tav>
                                        <p:tav tm="100000">
                                          <p:val>
                                            <p:strVal val="#ppt_w"/>
                                          </p:val>
                                        </p:tav>
                                      </p:tavLst>
                                    </p:anim>
                                    <p:anim calcmode="lin" valueType="num">
                                      <p:cBhvr>
                                        <p:cTn id="10" dur="1000" fill="hold"/>
                                        <p:tgtEl>
                                          <p:spTgt spid="2"/>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39" presetClass="entr" presetSubtype="0" accel="100000"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p:cTn id="19" dur="1000" fill="hold"/>
                                        <p:tgtEl>
                                          <p:spTgt spid="3">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0" dur="1000" fill="hold"/>
                                        <p:tgtEl>
                                          <p:spTgt spid="3">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1" dur="1000" fill="hold"/>
                                        <p:tgtEl>
                                          <p:spTgt spid="3">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22" dur="10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56" presetClass="path" presetSubtype="0" accel="50000" decel="50000" fill="hold" nodeType="clickEffect">
                                  <p:stCondLst>
                                    <p:cond delay="0"/>
                                  </p:stCondLst>
                                  <p:childTnLst>
                                    <p:animMotion origin="layout" path="M -3.33333E-6 -1.11111E-6 L 0.71667 -0.65116 " pathEditMode="relative" rAng="0" ptsTypes="AA">
                                      <p:cBhvr>
                                        <p:cTn id="26" dur="2000" fill="hold"/>
                                        <p:tgtEl>
                                          <p:spTgt spid="5"/>
                                        </p:tgtEl>
                                        <p:attrNameLst>
                                          <p:attrName>ppt_x</p:attrName>
                                          <p:attrName>ppt_y</p:attrName>
                                        </p:attrNameLst>
                                      </p:cBhvr>
                                      <p:rCtr x="358" y="-326"/>
                                    </p:animMotion>
                                  </p:childTnLst>
                                </p:cTn>
                              </p:par>
                            </p:childTnLst>
                          </p:cTn>
                        </p:par>
                      </p:childTnLst>
                    </p:cTn>
                  </p:par>
                  <p:par>
                    <p:cTn id="27" fill="hold">
                      <p:stCondLst>
                        <p:cond delay="indefinite"/>
                      </p:stCondLst>
                      <p:childTnLst>
                        <p:par>
                          <p:cTn id="28" fill="hold">
                            <p:stCondLst>
                              <p:cond delay="0"/>
                            </p:stCondLst>
                            <p:childTnLst>
                              <p:par>
                                <p:cTn id="29" presetID="19" presetClass="entr" presetSubtype="10" fill="hold" nodeType="clickEffect">
                                  <p:stCondLst>
                                    <p:cond delay="0"/>
                                  </p:stCondLst>
                                  <p:childTnLst>
                                    <p:set>
                                      <p:cBhvr>
                                        <p:cTn id="30" dur="1" fill="hold">
                                          <p:stCondLst>
                                            <p:cond delay="0"/>
                                          </p:stCondLst>
                                        </p:cTn>
                                        <p:tgtEl>
                                          <p:spTgt spid="4"/>
                                        </p:tgtEl>
                                        <p:attrNameLst>
                                          <p:attrName>style.visibility</p:attrName>
                                        </p:attrNameLst>
                                      </p:cBhvr>
                                      <p:to>
                                        <p:strVal val="visible"/>
                                      </p:to>
                                    </p:set>
                                    <p:anim calcmode="lin" valueType="num">
                                      <p:cBhvr>
                                        <p:cTn id="31" dur="2000" fill="hold"/>
                                        <p:tgtEl>
                                          <p:spTgt spid="4"/>
                                        </p:tgtEl>
                                        <p:attrNameLst>
                                          <p:attrName>ppt_w</p:attrName>
                                        </p:attrNameLst>
                                      </p:cBhvr>
                                      <p:tavLst>
                                        <p:tav tm="0" fmla="#ppt_w*sin(2.5*pi*$)">
                                          <p:val>
                                            <p:fltVal val="0"/>
                                          </p:val>
                                        </p:tav>
                                        <p:tav tm="100000">
                                          <p:val>
                                            <p:fltVal val="1"/>
                                          </p:val>
                                        </p:tav>
                                      </p:tavLst>
                                    </p:anim>
                                    <p:anim calcmode="lin" valueType="num">
                                      <p:cBhvr>
                                        <p:cTn id="32" dur="2000" fill="hold"/>
                                        <p:tgtEl>
                                          <p:spTgt spid="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Home\AppData\Local\Microsoft\Windows\Temporary Internet Files\Content.IE5\HRU6MLSZ\MC900391634[1].wmf"/>
          <p:cNvPicPr>
            <a:picLocks noChangeAspect="1" noChangeArrowheads="1"/>
          </p:cNvPicPr>
          <p:nvPr/>
        </p:nvPicPr>
        <p:blipFill>
          <a:blip r:embed="rId2" cstate="print"/>
          <a:srcRect/>
          <a:stretch>
            <a:fillRect/>
          </a:stretch>
        </p:blipFill>
        <p:spPr bwMode="auto">
          <a:xfrm>
            <a:off x="7386993" y="5229200"/>
            <a:ext cx="1526149" cy="1491556"/>
          </a:xfrm>
          <a:prstGeom prst="rect">
            <a:avLst/>
          </a:prstGeom>
          <a:noFill/>
        </p:spPr>
      </p:pic>
      <p:sp>
        <p:nvSpPr>
          <p:cNvPr id="2" name="Заголовок 1"/>
          <p:cNvSpPr>
            <a:spLocks noGrp="1"/>
          </p:cNvSpPr>
          <p:nvPr>
            <p:ph type="title"/>
          </p:nvPr>
        </p:nvSpPr>
        <p:spPr>
          <a:xfrm>
            <a:off x="457200" y="274638"/>
            <a:ext cx="8229600" cy="850106"/>
          </a:xfrm>
        </p:spPr>
        <p:txBody>
          <a:bodyPr/>
          <a:lstStyle/>
          <a:p>
            <a:r>
              <a:rPr lang="uk-UA" dirty="0" err="1" smtClean="0"/>
              <a:t>Похдженя</a:t>
            </a:r>
            <a:endParaRPr lang="uk-UA" dirty="0"/>
          </a:p>
        </p:txBody>
      </p:sp>
      <p:sp>
        <p:nvSpPr>
          <p:cNvPr id="3" name="Содержимое 2"/>
          <p:cNvSpPr>
            <a:spLocks noGrp="1"/>
          </p:cNvSpPr>
          <p:nvPr>
            <p:ph idx="1"/>
          </p:nvPr>
        </p:nvSpPr>
        <p:spPr>
          <a:xfrm>
            <a:off x="457200" y="1124744"/>
            <a:ext cx="8229600" cy="4824536"/>
          </a:xfrm>
        </p:spPr>
        <p:txBody>
          <a:bodyPr>
            <a:normAutofit fontScale="85000" lnSpcReduction="20000"/>
          </a:bodyPr>
          <a:lstStyle/>
          <a:p>
            <a:r>
              <a:rPr lang="uk-UA" dirty="0" smtClean="0"/>
              <a:t>Є кілька джерел утворення космічного сміття:</a:t>
            </a:r>
          </a:p>
          <a:p>
            <a:r>
              <a:rPr lang="uk-UA" dirty="0" smtClean="0"/>
              <a:t>«Мертві супутники». Штучні супутники, які припинили своє функціонування і з певних причин не були знищені. Або це не передбачалося проектом запуску, або супутник передчасно вийшов з ладу тощо.</a:t>
            </a:r>
          </a:p>
          <a:p>
            <a:r>
              <a:rPr lang="uk-UA" dirty="0" smtClean="0"/>
              <a:t>Останні ступені ракет. Після відділення власне корабля чи супутника від ракети-носія, деякі фрагменти ракети-носія залишаються на орбіті.</a:t>
            </a:r>
          </a:p>
          <a:p>
            <a:r>
              <a:rPr lang="uk-UA" dirty="0" smtClean="0"/>
              <a:t>Невеликі шматки. Незначні об'єкти — фрагменти обшивки, всілякі викрутки, що випали з рук космонавтів, тощо.</a:t>
            </a:r>
          </a:p>
          <a:p>
            <a:r>
              <a:rPr lang="uk-UA" dirty="0" smtClean="0"/>
              <a:t>Фрагменти знищених супутників. Особливо потенційно шкідливі наслідки військових навчань. Подібні тренування, по знищенню своїх відпрацьованих супутників, проводили: Китай, США, СРСР</a:t>
            </a:r>
          </a:p>
          <a:p>
            <a:endParaRPr lang="uk-UA" dirty="0"/>
          </a:p>
        </p:txBody>
      </p:sp>
      <p:pic>
        <p:nvPicPr>
          <p:cNvPr id="1030" name="Picture 6" descr="C:\Users\Home\AppData\Local\Microsoft\Windows\Temporary Internet Files\Content.IE5\HRU6MLSZ\MC900434719[1].png"/>
          <p:cNvPicPr>
            <a:picLocks noChangeAspect="1" noChangeArrowheads="1"/>
          </p:cNvPicPr>
          <p:nvPr/>
        </p:nvPicPr>
        <p:blipFill>
          <a:blip r:embed="rId3" cstate="print"/>
          <a:srcRect/>
          <a:stretch>
            <a:fillRect/>
          </a:stretch>
        </p:blipFill>
        <p:spPr bwMode="auto">
          <a:xfrm flipV="1">
            <a:off x="6948264" y="-171400"/>
            <a:ext cx="1907704" cy="1907704"/>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decel="50000" fill="hold">
                                          <p:stCondLst>
                                            <p:cond delay="0"/>
                                          </p:stCondLst>
                                        </p:cTn>
                                        <p:tgtEl>
                                          <p:spTgt spid="2"/>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2"/>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2"/>
                                        </p:tgtEl>
                                        <p:attrNameLst>
                                          <p:attrName>ppt_w</p:attrName>
                                        </p:attrNameLst>
                                      </p:cBhvr>
                                      <p:tavLst>
                                        <p:tav tm="0">
                                          <p:val>
                                            <p:strVal val="#ppt_w*.05"/>
                                          </p:val>
                                        </p:tav>
                                        <p:tav tm="100000">
                                          <p:val>
                                            <p:strVal val="#ppt_w"/>
                                          </p:val>
                                        </p:tav>
                                      </p:tavLst>
                                    </p:anim>
                                    <p:anim calcmode="lin" valueType="num">
                                      <p:cBhvr>
                                        <p:cTn id="10" dur="1000" fill="hold"/>
                                        <p:tgtEl>
                                          <p:spTgt spid="2"/>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2"/>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2"/>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2"/>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30" presetClass="entr" presetSubtype="0" fill="hold"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fade">
                                      <p:cBhvr>
                                        <p:cTn id="19" dur="800" decel="100000"/>
                                        <p:tgtEl>
                                          <p:spTgt spid="3">
                                            <p:txEl>
                                              <p:pRg st="0" end="0"/>
                                            </p:txEl>
                                          </p:spTgt>
                                        </p:tgtEl>
                                      </p:cBhvr>
                                    </p:animEffect>
                                    <p:anim calcmode="lin" valueType="num">
                                      <p:cBhvr>
                                        <p:cTn id="20" dur="800" decel="100000" fill="hold"/>
                                        <p:tgtEl>
                                          <p:spTgt spid="3">
                                            <p:txEl>
                                              <p:pRg st="0" end="0"/>
                                            </p:txEl>
                                          </p:spTgt>
                                        </p:tgtEl>
                                        <p:attrNameLst>
                                          <p:attrName>style.rotation</p:attrName>
                                        </p:attrNameLst>
                                      </p:cBhvr>
                                      <p:tavLst>
                                        <p:tav tm="0">
                                          <p:val>
                                            <p:fltVal val="-90"/>
                                          </p:val>
                                        </p:tav>
                                        <p:tav tm="100000">
                                          <p:val>
                                            <p:fltVal val="0"/>
                                          </p:val>
                                        </p:tav>
                                      </p:tavLst>
                                    </p:anim>
                                    <p:anim calcmode="lin" valueType="num">
                                      <p:cBhvr>
                                        <p:cTn id="21" dur="800" decel="100000" fill="hold"/>
                                        <p:tgtEl>
                                          <p:spTgt spid="3">
                                            <p:txEl>
                                              <p:pRg st="0" end="0"/>
                                            </p:txEl>
                                          </p:spTgt>
                                        </p:tgtEl>
                                        <p:attrNameLst>
                                          <p:attrName>ppt_x</p:attrName>
                                        </p:attrNameLst>
                                      </p:cBhvr>
                                      <p:tavLst>
                                        <p:tav tm="0">
                                          <p:val>
                                            <p:strVal val="#ppt_x+0.4"/>
                                          </p:val>
                                        </p:tav>
                                        <p:tav tm="100000">
                                          <p:val>
                                            <p:strVal val="#ppt_x-0.05"/>
                                          </p:val>
                                        </p:tav>
                                      </p:tavLst>
                                    </p:anim>
                                    <p:anim calcmode="lin" valueType="num">
                                      <p:cBhvr>
                                        <p:cTn id="22" dur="800" decel="100000" fill="hold"/>
                                        <p:tgtEl>
                                          <p:spTgt spid="3">
                                            <p:txEl>
                                              <p:pRg st="0" end="0"/>
                                            </p:txEl>
                                          </p:spTgt>
                                        </p:tgtEl>
                                        <p:attrNameLst>
                                          <p:attrName>ppt_y</p:attrName>
                                        </p:attrNameLst>
                                      </p:cBhvr>
                                      <p:tavLst>
                                        <p:tav tm="0">
                                          <p:val>
                                            <p:strVal val="#ppt_y-0.4"/>
                                          </p:val>
                                        </p:tav>
                                        <p:tav tm="100000">
                                          <p:val>
                                            <p:strVal val="#ppt_y+0.1"/>
                                          </p:val>
                                        </p:tav>
                                      </p:tavLst>
                                    </p:anim>
                                    <p:anim calcmode="lin" valueType="num">
                                      <p:cBhvr>
                                        <p:cTn id="23" dur="200" accel="100000" fill="hold">
                                          <p:stCondLst>
                                            <p:cond delay="800"/>
                                          </p:stCondLst>
                                        </p:cTn>
                                        <p:tgtEl>
                                          <p:spTgt spid="3">
                                            <p:txEl>
                                              <p:pRg st="0" end="0"/>
                                            </p:txEl>
                                          </p:spTgt>
                                        </p:tgtEl>
                                        <p:attrNameLst>
                                          <p:attrName>ppt_x</p:attrName>
                                        </p:attrNameLst>
                                      </p:cBhvr>
                                      <p:tavLst>
                                        <p:tav tm="0">
                                          <p:val>
                                            <p:strVal val="#ppt_x-0.05"/>
                                          </p:val>
                                        </p:tav>
                                        <p:tav tm="100000">
                                          <p:val>
                                            <p:strVal val="#ppt_x"/>
                                          </p:val>
                                        </p:tav>
                                      </p:tavLst>
                                    </p:anim>
                                    <p:anim calcmode="lin" valueType="num">
                                      <p:cBhvr>
                                        <p:cTn id="24" dur="200" accel="100000" fill="hold">
                                          <p:stCondLst>
                                            <p:cond delay="800"/>
                                          </p:stCondLst>
                                        </p:cTn>
                                        <p:tgtEl>
                                          <p:spTgt spid="3">
                                            <p:txEl>
                                              <p:pRg st="0" end="0"/>
                                            </p:txEl>
                                          </p:spTgt>
                                        </p:tgtEl>
                                        <p:attrNameLst>
                                          <p:attrName>ppt_y</p:attrName>
                                        </p:attrNameLst>
                                      </p:cBhvr>
                                      <p:tavLst>
                                        <p:tav tm="0">
                                          <p:val>
                                            <p:strVal val="#ppt_y+0.1"/>
                                          </p:val>
                                        </p:tav>
                                        <p:tav tm="100000">
                                          <p:val>
                                            <p:strVal val="#ppt_y"/>
                                          </p:val>
                                        </p:tav>
                                      </p:tavLst>
                                    </p:anim>
                                  </p:childTnLst>
                                </p:cTn>
                              </p:par>
                              <p:par>
                                <p:cTn id="25" presetID="30" presetClass="entr" presetSubtype="0" fill="hold" nodeType="with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animEffect transition="in" filter="fade">
                                      <p:cBhvr>
                                        <p:cTn id="27" dur="800" decel="100000"/>
                                        <p:tgtEl>
                                          <p:spTgt spid="3">
                                            <p:txEl>
                                              <p:pRg st="1" end="1"/>
                                            </p:txEl>
                                          </p:spTgt>
                                        </p:tgtEl>
                                      </p:cBhvr>
                                    </p:animEffect>
                                    <p:anim calcmode="lin" valueType="num">
                                      <p:cBhvr>
                                        <p:cTn id="28" dur="800" decel="100000" fill="hold"/>
                                        <p:tgtEl>
                                          <p:spTgt spid="3">
                                            <p:txEl>
                                              <p:pRg st="1" end="1"/>
                                            </p:txEl>
                                          </p:spTgt>
                                        </p:tgtEl>
                                        <p:attrNameLst>
                                          <p:attrName>style.rotation</p:attrName>
                                        </p:attrNameLst>
                                      </p:cBhvr>
                                      <p:tavLst>
                                        <p:tav tm="0">
                                          <p:val>
                                            <p:fltVal val="-90"/>
                                          </p:val>
                                        </p:tav>
                                        <p:tav tm="100000">
                                          <p:val>
                                            <p:fltVal val="0"/>
                                          </p:val>
                                        </p:tav>
                                      </p:tavLst>
                                    </p:anim>
                                    <p:anim calcmode="lin" valueType="num">
                                      <p:cBhvr>
                                        <p:cTn id="29" dur="800" decel="100000" fill="hold"/>
                                        <p:tgtEl>
                                          <p:spTgt spid="3">
                                            <p:txEl>
                                              <p:pRg st="1" end="1"/>
                                            </p:txEl>
                                          </p:spTgt>
                                        </p:tgtEl>
                                        <p:attrNameLst>
                                          <p:attrName>ppt_x</p:attrName>
                                        </p:attrNameLst>
                                      </p:cBhvr>
                                      <p:tavLst>
                                        <p:tav tm="0">
                                          <p:val>
                                            <p:strVal val="#ppt_x+0.4"/>
                                          </p:val>
                                        </p:tav>
                                        <p:tav tm="100000">
                                          <p:val>
                                            <p:strVal val="#ppt_x-0.05"/>
                                          </p:val>
                                        </p:tav>
                                      </p:tavLst>
                                    </p:anim>
                                    <p:anim calcmode="lin" valueType="num">
                                      <p:cBhvr>
                                        <p:cTn id="30" dur="800" decel="100000" fill="hold"/>
                                        <p:tgtEl>
                                          <p:spTgt spid="3">
                                            <p:txEl>
                                              <p:pRg st="1" end="1"/>
                                            </p:txEl>
                                          </p:spTgt>
                                        </p:tgtEl>
                                        <p:attrNameLst>
                                          <p:attrName>ppt_y</p:attrName>
                                        </p:attrNameLst>
                                      </p:cBhvr>
                                      <p:tavLst>
                                        <p:tav tm="0">
                                          <p:val>
                                            <p:strVal val="#ppt_y-0.4"/>
                                          </p:val>
                                        </p:tav>
                                        <p:tav tm="100000">
                                          <p:val>
                                            <p:strVal val="#ppt_y+0.1"/>
                                          </p:val>
                                        </p:tav>
                                      </p:tavLst>
                                    </p:anim>
                                    <p:anim calcmode="lin" valueType="num">
                                      <p:cBhvr>
                                        <p:cTn id="31" dur="200" accel="100000" fill="hold">
                                          <p:stCondLst>
                                            <p:cond delay="800"/>
                                          </p:stCondLst>
                                        </p:cTn>
                                        <p:tgtEl>
                                          <p:spTgt spid="3">
                                            <p:txEl>
                                              <p:pRg st="1" end="1"/>
                                            </p:txEl>
                                          </p:spTgt>
                                        </p:tgtEl>
                                        <p:attrNameLst>
                                          <p:attrName>ppt_x</p:attrName>
                                        </p:attrNameLst>
                                      </p:cBhvr>
                                      <p:tavLst>
                                        <p:tav tm="0">
                                          <p:val>
                                            <p:strVal val="#ppt_x-0.05"/>
                                          </p:val>
                                        </p:tav>
                                        <p:tav tm="100000">
                                          <p:val>
                                            <p:strVal val="#ppt_x"/>
                                          </p:val>
                                        </p:tav>
                                      </p:tavLst>
                                    </p:anim>
                                    <p:anim calcmode="lin" valueType="num">
                                      <p:cBhvr>
                                        <p:cTn id="32" dur="200" accel="100000" fill="hold">
                                          <p:stCondLst>
                                            <p:cond delay="800"/>
                                          </p:stCondLst>
                                        </p:cTn>
                                        <p:tgtEl>
                                          <p:spTgt spid="3">
                                            <p:txEl>
                                              <p:pRg st="1" end="1"/>
                                            </p:txEl>
                                          </p:spTgt>
                                        </p:tgtEl>
                                        <p:attrNameLst>
                                          <p:attrName>ppt_y</p:attrName>
                                        </p:attrNameLst>
                                      </p:cBhvr>
                                      <p:tavLst>
                                        <p:tav tm="0">
                                          <p:val>
                                            <p:strVal val="#ppt_y+0.1"/>
                                          </p:val>
                                        </p:tav>
                                        <p:tav tm="100000">
                                          <p:val>
                                            <p:strVal val="#ppt_y"/>
                                          </p:val>
                                        </p:tav>
                                      </p:tavLst>
                                    </p:anim>
                                  </p:childTnLst>
                                </p:cTn>
                              </p:par>
                              <p:par>
                                <p:cTn id="33" presetID="30" presetClass="entr" presetSubtype="0" fill="hold" nodeType="with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animEffect transition="in" filter="fade">
                                      <p:cBhvr>
                                        <p:cTn id="35" dur="800" decel="100000"/>
                                        <p:tgtEl>
                                          <p:spTgt spid="3">
                                            <p:txEl>
                                              <p:pRg st="2" end="2"/>
                                            </p:txEl>
                                          </p:spTgt>
                                        </p:tgtEl>
                                      </p:cBhvr>
                                    </p:animEffect>
                                    <p:anim calcmode="lin" valueType="num">
                                      <p:cBhvr>
                                        <p:cTn id="36" dur="800" decel="100000" fill="hold"/>
                                        <p:tgtEl>
                                          <p:spTgt spid="3">
                                            <p:txEl>
                                              <p:pRg st="2" end="2"/>
                                            </p:txEl>
                                          </p:spTgt>
                                        </p:tgtEl>
                                        <p:attrNameLst>
                                          <p:attrName>style.rotation</p:attrName>
                                        </p:attrNameLst>
                                      </p:cBhvr>
                                      <p:tavLst>
                                        <p:tav tm="0">
                                          <p:val>
                                            <p:fltVal val="-90"/>
                                          </p:val>
                                        </p:tav>
                                        <p:tav tm="100000">
                                          <p:val>
                                            <p:fltVal val="0"/>
                                          </p:val>
                                        </p:tav>
                                      </p:tavLst>
                                    </p:anim>
                                    <p:anim calcmode="lin" valueType="num">
                                      <p:cBhvr>
                                        <p:cTn id="37" dur="800" decel="100000" fill="hold"/>
                                        <p:tgtEl>
                                          <p:spTgt spid="3">
                                            <p:txEl>
                                              <p:pRg st="2" end="2"/>
                                            </p:txEl>
                                          </p:spTgt>
                                        </p:tgtEl>
                                        <p:attrNameLst>
                                          <p:attrName>ppt_x</p:attrName>
                                        </p:attrNameLst>
                                      </p:cBhvr>
                                      <p:tavLst>
                                        <p:tav tm="0">
                                          <p:val>
                                            <p:strVal val="#ppt_x+0.4"/>
                                          </p:val>
                                        </p:tav>
                                        <p:tav tm="100000">
                                          <p:val>
                                            <p:strVal val="#ppt_x-0.05"/>
                                          </p:val>
                                        </p:tav>
                                      </p:tavLst>
                                    </p:anim>
                                    <p:anim calcmode="lin" valueType="num">
                                      <p:cBhvr>
                                        <p:cTn id="38" dur="800" decel="100000" fill="hold"/>
                                        <p:tgtEl>
                                          <p:spTgt spid="3">
                                            <p:txEl>
                                              <p:pRg st="2" end="2"/>
                                            </p:txEl>
                                          </p:spTgt>
                                        </p:tgtEl>
                                        <p:attrNameLst>
                                          <p:attrName>ppt_y</p:attrName>
                                        </p:attrNameLst>
                                      </p:cBhvr>
                                      <p:tavLst>
                                        <p:tav tm="0">
                                          <p:val>
                                            <p:strVal val="#ppt_y-0.4"/>
                                          </p:val>
                                        </p:tav>
                                        <p:tav tm="100000">
                                          <p:val>
                                            <p:strVal val="#ppt_y+0.1"/>
                                          </p:val>
                                        </p:tav>
                                      </p:tavLst>
                                    </p:anim>
                                    <p:anim calcmode="lin" valueType="num">
                                      <p:cBhvr>
                                        <p:cTn id="39" dur="200" accel="100000" fill="hold">
                                          <p:stCondLst>
                                            <p:cond delay="800"/>
                                          </p:stCondLst>
                                        </p:cTn>
                                        <p:tgtEl>
                                          <p:spTgt spid="3">
                                            <p:txEl>
                                              <p:pRg st="2" end="2"/>
                                            </p:txEl>
                                          </p:spTgt>
                                        </p:tgtEl>
                                        <p:attrNameLst>
                                          <p:attrName>ppt_x</p:attrName>
                                        </p:attrNameLst>
                                      </p:cBhvr>
                                      <p:tavLst>
                                        <p:tav tm="0">
                                          <p:val>
                                            <p:strVal val="#ppt_x-0.05"/>
                                          </p:val>
                                        </p:tav>
                                        <p:tav tm="100000">
                                          <p:val>
                                            <p:strVal val="#ppt_x"/>
                                          </p:val>
                                        </p:tav>
                                      </p:tavLst>
                                    </p:anim>
                                    <p:anim calcmode="lin" valueType="num">
                                      <p:cBhvr>
                                        <p:cTn id="40" dur="200" accel="100000" fill="hold">
                                          <p:stCondLst>
                                            <p:cond delay="800"/>
                                          </p:stCondLst>
                                        </p:cTn>
                                        <p:tgtEl>
                                          <p:spTgt spid="3">
                                            <p:txEl>
                                              <p:pRg st="2" end="2"/>
                                            </p:txEl>
                                          </p:spTgt>
                                        </p:tgtEl>
                                        <p:attrNameLst>
                                          <p:attrName>ppt_y</p:attrName>
                                        </p:attrNameLst>
                                      </p:cBhvr>
                                      <p:tavLst>
                                        <p:tav tm="0">
                                          <p:val>
                                            <p:strVal val="#ppt_y+0.1"/>
                                          </p:val>
                                        </p:tav>
                                        <p:tav tm="100000">
                                          <p:val>
                                            <p:strVal val="#ppt_y"/>
                                          </p:val>
                                        </p:tav>
                                      </p:tavLst>
                                    </p:anim>
                                  </p:childTnLst>
                                </p:cTn>
                              </p:par>
                              <p:par>
                                <p:cTn id="41" presetID="30" presetClass="entr" presetSubtype="0" fill="hold" nodeType="withEffect">
                                  <p:stCondLst>
                                    <p:cond delay="0"/>
                                  </p:stCondLst>
                                  <p:childTnLst>
                                    <p:set>
                                      <p:cBhvr>
                                        <p:cTn id="42" dur="1" fill="hold">
                                          <p:stCondLst>
                                            <p:cond delay="0"/>
                                          </p:stCondLst>
                                        </p:cTn>
                                        <p:tgtEl>
                                          <p:spTgt spid="3">
                                            <p:txEl>
                                              <p:pRg st="3" end="3"/>
                                            </p:txEl>
                                          </p:spTgt>
                                        </p:tgtEl>
                                        <p:attrNameLst>
                                          <p:attrName>style.visibility</p:attrName>
                                        </p:attrNameLst>
                                      </p:cBhvr>
                                      <p:to>
                                        <p:strVal val="visible"/>
                                      </p:to>
                                    </p:set>
                                    <p:animEffect transition="in" filter="fade">
                                      <p:cBhvr>
                                        <p:cTn id="43" dur="800" decel="100000"/>
                                        <p:tgtEl>
                                          <p:spTgt spid="3">
                                            <p:txEl>
                                              <p:pRg st="3" end="3"/>
                                            </p:txEl>
                                          </p:spTgt>
                                        </p:tgtEl>
                                      </p:cBhvr>
                                    </p:animEffect>
                                    <p:anim calcmode="lin" valueType="num">
                                      <p:cBhvr>
                                        <p:cTn id="44" dur="800" decel="100000" fill="hold"/>
                                        <p:tgtEl>
                                          <p:spTgt spid="3">
                                            <p:txEl>
                                              <p:pRg st="3" end="3"/>
                                            </p:txEl>
                                          </p:spTgt>
                                        </p:tgtEl>
                                        <p:attrNameLst>
                                          <p:attrName>style.rotation</p:attrName>
                                        </p:attrNameLst>
                                      </p:cBhvr>
                                      <p:tavLst>
                                        <p:tav tm="0">
                                          <p:val>
                                            <p:fltVal val="-90"/>
                                          </p:val>
                                        </p:tav>
                                        <p:tav tm="100000">
                                          <p:val>
                                            <p:fltVal val="0"/>
                                          </p:val>
                                        </p:tav>
                                      </p:tavLst>
                                    </p:anim>
                                    <p:anim calcmode="lin" valueType="num">
                                      <p:cBhvr>
                                        <p:cTn id="45" dur="800" decel="100000" fill="hold"/>
                                        <p:tgtEl>
                                          <p:spTgt spid="3">
                                            <p:txEl>
                                              <p:pRg st="3" end="3"/>
                                            </p:txEl>
                                          </p:spTgt>
                                        </p:tgtEl>
                                        <p:attrNameLst>
                                          <p:attrName>ppt_x</p:attrName>
                                        </p:attrNameLst>
                                      </p:cBhvr>
                                      <p:tavLst>
                                        <p:tav tm="0">
                                          <p:val>
                                            <p:strVal val="#ppt_x+0.4"/>
                                          </p:val>
                                        </p:tav>
                                        <p:tav tm="100000">
                                          <p:val>
                                            <p:strVal val="#ppt_x-0.05"/>
                                          </p:val>
                                        </p:tav>
                                      </p:tavLst>
                                    </p:anim>
                                    <p:anim calcmode="lin" valueType="num">
                                      <p:cBhvr>
                                        <p:cTn id="46" dur="800" decel="100000" fill="hold"/>
                                        <p:tgtEl>
                                          <p:spTgt spid="3">
                                            <p:txEl>
                                              <p:pRg st="3" end="3"/>
                                            </p:txEl>
                                          </p:spTgt>
                                        </p:tgtEl>
                                        <p:attrNameLst>
                                          <p:attrName>ppt_y</p:attrName>
                                        </p:attrNameLst>
                                      </p:cBhvr>
                                      <p:tavLst>
                                        <p:tav tm="0">
                                          <p:val>
                                            <p:strVal val="#ppt_y-0.4"/>
                                          </p:val>
                                        </p:tav>
                                        <p:tav tm="100000">
                                          <p:val>
                                            <p:strVal val="#ppt_y+0.1"/>
                                          </p:val>
                                        </p:tav>
                                      </p:tavLst>
                                    </p:anim>
                                    <p:anim calcmode="lin" valueType="num">
                                      <p:cBhvr>
                                        <p:cTn id="47" dur="200" accel="100000" fill="hold">
                                          <p:stCondLst>
                                            <p:cond delay="800"/>
                                          </p:stCondLst>
                                        </p:cTn>
                                        <p:tgtEl>
                                          <p:spTgt spid="3">
                                            <p:txEl>
                                              <p:pRg st="3" end="3"/>
                                            </p:txEl>
                                          </p:spTgt>
                                        </p:tgtEl>
                                        <p:attrNameLst>
                                          <p:attrName>ppt_x</p:attrName>
                                        </p:attrNameLst>
                                      </p:cBhvr>
                                      <p:tavLst>
                                        <p:tav tm="0">
                                          <p:val>
                                            <p:strVal val="#ppt_x-0.05"/>
                                          </p:val>
                                        </p:tav>
                                        <p:tav tm="100000">
                                          <p:val>
                                            <p:strVal val="#ppt_x"/>
                                          </p:val>
                                        </p:tav>
                                      </p:tavLst>
                                    </p:anim>
                                    <p:anim calcmode="lin" valueType="num">
                                      <p:cBhvr>
                                        <p:cTn id="48" dur="200" accel="100000" fill="hold">
                                          <p:stCondLst>
                                            <p:cond delay="800"/>
                                          </p:stCondLst>
                                        </p:cTn>
                                        <p:tgtEl>
                                          <p:spTgt spid="3">
                                            <p:txEl>
                                              <p:pRg st="3" end="3"/>
                                            </p:txEl>
                                          </p:spTgt>
                                        </p:tgtEl>
                                        <p:attrNameLst>
                                          <p:attrName>ppt_y</p:attrName>
                                        </p:attrNameLst>
                                      </p:cBhvr>
                                      <p:tavLst>
                                        <p:tav tm="0">
                                          <p:val>
                                            <p:strVal val="#ppt_y+0.1"/>
                                          </p:val>
                                        </p:tav>
                                        <p:tav tm="100000">
                                          <p:val>
                                            <p:strVal val="#ppt_y"/>
                                          </p:val>
                                        </p:tav>
                                      </p:tavLst>
                                    </p:anim>
                                  </p:childTnLst>
                                </p:cTn>
                              </p:par>
                              <p:par>
                                <p:cTn id="49" presetID="30" presetClass="entr" presetSubtype="0" fill="hold" nodeType="withEffect">
                                  <p:stCondLst>
                                    <p:cond delay="0"/>
                                  </p:stCondLst>
                                  <p:childTnLst>
                                    <p:set>
                                      <p:cBhvr>
                                        <p:cTn id="50" dur="1" fill="hold">
                                          <p:stCondLst>
                                            <p:cond delay="0"/>
                                          </p:stCondLst>
                                        </p:cTn>
                                        <p:tgtEl>
                                          <p:spTgt spid="3">
                                            <p:txEl>
                                              <p:pRg st="4" end="4"/>
                                            </p:txEl>
                                          </p:spTgt>
                                        </p:tgtEl>
                                        <p:attrNameLst>
                                          <p:attrName>style.visibility</p:attrName>
                                        </p:attrNameLst>
                                      </p:cBhvr>
                                      <p:to>
                                        <p:strVal val="visible"/>
                                      </p:to>
                                    </p:set>
                                    <p:animEffect transition="in" filter="fade">
                                      <p:cBhvr>
                                        <p:cTn id="51" dur="800" decel="100000"/>
                                        <p:tgtEl>
                                          <p:spTgt spid="3">
                                            <p:txEl>
                                              <p:pRg st="4" end="4"/>
                                            </p:txEl>
                                          </p:spTgt>
                                        </p:tgtEl>
                                      </p:cBhvr>
                                    </p:animEffect>
                                    <p:anim calcmode="lin" valueType="num">
                                      <p:cBhvr>
                                        <p:cTn id="52" dur="800" decel="100000" fill="hold"/>
                                        <p:tgtEl>
                                          <p:spTgt spid="3">
                                            <p:txEl>
                                              <p:pRg st="4" end="4"/>
                                            </p:txEl>
                                          </p:spTgt>
                                        </p:tgtEl>
                                        <p:attrNameLst>
                                          <p:attrName>style.rotation</p:attrName>
                                        </p:attrNameLst>
                                      </p:cBhvr>
                                      <p:tavLst>
                                        <p:tav tm="0">
                                          <p:val>
                                            <p:fltVal val="-90"/>
                                          </p:val>
                                        </p:tav>
                                        <p:tav tm="100000">
                                          <p:val>
                                            <p:fltVal val="0"/>
                                          </p:val>
                                        </p:tav>
                                      </p:tavLst>
                                    </p:anim>
                                    <p:anim calcmode="lin" valueType="num">
                                      <p:cBhvr>
                                        <p:cTn id="53" dur="800" decel="100000" fill="hold"/>
                                        <p:tgtEl>
                                          <p:spTgt spid="3">
                                            <p:txEl>
                                              <p:pRg st="4" end="4"/>
                                            </p:txEl>
                                          </p:spTgt>
                                        </p:tgtEl>
                                        <p:attrNameLst>
                                          <p:attrName>ppt_x</p:attrName>
                                        </p:attrNameLst>
                                      </p:cBhvr>
                                      <p:tavLst>
                                        <p:tav tm="0">
                                          <p:val>
                                            <p:strVal val="#ppt_x+0.4"/>
                                          </p:val>
                                        </p:tav>
                                        <p:tav tm="100000">
                                          <p:val>
                                            <p:strVal val="#ppt_x-0.05"/>
                                          </p:val>
                                        </p:tav>
                                      </p:tavLst>
                                    </p:anim>
                                    <p:anim calcmode="lin" valueType="num">
                                      <p:cBhvr>
                                        <p:cTn id="54" dur="800" decel="100000" fill="hold"/>
                                        <p:tgtEl>
                                          <p:spTgt spid="3">
                                            <p:txEl>
                                              <p:pRg st="4" end="4"/>
                                            </p:txEl>
                                          </p:spTgt>
                                        </p:tgtEl>
                                        <p:attrNameLst>
                                          <p:attrName>ppt_y</p:attrName>
                                        </p:attrNameLst>
                                      </p:cBhvr>
                                      <p:tavLst>
                                        <p:tav tm="0">
                                          <p:val>
                                            <p:strVal val="#ppt_y-0.4"/>
                                          </p:val>
                                        </p:tav>
                                        <p:tav tm="100000">
                                          <p:val>
                                            <p:strVal val="#ppt_y+0.1"/>
                                          </p:val>
                                        </p:tav>
                                      </p:tavLst>
                                    </p:anim>
                                    <p:anim calcmode="lin" valueType="num">
                                      <p:cBhvr>
                                        <p:cTn id="55" dur="200" accel="100000" fill="hold">
                                          <p:stCondLst>
                                            <p:cond delay="800"/>
                                          </p:stCondLst>
                                        </p:cTn>
                                        <p:tgtEl>
                                          <p:spTgt spid="3">
                                            <p:txEl>
                                              <p:pRg st="4" end="4"/>
                                            </p:txEl>
                                          </p:spTgt>
                                        </p:tgtEl>
                                        <p:attrNameLst>
                                          <p:attrName>ppt_x</p:attrName>
                                        </p:attrNameLst>
                                      </p:cBhvr>
                                      <p:tavLst>
                                        <p:tav tm="0">
                                          <p:val>
                                            <p:strVal val="#ppt_x-0.05"/>
                                          </p:val>
                                        </p:tav>
                                        <p:tav tm="100000">
                                          <p:val>
                                            <p:strVal val="#ppt_x"/>
                                          </p:val>
                                        </p:tav>
                                      </p:tavLst>
                                    </p:anim>
                                    <p:anim calcmode="lin" valueType="num">
                                      <p:cBhvr>
                                        <p:cTn id="56" dur="200" accel="100000" fill="hold">
                                          <p:stCondLst>
                                            <p:cond delay="800"/>
                                          </p:stCondLst>
                                        </p:cTn>
                                        <p:tgtEl>
                                          <p:spTgt spid="3">
                                            <p:txEl>
                                              <p:pRg st="4" end="4"/>
                                            </p:txEl>
                                          </p:spTgt>
                                        </p:tgtEl>
                                        <p:attrNameLst>
                                          <p:attrName>ppt_y</p:attrName>
                                        </p:attrNameLst>
                                      </p:cBhvr>
                                      <p:tavLst>
                                        <p:tav tm="0">
                                          <p:val>
                                            <p:strVal val="#ppt_y+0.1"/>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50" presetClass="entr" presetSubtype="0" decel="100000" fill="hold" nodeType="clickEffect">
                                  <p:stCondLst>
                                    <p:cond delay="0"/>
                                  </p:stCondLst>
                                  <p:childTnLst>
                                    <p:set>
                                      <p:cBhvr>
                                        <p:cTn id="60" dur="1" fill="hold">
                                          <p:stCondLst>
                                            <p:cond delay="0"/>
                                          </p:stCondLst>
                                        </p:cTn>
                                        <p:tgtEl>
                                          <p:spTgt spid="1028"/>
                                        </p:tgtEl>
                                        <p:attrNameLst>
                                          <p:attrName>style.visibility</p:attrName>
                                        </p:attrNameLst>
                                      </p:cBhvr>
                                      <p:to>
                                        <p:strVal val="visible"/>
                                      </p:to>
                                    </p:set>
                                    <p:anim calcmode="lin" valueType="num">
                                      <p:cBhvr>
                                        <p:cTn id="61" dur="1000" fill="hold"/>
                                        <p:tgtEl>
                                          <p:spTgt spid="1028"/>
                                        </p:tgtEl>
                                        <p:attrNameLst>
                                          <p:attrName>ppt_w</p:attrName>
                                        </p:attrNameLst>
                                      </p:cBhvr>
                                      <p:tavLst>
                                        <p:tav tm="0">
                                          <p:val>
                                            <p:strVal val="#ppt_w+.3"/>
                                          </p:val>
                                        </p:tav>
                                        <p:tav tm="100000">
                                          <p:val>
                                            <p:strVal val="#ppt_w"/>
                                          </p:val>
                                        </p:tav>
                                      </p:tavLst>
                                    </p:anim>
                                    <p:anim calcmode="lin" valueType="num">
                                      <p:cBhvr>
                                        <p:cTn id="62" dur="1000" fill="hold"/>
                                        <p:tgtEl>
                                          <p:spTgt spid="1028"/>
                                        </p:tgtEl>
                                        <p:attrNameLst>
                                          <p:attrName>ppt_h</p:attrName>
                                        </p:attrNameLst>
                                      </p:cBhvr>
                                      <p:tavLst>
                                        <p:tav tm="0">
                                          <p:val>
                                            <p:strVal val="#ppt_h"/>
                                          </p:val>
                                        </p:tav>
                                        <p:tav tm="100000">
                                          <p:val>
                                            <p:strVal val="#ppt_h"/>
                                          </p:val>
                                        </p:tav>
                                      </p:tavLst>
                                    </p:anim>
                                    <p:animEffect transition="in" filter="fade">
                                      <p:cBhvr>
                                        <p:cTn id="63" dur="1000"/>
                                        <p:tgtEl>
                                          <p:spTgt spid="1028"/>
                                        </p:tgtEl>
                                      </p:cBhvr>
                                    </p:animEffect>
                                  </p:childTnLst>
                                </p:cTn>
                              </p:par>
                            </p:childTnLst>
                          </p:cTn>
                        </p:par>
                      </p:childTnLst>
                    </p:cTn>
                  </p:par>
                  <p:par>
                    <p:cTn id="64" fill="hold">
                      <p:stCondLst>
                        <p:cond delay="indefinite"/>
                      </p:stCondLst>
                      <p:childTnLst>
                        <p:par>
                          <p:cTn id="65" fill="hold">
                            <p:stCondLst>
                              <p:cond delay="0"/>
                            </p:stCondLst>
                            <p:childTnLst>
                              <p:par>
                                <p:cTn id="66" presetID="0" presetClass="path" presetSubtype="0" accel="50000" decel="50000" fill="hold" nodeType="clickEffect">
                                  <p:stCondLst>
                                    <p:cond delay="0"/>
                                  </p:stCondLst>
                                  <p:childTnLst>
                                    <p:animMotion origin="layout" path="M -0.12014 0.1338 L -0.84462 0.76389 " pathEditMode="relative" rAng="0" ptsTypes="AA">
                                      <p:cBhvr>
                                        <p:cTn id="67" dur="2000" fill="hold"/>
                                        <p:tgtEl>
                                          <p:spTgt spid="1030"/>
                                        </p:tgtEl>
                                        <p:attrNameLst>
                                          <p:attrName>ppt_x</p:attrName>
                                          <p:attrName>ppt_y</p:attrName>
                                        </p:attrNameLst>
                                      </p:cBhvr>
                                      <p:rCtr x="-362" y="315"/>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78098"/>
          </a:xfrm>
        </p:spPr>
        <p:txBody>
          <a:bodyPr/>
          <a:lstStyle/>
          <a:p>
            <a:r>
              <a:rPr lang="uk-UA" dirty="0" smtClean="0"/>
              <a:t>Забруднення космосу</a:t>
            </a:r>
            <a:endParaRPr lang="uk-UA" dirty="0"/>
          </a:p>
        </p:txBody>
      </p:sp>
      <p:sp>
        <p:nvSpPr>
          <p:cNvPr id="3" name="Содержимое 2"/>
          <p:cNvSpPr>
            <a:spLocks noGrp="1"/>
          </p:cNvSpPr>
          <p:nvPr>
            <p:ph idx="1"/>
          </p:nvPr>
        </p:nvSpPr>
        <p:spPr>
          <a:xfrm>
            <a:off x="179512" y="1052736"/>
            <a:ext cx="8964488" cy="2592288"/>
          </a:xfrm>
        </p:spPr>
        <p:txBody>
          <a:bodyPr>
            <a:normAutofit lnSpcReduction="10000"/>
          </a:bodyPr>
          <a:lstStyle/>
          <a:p>
            <a:r>
              <a:rPr lang="uk-UA" dirty="0" smtClean="0"/>
              <a:t>Забруднення космосу,також - засмічення космосу) - виведення в навколоземний і найближчий космічний простір об'єктів з випадковими орбітами й забруднення його космічними об'єктами, що створює труднощі у функціонуванні наземних приладів (головним чином радіотехнічних і астрономічних).</a:t>
            </a:r>
            <a:endParaRPr lang="uk-UA" dirty="0"/>
          </a:p>
        </p:txBody>
      </p:sp>
      <p:graphicFrame>
        <p:nvGraphicFramePr>
          <p:cNvPr id="6" name="Таблица 5"/>
          <p:cNvGraphicFramePr>
            <a:graphicFrameLocks noGrp="1"/>
          </p:cNvGraphicFramePr>
          <p:nvPr/>
        </p:nvGraphicFramePr>
        <p:xfrm>
          <a:off x="1547664" y="3717032"/>
          <a:ext cx="6096000" cy="2956560"/>
        </p:xfrm>
        <a:graphic>
          <a:graphicData uri="http://schemas.openxmlformats.org/drawingml/2006/table">
            <a:tbl>
              <a:tblPr firstRow="1" bandRow="1">
                <a:tableStyleId>{5C22544A-7EE6-4342-B048-85BDC9FD1C3A}</a:tableStyleId>
              </a:tblPr>
              <a:tblGrid>
                <a:gridCol w="2032000"/>
                <a:gridCol w="2032000"/>
                <a:gridCol w="2032000"/>
              </a:tblGrid>
              <a:tr h="355064">
                <a:tc>
                  <a:txBody>
                    <a:bodyPr/>
                    <a:lstStyle/>
                    <a:p>
                      <a:pPr algn="ctr"/>
                      <a:r>
                        <a:rPr lang="uk-UA" dirty="0" smtClean="0"/>
                        <a:t>Держава</a:t>
                      </a:r>
                      <a:endParaRPr lang="uk-UA" dirty="0"/>
                    </a:p>
                  </a:txBody>
                  <a:tcPr/>
                </a:tc>
                <a:tc>
                  <a:txBody>
                    <a:bodyPr/>
                    <a:lstStyle/>
                    <a:p>
                      <a:pPr algn="ctr"/>
                      <a:r>
                        <a:rPr lang="uk-UA" dirty="0" smtClean="0"/>
                        <a:t>Кількість</a:t>
                      </a:r>
                      <a:endParaRPr lang="uk-UA" dirty="0"/>
                    </a:p>
                  </a:txBody>
                  <a:tcPr/>
                </a:tc>
                <a:tc>
                  <a:txBody>
                    <a:bodyPr/>
                    <a:lstStyle/>
                    <a:p>
                      <a:pPr algn="ctr"/>
                      <a:r>
                        <a:rPr lang="uk-UA" dirty="0" smtClean="0"/>
                        <a:t>Частка</a:t>
                      </a:r>
                      <a:endParaRPr lang="uk-UA" dirty="0"/>
                    </a:p>
                  </a:txBody>
                  <a:tcPr/>
                </a:tc>
              </a:tr>
              <a:tr h="354320">
                <a:tc>
                  <a:txBody>
                    <a:bodyPr/>
                    <a:lstStyle/>
                    <a:p>
                      <a:pPr algn="ctr"/>
                      <a:r>
                        <a:rPr lang="uk-UA" dirty="0" smtClean="0"/>
                        <a:t>Росія </a:t>
                      </a:r>
                      <a:endParaRPr lang="uk-UA" dirty="0"/>
                    </a:p>
                  </a:txBody>
                  <a:tcPr/>
                </a:tc>
                <a:tc>
                  <a:txBody>
                    <a:bodyPr/>
                    <a:lstStyle/>
                    <a:p>
                      <a:pPr algn="ctr"/>
                      <a:r>
                        <a:rPr lang="uk-UA" dirty="0" smtClean="0"/>
                        <a:t>4667</a:t>
                      </a:r>
                      <a:endParaRPr lang="uk-UA" dirty="0"/>
                    </a:p>
                  </a:txBody>
                  <a:tcPr/>
                </a:tc>
                <a:tc>
                  <a:txBody>
                    <a:bodyPr/>
                    <a:lstStyle/>
                    <a:p>
                      <a:pPr algn="ctr"/>
                      <a:r>
                        <a:rPr lang="uk-UA" dirty="0" smtClean="0"/>
                        <a:t>34.7%</a:t>
                      </a:r>
                      <a:endParaRPr lang="uk-UA" dirty="0"/>
                    </a:p>
                  </a:txBody>
                  <a:tcPr/>
                </a:tc>
              </a:tr>
              <a:tr h="370840">
                <a:tc>
                  <a:txBody>
                    <a:bodyPr/>
                    <a:lstStyle/>
                    <a:p>
                      <a:pPr algn="ctr"/>
                      <a:r>
                        <a:rPr lang="uk-UA" dirty="0" smtClean="0"/>
                        <a:t>США</a:t>
                      </a:r>
                      <a:endParaRPr lang="uk-UA" dirty="0"/>
                    </a:p>
                  </a:txBody>
                  <a:tcPr/>
                </a:tc>
                <a:tc>
                  <a:txBody>
                    <a:bodyPr/>
                    <a:lstStyle/>
                    <a:p>
                      <a:pPr algn="ctr"/>
                      <a:r>
                        <a:rPr lang="uk-UA" dirty="0" smtClean="0"/>
                        <a:t>3723</a:t>
                      </a:r>
                      <a:endParaRPr lang="uk-UA" dirty="0"/>
                    </a:p>
                  </a:txBody>
                  <a:tcPr/>
                </a:tc>
                <a:tc>
                  <a:txBody>
                    <a:bodyPr/>
                    <a:lstStyle/>
                    <a:p>
                      <a:pPr algn="ctr"/>
                      <a:r>
                        <a:rPr lang="uk-UA" dirty="0" smtClean="0"/>
                        <a:t>27.7%</a:t>
                      </a:r>
                      <a:endParaRPr lang="uk-UA" dirty="0"/>
                    </a:p>
                  </a:txBody>
                  <a:tcPr/>
                </a:tc>
              </a:tr>
              <a:tr h="370840">
                <a:tc>
                  <a:txBody>
                    <a:bodyPr/>
                    <a:lstStyle/>
                    <a:p>
                      <a:pPr algn="ctr"/>
                      <a:r>
                        <a:rPr lang="uk-UA" dirty="0" smtClean="0"/>
                        <a:t>КНР</a:t>
                      </a:r>
                      <a:endParaRPr lang="uk-UA" dirty="0"/>
                    </a:p>
                  </a:txBody>
                  <a:tcPr/>
                </a:tc>
                <a:tc>
                  <a:txBody>
                    <a:bodyPr/>
                    <a:lstStyle/>
                    <a:p>
                      <a:pPr algn="ctr"/>
                      <a:r>
                        <a:rPr lang="uk-UA" dirty="0" smtClean="0"/>
                        <a:t>3518</a:t>
                      </a:r>
                      <a:endParaRPr lang="uk-UA" dirty="0"/>
                    </a:p>
                  </a:txBody>
                  <a:tcPr/>
                </a:tc>
                <a:tc>
                  <a:txBody>
                    <a:bodyPr/>
                    <a:lstStyle/>
                    <a:p>
                      <a:pPr algn="ctr"/>
                      <a:r>
                        <a:rPr lang="uk-UA" dirty="0" smtClean="0"/>
                        <a:t>26.6%</a:t>
                      </a:r>
                      <a:endParaRPr lang="uk-UA" dirty="0"/>
                    </a:p>
                  </a:txBody>
                  <a:tcPr/>
                </a:tc>
              </a:tr>
              <a:tr h="370840">
                <a:tc>
                  <a:txBody>
                    <a:bodyPr/>
                    <a:lstStyle/>
                    <a:p>
                      <a:pPr algn="ctr"/>
                      <a:r>
                        <a:rPr lang="uk-UA" dirty="0" smtClean="0"/>
                        <a:t>Франція</a:t>
                      </a:r>
                      <a:endParaRPr lang="uk-UA" dirty="0"/>
                    </a:p>
                  </a:txBody>
                  <a:tcPr/>
                </a:tc>
                <a:tc>
                  <a:txBody>
                    <a:bodyPr/>
                    <a:lstStyle/>
                    <a:p>
                      <a:pPr algn="ctr"/>
                      <a:r>
                        <a:rPr lang="uk-UA" dirty="0" smtClean="0"/>
                        <a:t>484</a:t>
                      </a:r>
                      <a:endParaRPr lang="uk-UA" dirty="0"/>
                    </a:p>
                  </a:txBody>
                  <a:tcPr/>
                </a:tc>
                <a:tc>
                  <a:txBody>
                    <a:bodyPr/>
                    <a:lstStyle/>
                    <a:p>
                      <a:pPr algn="ctr"/>
                      <a:r>
                        <a:rPr lang="uk-UA" dirty="0" smtClean="0"/>
                        <a:t>3.6%</a:t>
                      </a:r>
                      <a:endParaRPr lang="uk-UA" dirty="0"/>
                    </a:p>
                  </a:txBody>
                  <a:tcPr/>
                </a:tc>
              </a:tr>
              <a:tr h="370840">
                <a:tc>
                  <a:txBody>
                    <a:bodyPr/>
                    <a:lstStyle/>
                    <a:p>
                      <a:pPr algn="ctr"/>
                      <a:r>
                        <a:rPr lang="uk-UA" dirty="0" smtClean="0"/>
                        <a:t>Японія</a:t>
                      </a:r>
                      <a:endParaRPr lang="uk-UA" dirty="0"/>
                    </a:p>
                  </a:txBody>
                  <a:tcPr/>
                </a:tc>
                <a:tc>
                  <a:txBody>
                    <a:bodyPr/>
                    <a:lstStyle/>
                    <a:p>
                      <a:pPr algn="ctr"/>
                      <a:r>
                        <a:rPr lang="uk-UA" dirty="0" smtClean="0"/>
                        <a:t>183</a:t>
                      </a:r>
                      <a:endParaRPr lang="uk-UA" dirty="0"/>
                    </a:p>
                  </a:txBody>
                  <a:tcPr/>
                </a:tc>
                <a:tc>
                  <a:txBody>
                    <a:bodyPr/>
                    <a:lstStyle/>
                    <a:p>
                      <a:pPr algn="ctr"/>
                      <a:r>
                        <a:rPr lang="uk-UA" dirty="0" smtClean="0"/>
                        <a:t>1.4%</a:t>
                      </a:r>
                      <a:endParaRPr lang="uk-UA" dirty="0"/>
                    </a:p>
                  </a:txBody>
                  <a:tcPr/>
                </a:tc>
              </a:tr>
              <a:tr h="370840">
                <a:tc>
                  <a:txBody>
                    <a:bodyPr/>
                    <a:lstStyle/>
                    <a:p>
                      <a:pPr algn="ctr"/>
                      <a:r>
                        <a:rPr lang="uk-UA" dirty="0" smtClean="0"/>
                        <a:t>Індія</a:t>
                      </a:r>
                      <a:endParaRPr lang="uk-UA" dirty="0"/>
                    </a:p>
                  </a:txBody>
                  <a:tcPr/>
                </a:tc>
                <a:tc>
                  <a:txBody>
                    <a:bodyPr/>
                    <a:lstStyle/>
                    <a:p>
                      <a:pPr algn="ctr"/>
                      <a:r>
                        <a:rPr lang="uk-UA" dirty="0" smtClean="0"/>
                        <a:t>174</a:t>
                      </a:r>
                      <a:endParaRPr lang="uk-UA" dirty="0"/>
                    </a:p>
                  </a:txBody>
                  <a:tcPr/>
                </a:tc>
                <a:tc>
                  <a:txBody>
                    <a:bodyPr/>
                    <a:lstStyle/>
                    <a:p>
                      <a:pPr algn="ctr"/>
                      <a:r>
                        <a:rPr lang="uk-UA" dirty="0" smtClean="0"/>
                        <a:t>1.3%</a:t>
                      </a:r>
                      <a:endParaRPr lang="uk-UA" dirty="0"/>
                    </a:p>
                  </a:txBody>
                  <a:tcPr/>
                </a:tc>
              </a:tr>
              <a:tr h="370840">
                <a:tc>
                  <a:txBody>
                    <a:bodyPr/>
                    <a:lstStyle/>
                    <a:p>
                      <a:pPr algn="ctr"/>
                      <a:r>
                        <a:rPr lang="uk-UA" dirty="0" smtClean="0"/>
                        <a:t>Інші</a:t>
                      </a:r>
                      <a:endParaRPr lang="uk-UA" dirty="0"/>
                    </a:p>
                  </a:txBody>
                  <a:tcPr/>
                </a:tc>
                <a:tc>
                  <a:txBody>
                    <a:bodyPr/>
                    <a:lstStyle/>
                    <a:p>
                      <a:pPr algn="ctr"/>
                      <a:r>
                        <a:rPr lang="uk-UA" dirty="0" smtClean="0"/>
                        <a:t>688</a:t>
                      </a:r>
                      <a:endParaRPr lang="uk-UA" dirty="0"/>
                    </a:p>
                  </a:txBody>
                  <a:tcPr/>
                </a:tc>
                <a:tc>
                  <a:txBody>
                    <a:bodyPr/>
                    <a:lstStyle/>
                    <a:p>
                      <a:pPr algn="ctr"/>
                      <a:r>
                        <a:rPr lang="uk-UA" dirty="0" smtClean="0"/>
                        <a:t>5.1%</a:t>
                      </a:r>
                      <a:endParaRPr lang="uk-UA" dirty="0"/>
                    </a:p>
                  </a:txBody>
                  <a:tcPr/>
                </a:tc>
              </a:tr>
            </a:tbl>
          </a:graphicData>
        </a:graphic>
      </p:graphicFrame>
      <p:pic>
        <p:nvPicPr>
          <p:cNvPr id="7" name="Picture 3" descr="C:\Users\Home\AppData\Local\Microsoft\Windows\Temporary Internet Files\Content.IE5\IAHZ4JHQ\MC900371078[1].wmf"/>
          <p:cNvPicPr>
            <a:picLocks noChangeAspect="1" noChangeArrowheads="1"/>
          </p:cNvPicPr>
          <p:nvPr/>
        </p:nvPicPr>
        <p:blipFill>
          <a:blip r:embed="rId2" cstate="print"/>
          <a:srcRect/>
          <a:stretch>
            <a:fillRect/>
          </a:stretch>
        </p:blipFill>
        <p:spPr bwMode="auto">
          <a:xfrm>
            <a:off x="7725946" y="5589240"/>
            <a:ext cx="1418054" cy="1165179"/>
          </a:xfrm>
          <a:prstGeom prst="rect">
            <a:avLst/>
          </a:prstGeom>
          <a:noFill/>
        </p:spPr>
      </p:pic>
      <p:pic>
        <p:nvPicPr>
          <p:cNvPr id="1026" name="Picture 2" descr="C:\Users\Home\AppData\Local\Microsoft\Windows\Temporary Internet Files\Content.IE5\IAHZ4JHQ\MC900293734[2].wmf"/>
          <p:cNvPicPr>
            <a:picLocks noChangeAspect="1" noChangeArrowheads="1"/>
          </p:cNvPicPr>
          <p:nvPr/>
        </p:nvPicPr>
        <p:blipFill>
          <a:blip r:embed="rId3" cstate="print"/>
          <a:srcRect/>
          <a:stretch>
            <a:fillRect/>
          </a:stretch>
        </p:blipFill>
        <p:spPr bwMode="auto">
          <a:xfrm>
            <a:off x="0" y="5229200"/>
            <a:ext cx="1629999" cy="1440160"/>
          </a:xfrm>
          <a:prstGeom prst="rect">
            <a:avLst/>
          </a:prstGeom>
          <a:noFill/>
        </p:spPr>
      </p:pic>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49" presetClass="entr" presetSubtype="0" decel="100000" fill="hold"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 calcmode="lin" valueType="num">
                                      <p:cBhvr>
                                        <p:cTn id="16"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7" dur="5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8" dur="500" fill="hold"/>
                                        <p:tgtEl>
                                          <p:spTgt spid="3">
                                            <p:txEl>
                                              <p:pRg st="0" end="0"/>
                                            </p:txEl>
                                          </p:spTgt>
                                        </p:tgtEl>
                                        <p:attrNameLst>
                                          <p:attrName>style.rotation</p:attrName>
                                        </p:attrNameLst>
                                      </p:cBhvr>
                                      <p:tavLst>
                                        <p:tav tm="0">
                                          <p:val>
                                            <p:fltVal val="360"/>
                                          </p:val>
                                        </p:tav>
                                        <p:tav tm="100000">
                                          <p:val>
                                            <p:fltVal val="0"/>
                                          </p:val>
                                        </p:tav>
                                      </p:tavLst>
                                    </p:anim>
                                    <p:animEffect transition="in" filter="fade">
                                      <p:cBhvr>
                                        <p:cTn id="19" dur="500"/>
                                        <p:tgtEl>
                                          <p:spTgt spid="3">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54" presetClass="entr" presetSubtype="0" accel="100000" fill="hold" nodeType="clickEffect">
                                  <p:stCondLst>
                                    <p:cond delay="0"/>
                                  </p:stCondLst>
                                  <p:childTnLst>
                                    <p:set>
                                      <p:cBhvr>
                                        <p:cTn id="23" dur="1" fill="hold">
                                          <p:stCondLst>
                                            <p:cond delay="0"/>
                                          </p:stCondLst>
                                        </p:cTn>
                                        <p:tgtEl>
                                          <p:spTgt spid="6"/>
                                        </p:tgtEl>
                                        <p:attrNameLst>
                                          <p:attrName>style.visibility</p:attrName>
                                        </p:attrNameLst>
                                      </p:cBhvr>
                                      <p:to>
                                        <p:strVal val="visible"/>
                                      </p:to>
                                    </p:set>
                                    <p:anim calcmode="lin" valueType="num">
                                      <p:cBhvr>
                                        <p:cTn id="24" dur="500" fill="hold"/>
                                        <p:tgtEl>
                                          <p:spTgt spid="6"/>
                                        </p:tgtEl>
                                        <p:attrNameLst>
                                          <p:attrName>ppt_w</p:attrName>
                                        </p:attrNameLst>
                                      </p:cBhvr>
                                      <p:tavLst>
                                        <p:tav tm="0">
                                          <p:val>
                                            <p:strVal val="#ppt_w*0.05"/>
                                          </p:val>
                                        </p:tav>
                                        <p:tav tm="100000">
                                          <p:val>
                                            <p:strVal val="#ppt_w"/>
                                          </p:val>
                                        </p:tav>
                                      </p:tavLst>
                                    </p:anim>
                                    <p:anim calcmode="lin" valueType="num">
                                      <p:cBhvr>
                                        <p:cTn id="25" dur="500" fill="hold"/>
                                        <p:tgtEl>
                                          <p:spTgt spid="6"/>
                                        </p:tgtEl>
                                        <p:attrNameLst>
                                          <p:attrName>ppt_h</p:attrName>
                                        </p:attrNameLst>
                                      </p:cBhvr>
                                      <p:tavLst>
                                        <p:tav tm="0">
                                          <p:val>
                                            <p:strVal val="#ppt_h"/>
                                          </p:val>
                                        </p:tav>
                                        <p:tav tm="100000">
                                          <p:val>
                                            <p:strVal val="#ppt_h"/>
                                          </p:val>
                                        </p:tav>
                                      </p:tavLst>
                                    </p:anim>
                                    <p:anim calcmode="lin" valueType="num">
                                      <p:cBhvr>
                                        <p:cTn id="26" dur="500" fill="hold"/>
                                        <p:tgtEl>
                                          <p:spTgt spid="6"/>
                                        </p:tgtEl>
                                        <p:attrNameLst>
                                          <p:attrName>ppt_x</p:attrName>
                                        </p:attrNameLst>
                                      </p:cBhvr>
                                      <p:tavLst>
                                        <p:tav tm="0">
                                          <p:val>
                                            <p:strVal val="#ppt_x-.2"/>
                                          </p:val>
                                        </p:tav>
                                        <p:tav tm="100000">
                                          <p:val>
                                            <p:strVal val="#ppt_x"/>
                                          </p:val>
                                        </p:tav>
                                      </p:tavLst>
                                    </p:anim>
                                    <p:anim calcmode="lin" valueType="num">
                                      <p:cBhvr>
                                        <p:cTn id="27" dur="500" fill="hold"/>
                                        <p:tgtEl>
                                          <p:spTgt spid="6"/>
                                        </p:tgtEl>
                                        <p:attrNameLst>
                                          <p:attrName>ppt_y</p:attrName>
                                        </p:attrNameLst>
                                      </p:cBhvr>
                                      <p:tavLst>
                                        <p:tav tm="0">
                                          <p:val>
                                            <p:strVal val="#ppt_y"/>
                                          </p:val>
                                        </p:tav>
                                        <p:tav tm="100000">
                                          <p:val>
                                            <p:strVal val="#ppt_y"/>
                                          </p:val>
                                        </p:tav>
                                      </p:tavLst>
                                    </p:anim>
                                    <p:animEffect transition="in" filter="fade">
                                      <p:cBhvr>
                                        <p:cTn id="28" dur="500"/>
                                        <p:tgtEl>
                                          <p:spTgt spid="6"/>
                                        </p:tgtEl>
                                      </p:cBhvr>
                                    </p:animEffect>
                                  </p:childTnLst>
                                </p:cTn>
                              </p:par>
                            </p:childTnLst>
                          </p:cTn>
                        </p:par>
                      </p:childTnLst>
                    </p:cTn>
                  </p:par>
                  <p:par>
                    <p:cTn id="29" fill="hold">
                      <p:stCondLst>
                        <p:cond delay="indefinite"/>
                      </p:stCondLst>
                      <p:childTnLst>
                        <p:par>
                          <p:cTn id="30" fill="hold">
                            <p:stCondLst>
                              <p:cond delay="0"/>
                            </p:stCondLst>
                            <p:childTnLst>
                              <p:par>
                                <p:cTn id="31" presetID="8" presetClass="emph" presetSubtype="0" fill="hold" nodeType="clickEffect">
                                  <p:stCondLst>
                                    <p:cond delay="0"/>
                                  </p:stCondLst>
                                  <p:childTnLst>
                                    <p:animRot by="21600000">
                                      <p:cBhvr>
                                        <p:cTn id="32" dur="2000" fill="hold"/>
                                        <p:tgtEl>
                                          <p:spTgt spid="1026"/>
                                        </p:tgtEl>
                                        <p:attrNameLst>
                                          <p:attrName>r</p:attrName>
                                        </p:attrNameLst>
                                      </p:cBhvr>
                                    </p:animRot>
                                  </p:childTnLst>
                                </p:cTn>
                              </p:par>
                            </p:childTnLst>
                          </p:cTn>
                        </p:par>
                      </p:childTnLst>
                    </p:cTn>
                  </p:par>
                  <p:par>
                    <p:cTn id="33" fill="hold">
                      <p:stCondLst>
                        <p:cond delay="indefinite"/>
                      </p:stCondLst>
                      <p:childTnLst>
                        <p:par>
                          <p:cTn id="34" fill="hold">
                            <p:stCondLst>
                              <p:cond delay="0"/>
                            </p:stCondLst>
                            <p:childTnLst>
                              <p:par>
                                <p:cTn id="35" presetID="0" presetClass="path" presetSubtype="0" accel="50000" decel="50000" fill="hold" nodeType="clickEffect">
                                  <p:stCondLst>
                                    <p:cond delay="0"/>
                                  </p:stCondLst>
                                  <p:childTnLst>
                                    <p:animMotion origin="layout" path="M 0.05781 0.1 L -0.80834 -0.77153 " pathEditMode="relative" rAng="0" ptsTypes="AA">
                                      <p:cBhvr>
                                        <p:cTn id="36" dur="2000" fill="hold"/>
                                        <p:tgtEl>
                                          <p:spTgt spid="7"/>
                                        </p:tgtEl>
                                        <p:attrNameLst>
                                          <p:attrName>ppt_x</p:attrName>
                                          <p:attrName>ppt_y</p:attrName>
                                        </p:attrNameLst>
                                      </p:cBhvr>
                                      <p:rCtr x="-433" y="-436"/>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dirty="0" smtClean="0"/>
              <a:t>ДЕМОГРАФІЧНА ПРОБЛЕМА</a:t>
            </a:r>
            <a:endParaRPr lang="uk-UA" dirty="0"/>
          </a:p>
        </p:txBody>
      </p:sp>
      <p:sp>
        <p:nvSpPr>
          <p:cNvPr id="3" name="Содержимое 2"/>
          <p:cNvSpPr>
            <a:spLocks noGrp="1"/>
          </p:cNvSpPr>
          <p:nvPr>
            <p:ph idx="1"/>
          </p:nvPr>
        </p:nvSpPr>
        <p:spPr>
          <a:xfrm>
            <a:off x="0" y="1196752"/>
            <a:ext cx="8229600" cy="5661248"/>
          </a:xfrm>
        </p:spPr>
        <p:txBody>
          <a:bodyPr>
            <a:normAutofit fontScale="62500" lnSpcReduction="20000"/>
          </a:bodyPr>
          <a:lstStyle/>
          <a:p>
            <a:r>
              <a:rPr lang="uk-UA" b="1" i="1" dirty="0" smtClean="0"/>
              <a:t>Демографічна проблема</a:t>
            </a:r>
            <a:r>
              <a:rPr lang="uk-UA" dirty="0" smtClean="0"/>
              <a:t> породжена швидким зростанням кількості населення в країнах, що розвиваються. Ці країни внаслідок своєї економічної, соціальної й культурної відсталості найменше здатні забезпечити своє населення, що подвоюється кожні 20- 30 років, продовольством, а також іншими матеріальними благами, дати хоча б елементарну освіту підростаючому поколінню й надати роботу населенню в працездатному віці. Крім того, швидке зростання кількості населення супроводжується специфічними проблемами, однією з яких є зміна його вікової структури: частка дітей до 15 років протягом останніх трьох десятиліть збільшилася в більшості країн, що розвиваються, до 40-50 % їхнього населення. У результаті значно зросло економічне навантаження непрацездатного населення на працездатне, котре нині в цих країнах майже в 1,5 разу перевищує відповідний показник у промислово розвинених країнах. А з урахуванням більш низької загальної зайнятості працездатного населення в країнах, що розвиваються, і величезного відносного аграрного перенаселення в більшості з них працездатне населення зазнає фактично ще більш значного економічного перевантаження. Таким чином, потенційна небезпека сучасної демографічної ситуації полягає не просто й не стільки в тому, що в майбутні два десятиліття населення земної кулі збільшиться майже в 1,5 разу, скільки в тому, що з’явиться новий мільярд голодуючих, мільярд людей у містах, що не знаходять застосування своїй праці, півтора мільярда знедолених людей, які живуть за «рисою бідності». Таке положення було б здатне викликати глибокі економічні, соціальні й політичні потрясіння як усередині окремих країн, так і на міжнародній арені.</a:t>
            </a:r>
            <a:endParaRPr lang="uk-U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одержимое 4"/>
          <p:cNvSpPr>
            <a:spLocks noGrp="1"/>
          </p:cNvSpPr>
          <p:nvPr>
            <p:ph idx="1"/>
          </p:nvPr>
        </p:nvSpPr>
        <p:spPr>
          <a:xfrm>
            <a:off x="179512" y="332656"/>
            <a:ext cx="4896544" cy="6696744"/>
          </a:xfrm>
        </p:spPr>
        <p:txBody>
          <a:bodyPr>
            <a:normAutofit fontScale="77500" lnSpcReduction="20000"/>
          </a:bodyPr>
          <a:lstStyle/>
          <a:p>
            <a:r>
              <a:rPr lang="ru-RU" i="1" dirty="0" smtClean="0"/>
              <a:t>За </a:t>
            </a:r>
            <a:r>
              <a:rPr lang="ru-RU" i="1" dirty="0" err="1" smtClean="0"/>
              <a:t>даними</a:t>
            </a:r>
            <a:r>
              <a:rPr lang="ru-RU" i="1" dirty="0" smtClean="0"/>
              <a:t> 00Н, при </a:t>
            </a:r>
            <a:r>
              <a:rPr lang="ru-RU" i="1" dirty="0" err="1" smtClean="0"/>
              <a:t>задоволенні</a:t>
            </a:r>
            <a:r>
              <a:rPr lang="ru-RU" i="1" dirty="0" smtClean="0"/>
              <a:t> </a:t>
            </a:r>
            <a:r>
              <a:rPr lang="ru-RU" i="1" dirty="0" err="1" smtClean="0"/>
              <a:t>запитів</a:t>
            </a:r>
            <a:r>
              <a:rPr lang="ru-RU" i="1" dirty="0" smtClean="0"/>
              <a:t>, </a:t>
            </a:r>
            <a:r>
              <a:rPr lang="ru-RU" i="1" dirty="0" err="1" smtClean="0"/>
              <a:t>що</a:t>
            </a:r>
            <a:r>
              <a:rPr lang="ru-RU" i="1" dirty="0" smtClean="0"/>
              <a:t> </a:t>
            </a:r>
            <a:r>
              <a:rPr lang="ru-RU" i="1" dirty="0" err="1" smtClean="0"/>
              <a:t>відповідають</a:t>
            </a:r>
            <a:r>
              <a:rPr lang="ru-RU" i="1" dirty="0" smtClean="0"/>
              <a:t> </a:t>
            </a:r>
            <a:r>
              <a:rPr lang="ru-RU" i="1" dirty="0" err="1" smtClean="0"/>
              <a:t>сучасному</a:t>
            </a:r>
            <a:r>
              <a:rPr lang="ru-RU" i="1" dirty="0" smtClean="0"/>
              <a:t> </a:t>
            </a:r>
            <a:r>
              <a:rPr lang="ru-RU" i="1" dirty="0" err="1" smtClean="0"/>
              <a:t>західному</a:t>
            </a:r>
            <a:r>
              <a:rPr lang="ru-RU" i="1" dirty="0" smtClean="0"/>
              <a:t> </a:t>
            </a:r>
            <a:r>
              <a:rPr lang="ru-RU" i="1" dirty="0" err="1" smtClean="0"/>
              <a:t>суспільству</a:t>
            </a:r>
            <a:r>
              <a:rPr lang="ru-RU" i="1" dirty="0" smtClean="0"/>
              <a:t>, </a:t>
            </a:r>
            <a:r>
              <a:rPr lang="ru-RU" i="1" dirty="0" err="1" smtClean="0"/>
              <a:t>сировини</a:t>
            </a:r>
            <a:r>
              <a:rPr lang="ru-RU" i="1" dirty="0" smtClean="0"/>
              <a:t> </a:t>
            </a:r>
            <a:r>
              <a:rPr lang="ru-RU" i="1" dirty="0" err="1" smtClean="0"/>
              <a:t>й</a:t>
            </a:r>
            <a:r>
              <a:rPr lang="ru-RU" i="1" dirty="0" smtClean="0"/>
              <a:t> </a:t>
            </a:r>
            <a:r>
              <a:rPr lang="ru-RU" i="1" dirty="0" err="1" smtClean="0"/>
              <a:t>енергії</a:t>
            </a:r>
            <a:r>
              <a:rPr lang="ru-RU" i="1" dirty="0" smtClean="0"/>
              <a:t> </a:t>
            </a:r>
            <a:r>
              <a:rPr lang="ru-RU" i="1" dirty="0" err="1" smtClean="0"/>
              <a:t>вистачить</a:t>
            </a:r>
            <a:r>
              <a:rPr lang="ru-RU" i="1" dirty="0" smtClean="0"/>
              <a:t> </a:t>
            </a:r>
            <a:r>
              <a:rPr lang="ru-RU" i="1" dirty="0" err="1" smtClean="0"/>
              <a:t>тільки</a:t>
            </a:r>
            <a:r>
              <a:rPr lang="ru-RU" i="1" dirty="0" smtClean="0"/>
              <a:t> на 1 </a:t>
            </a:r>
            <a:r>
              <a:rPr lang="ru-RU" i="1" dirty="0" err="1" smtClean="0"/>
              <a:t>млрд</a:t>
            </a:r>
            <a:r>
              <a:rPr lang="ru-RU" i="1" dirty="0" smtClean="0"/>
              <a:t> людей, </a:t>
            </a:r>
            <a:r>
              <a:rPr lang="ru-RU" i="1" dirty="0" err="1" smtClean="0"/>
              <a:t>саме</a:t>
            </a:r>
            <a:r>
              <a:rPr lang="ru-RU" i="1" dirty="0" smtClean="0"/>
              <a:t> на </a:t>
            </a:r>
            <a:r>
              <a:rPr lang="ru-RU" i="1" dirty="0" err="1" smtClean="0"/>
              <a:t>населення</a:t>
            </a:r>
            <a:r>
              <a:rPr lang="ru-RU" i="1" dirty="0" smtClean="0"/>
              <a:t> США, </a:t>
            </a:r>
            <a:r>
              <a:rPr lang="ru-RU" i="1" dirty="0" err="1" smtClean="0"/>
              <a:t>Західної</a:t>
            </a:r>
            <a:r>
              <a:rPr lang="ru-RU" i="1" dirty="0" smtClean="0"/>
              <a:t> </a:t>
            </a:r>
            <a:r>
              <a:rPr lang="ru-RU" i="1" dirty="0" err="1" smtClean="0"/>
              <a:t>Європи</a:t>
            </a:r>
            <a:r>
              <a:rPr lang="ru-RU" i="1" dirty="0" smtClean="0"/>
              <a:t> </a:t>
            </a:r>
            <a:r>
              <a:rPr lang="ru-RU" i="1" dirty="0" err="1" smtClean="0"/>
              <a:t>й</a:t>
            </a:r>
            <a:r>
              <a:rPr lang="ru-RU" i="1" dirty="0" smtClean="0"/>
              <a:t> </a:t>
            </a:r>
            <a:r>
              <a:rPr lang="ru-RU" i="1" dirty="0" err="1" smtClean="0"/>
              <a:t>Японії</a:t>
            </a:r>
            <a:r>
              <a:rPr lang="ru-RU" i="1" dirty="0" smtClean="0"/>
              <a:t>. Тому </a:t>
            </a:r>
            <a:r>
              <a:rPr lang="ru-RU" i="1" dirty="0" err="1" smtClean="0"/>
              <a:t>ці</a:t>
            </a:r>
            <a:r>
              <a:rPr lang="ru-RU" i="1" dirty="0" smtClean="0"/>
              <a:t> </a:t>
            </a:r>
            <a:r>
              <a:rPr lang="ru-RU" i="1" dirty="0" err="1" smtClean="0"/>
              <a:t>країни</a:t>
            </a:r>
            <a:r>
              <a:rPr lang="ru-RU" i="1" dirty="0" smtClean="0"/>
              <a:t> стали </a:t>
            </a:r>
            <a:r>
              <a:rPr lang="ru-RU" i="1" dirty="0" err="1" smtClean="0"/>
              <a:t>називати</a:t>
            </a:r>
            <a:r>
              <a:rPr lang="ru-RU" i="1" dirty="0" smtClean="0"/>
              <a:t> «золотим </a:t>
            </a:r>
            <a:r>
              <a:rPr lang="ru-RU" i="1" dirty="0" err="1" smtClean="0"/>
              <a:t>мільярдом</a:t>
            </a:r>
            <a:r>
              <a:rPr lang="ru-RU" i="1" dirty="0" smtClean="0"/>
              <a:t>». </a:t>
            </a:r>
            <a:r>
              <a:rPr lang="ru-RU" i="1" dirty="0" err="1" smtClean="0"/>
              <a:t>Решта</a:t>
            </a:r>
            <a:r>
              <a:rPr lang="ru-RU" i="1" dirty="0" smtClean="0"/>
              <a:t> </a:t>
            </a:r>
            <a:r>
              <a:rPr lang="ru-RU" i="1" dirty="0" err="1" smtClean="0"/>
              <a:t>населення</a:t>
            </a:r>
            <a:r>
              <a:rPr lang="ru-RU" i="1" dirty="0" smtClean="0"/>
              <a:t> </a:t>
            </a:r>
            <a:r>
              <a:rPr lang="ru-RU" i="1" dirty="0" err="1" smtClean="0"/>
              <a:t>Землі</a:t>
            </a:r>
            <a:r>
              <a:rPr lang="ru-RU" i="1" dirty="0" smtClean="0"/>
              <a:t> </a:t>
            </a:r>
            <a:r>
              <a:rPr lang="ru-RU" i="1" dirty="0" err="1" smtClean="0"/>
              <a:t>перебувають</a:t>
            </a:r>
            <a:r>
              <a:rPr lang="ru-RU" i="1" dirty="0" smtClean="0"/>
              <a:t> за бортом «золотого </a:t>
            </a:r>
            <a:r>
              <a:rPr lang="ru-RU" i="1" dirty="0" err="1" smtClean="0"/>
              <a:t>мільярда</a:t>
            </a:r>
            <a:r>
              <a:rPr lang="ru-RU" i="1" dirty="0" smtClean="0"/>
              <a:t>». Але </a:t>
            </a:r>
            <a:r>
              <a:rPr lang="ru-RU" i="1" dirty="0" err="1" smtClean="0"/>
              <a:t>якби</a:t>
            </a:r>
            <a:r>
              <a:rPr lang="ru-RU" i="1" dirty="0" smtClean="0"/>
              <a:t> </a:t>
            </a:r>
            <a:r>
              <a:rPr lang="ru-RU" i="1" dirty="0" err="1" smtClean="0"/>
              <a:t>воно</a:t>
            </a:r>
            <a:r>
              <a:rPr lang="ru-RU" i="1" dirty="0" smtClean="0"/>
              <a:t> </a:t>
            </a:r>
            <a:r>
              <a:rPr lang="ru-RU" i="1" dirty="0" err="1" smtClean="0"/>
              <a:t>зуміло</a:t>
            </a:r>
            <a:r>
              <a:rPr lang="ru-RU" i="1" dirty="0" smtClean="0"/>
              <a:t> </a:t>
            </a:r>
            <a:r>
              <a:rPr lang="ru-RU" i="1" dirty="0" err="1" smtClean="0"/>
              <a:t>дійти</a:t>
            </a:r>
            <a:r>
              <a:rPr lang="ru-RU" i="1" dirty="0" smtClean="0"/>
              <a:t> в </a:t>
            </a:r>
            <a:r>
              <a:rPr lang="ru-RU" i="1" dirty="0" err="1" smtClean="0"/>
              <a:t>зростанні</a:t>
            </a:r>
            <a:r>
              <a:rPr lang="ru-RU" i="1" dirty="0" smtClean="0"/>
              <a:t> </a:t>
            </a:r>
            <a:r>
              <a:rPr lang="ru-RU" i="1" dirty="0" err="1" smtClean="0"/>
              <a:t>споживання</a:t>
            </a:r>
            <a:r>
              <a:rPr lang="ru-RU" i="1" dirty="0" smtClean="0"/>
              <a:t> </a:t>
            </a:r>
            <a:r>
              <a:rPr lang="ru-RU" i="1" dirty="0" err="1" smtClean="0"/>
              <a:t>мінеральних</a:t>
            </a:r>
            <a:r>
              <a:rPr lang="ru-RU" i="1" dirty="0" smtClean="0"/>
              <a:t> </a:t>
            </a:r>
            <a:r>
              <a:rPr lang="ru-RU" i="1" dirty="0" err="1" smtClean="0"/>
              <a:t>ресурсів</a:t>
            </a:r>
            <a:r>
              <a:rPr lang="ru-RU" i="1" dirty="0" smtClean="0"/>
              <a:t> до </a:t>
            </a:r>
            <a:r>
              <a:rPr lang="ru-RU" i="1" dirty="0" err="1" smtClean="0"/>
              <a:t>рівня</a:t>
            </a:r>
            <a:r>
              <a:rPr lang="ru-RU" i="1" dirty="0" smtClean="0"/>
              <a:t> США, то </a:t>
            </a:r>
            <a:r>
              <a:rPr lang="ru-RU" i="1" dirty="0" err="1" smtClean="0"/>
              <a:t>відомі</a:t>
            </a:r>
            <a:r>
              <a:rPr lang="ru-RU" i="1" dirty="0" smtClean="0"/>
              <a:t> запаси </a:t>
            </a:r>
            <a:r>
              <a:rPr lang="ru-RU" i="1" dirty="0" err="1" smtClean="0"/>
              <a:t>нафти</a:t>
            </a:r>
            <a:r>
              <a:rPr lang="ru-RU" i="1" dirty="0" smtClean="0"/>
              <a:t> </a:t>
            </a:r>
            <a:r>
              <a:rPr lang="ru-RU" i="1" dirty="0" err="1" smtClean="0"/>
              <a:t>виснажилися</a:t>
            </a:r>
            <a:r>
              <a:rPr lang="ru-RU" i="1" dirty="0" smtClean="0"/>
              <a:t> б за 7 </a:t>
            </a:r>
            <a:r>
              <a:rPr lang="ru-RU" i="1" dirty="0" err="1" smtClean="0"/>
              <a:t>років</a:t>
            </a:r>
            <a:r>
              <a:rPr lang="ru-RU" i="1" dirty="0" smtClean="0"/>
              <a:t>, природного газу — за 5 </a:t>
            </a:r>
            <a:r>
              <a:rPr lang="ru-RU" i="1" dirty="0" err="1" smtClean="0"/>
              <a:t>років</a:t>
            </a:r>
            <a:r>
              <a:rPr lang="ru-RU" i="1" dirty="0" smtClean="0"/>
              <a:t>, </a:t>
            </a:r>
            <a:r>
              <a:rPr lang="ru-RU" i="1" dirty="0" err="1" smtClean="0"/>
              <a:t>вугілля</a:t>
            </a:r>
            <a:r>
              <a:rPr lang="ru-RU" i="1" dirty="0" smtClean="0"/>
              <a:t> — за 18 </a:t>
            </a:r>
            <a:r>
              <a:rPr lang="ru-RU" i="1" dirty="0" err="1" smtClean="0"/>
              <a:t>років</a:t>
            </a:r>
            <a:r>
              <a:rPr lang="ru-RU" i="1" dirty="0" smtClean="0"/>
              <a:t>. </a:t>
            </a:r>
            <a:r>
              <a:rPr lang="ru-RU" i="1" dirty="0" err="1" smtClean="0"/>
              <a:t>Залишається</a:t>
            </a:r>
            <a:r>
              <a:rPr lang="ru-RU" i="1" dirty="0" smtClean="0"/>
              <a:t> </a:t>
            </a:r>
            <a:r>
              <a:rPr lang="ru-RU" i="1" dirty="0" err="1" smtClean="0"/>
              <a:t>сподіватися</a:t>
            </a:r>
            <a:r>
              <a:rPr lang="ru-RU" i="1" dirty="0" smtClean="0"/>
              <a:t> на </a:t>
            </a:r>
            <a:r>
              <a:rPr lang="ru-RU" i="1" dirty="0" err="1" smtClean="0"/>
              <a:t>нові</a:t>
            </a:r>
            <a:r>
              <a:rPr lang="ru-RU" i="1" dirty="0" smtClean="0"/>
              <a:t> </a:t>
            </a:r>
            <a:r>
              <a:rPr lang="ru-RU" i="1" dirty="0" err="1" smtClean="0"/>
              <a:t>технології</a:t>
            </a:r>
            <a:r>
              <a:rPr lang="ru-RU" i="1" dirty="0" smtClean="0"/>
              <a:t>, </a:t>
            </a:r>
            <a:r>
              <a:rPr lang="ru-RU" i="1" dirty="0" err="1" smtClean="0"/>
              <a:t>але</a:t>
            </a:r>
            <a:r>
              <a:rPr lang="ru-RU" i="1" dirty="0" smtClean="0"/>
              <a:t> </a:t>
            </a:r>
            <a:r>
              <a:rPr lang="ru-RU" i="1" dirty="0" err="1" smtClean="0"/>
              <a:t>всі</a:t>
            </a:r>
            <a:r>
              <a:rPr lang="ru-RU" i="1" dirty="0" smtClean="0"/>
              <a:t> вони </a:t>
            </a:r>
            <a:r>
              <a:rPr lang="ru-RU" i="1" dirty="0" err="1" smtClean="0"/>
              <a:t>здатні</a:t>
            </a:r>
            <a:r>
              <a:rPr lang="ru-RU" i="1" dirty="0" smtClean="0"/>
              <a:t> до </a:t>
            </a:r>
            <a:r>
              <a:rPr lang="ru-RU" i="1" dirty="0" err="1" smtClean="0"/>
              <a:t>ефективних</a:t>
            </a:r>
            <a:r>
              <a:rPr lang="ru-RU" i="1" dirty="0" smtClean="0"/>
              <a:t> </a:t>
            </a:r>
            <a:r>
              <a:rPr lang="ru-RU" i="1" dirty="0" err="1" smtClean="0"/>
              <a:t>результатів</a:t>
            </a:r>
            <a:r>
              <a:rPr lang="ru-RU" i="1" dirty="0" smtClean="0"/>
              <a:t> при </a:t>
            </a:r>
            <a:r>
              <a:rPr lang="ru-RU" i="1" dirty="0" err="1" smtClean="0"/>
              <a:t>стабільній</a:t>
            </a:r>
            <a:r>
              <a:rPr lang="ru-RU" i="1" dirty="0" smtClean="0"/>
              <a:t>, а не </a:t>
            </a:r>
            <a:r>
              <a:rPr lang="ru-RU" i="1" dirty="0" err="1" smtClean="0"/>
              <a:t>такій</a:t>
            </a:r>
            <a:r>
              <a:rPr lang="ru-RU" i="1" dirty="0" smtClean="0"/>
              <a:t>, </a:t>
            </a:r>
            <a:r>
              <a:rPr lang="ru-RU" i="1" dirty="0" err="1" smtClean="0"/>
              <a:t>що</a:t>
            </a:r>
            <a:r>
              <a:rPr lang="ru-RU" i="1" dirty="0" smtClean="0"/>
              <a:t> </a:t>
            </a:r>
            <a:r>
              <a:rPr lang="ru-RU" i="1" dirty="0" err="1" smtClean="0"/>
              <a:t>подвоюється</a:t>
            </a:r>
            <a:r>
              <a:rPr lang="ru-RU" i="1" dirty="0" smtClean="0"/>
              <a:t> </a:t>
            </a:r>
            <a:r>
              <a:rPr lang="ru-RU" i="1" dirty="0" err="1" smtClean="0"/>
              <a:t>кожні</a:t>
            </a:r>
            <a:r>
              <a:rPr lang="ru-RU" i="1" dirty="0" smtClean="0"/>
              <a:t> </a:t>
            </a:r>
            <a:r>
              <a:rPr lang="ru-RU" i="1" dirty="0" err="1" smtClean="0"/>
              <a:t>кілька</a:t>
            </a:r>
            <a:r>
              <a:rPr lang="ru-RU" i="1" dirty="0" smtClean="0"/>
              <a:t> </a:t>
            </a:r>
            <a:r>
              <a:rPr lang="ru-RU" i="1" dirty="0" err="1" smtClean="0"/>
              <a:t>десятків</a:t>
            </a:r>
            <a:r>
              <a:rPr lang="ru-RU" i="1" dirty="0" smtClean="0"/>
              <a:t> </a:t>
            </a:r>
            <a:r>
              <a:rPr lang="ru-RU" i="1" dirty="0" err="1" smtClean="0"/>
              <a:t>років</a:t>
            </a:r>
            <a:r>
              <a:rPr lang="ru-RU" i="1" dirty="0" smtClean="0"/>
              <a:t>, </a:t>
            </a:r>
            <a:r>
              <a:rPr lang="ru-RU" i="1" dirty="0" err="1" smtClean="0"/>
              <a:t>кількості</a:t>
            </a:r>
            <a:r>
              <a:rPr lang="ru-RU" i="1" dirty="0" smtClean="0"/>
              <a:t> </a:t>
            </a:r>
            <a:r>
              <a:rPr lang="ru-RU" i="1" dirty="0" err="1" smtClean="0"/>
              <a:t>населення</a:t>
            </a:r>
            <a:r>
              <a:rPr lang="ru-RU" i="1" dirty="0" smtClean="0"/>
              <a:t>.</a:t>
            </a:r>
            <a:endParaRPr lang="uk-UA" dirty="0"/>
          </a:p>
        </p:txBody>
      </p:sp>
      <p:pic>
        <p:nvPicPr>
          <p:cNvPr id="7" name="Рисунок 6" descr="10068.jpg"/>
          <p:cNvPicPr>
            <a:picLocks noChangeAspect="1"/>
          </p:cNvPicPr>
          <p:nvPr/>
        </p:nvPicPr>
        <p:blipFill>
          <a:blip r:embed="rId2" cstate="print"/>
          <a:stretch>
            <a:fillRect/>
          </a:stretch>
        </p:blipFill>
        <p:spPr>
          <a:xfrm>
            <a:off x="4932040" y="3573016"/>
            <a:ext cx="3995936" cy="2991451"/>
          </a:xfrm>
          <a:prstGeom prst="rect">
            <a:avLst/>
          </a:prstGeom>
        </p:spPr>
      </p:pic>
      <p:pic>
        <p:nvPicPr>
          <p:cNvPr id="8" name="Рисунок 7" descr="chislennost-ukraincev-sokratilas.jpg"/>
          <p:cNvPicPr>
            <a:picLocks noChangeAspect="1"/>
          </p:cNvPicPr>
          <p:nvPr/>
        </p:nvPicPr>
        <p:blipFill>
          <a:blip r:embed="rId3" cstate="print"/>
          <a:stretch>
            <a:fillRect/>
          </a:stretch>
        </p:blipFill>
        <p:spPr>
          <a:xfrm>
            <a:off x="5076056" y="332656"/>
            <a:ext cx="3800475" cy="2381250"/>
          </a:xfrm>
          <a:prstGeom prst="rect">
            <a:avLst/>
          </a:prstGeom>
          <a:ln>
            <a:noFill/>
          </a:ln>
          <a:effectLst>
            <a:reflection blurRad="6350" stA="52000" endA="300" endPos="35000" dir="5400000" sy="-100000" algn="bl" rotWithShape="0"/>
            <a:softEdge rad="11250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800" decel="100000"/>
                                        <p:tgtEl>
                                          <p:spTgt spid="5">
                                            <p:txEl>
                                              <p:pRg st="0" end="0"/>
                                            </p:txEl>
                                          </p:spTgt>
                                        </p:tgtEl>
                                      </p:cBhvr>
                                    </p:animEffect>
                                    <p:anim calcmode="lin" valueType="num">
                                      <p:cBhvr>
                                        <p:cTn id="8" dur="800" decel="100000" fill="hold"/>
                                        <p:tgtEl>
                                          <p:spTgt spid="5">
                                            <p:txEl>
                                              <p:pRg st="0" end="0"/>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5">
                                            <p:txEl>
                                              <p:pRg st="0" end="0"/>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5">
                                            <p:txEl>
                                              <p:pRg st="0" end="0"/>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5">
                                            <p:txEl>
                                              <p:pRg st="0" end="0"/>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5">
                                            <p:txEl>
                                              <p:pRg st="0" end="0"/>
                                            </p:txEl>
                                          </p:spTgt>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54" presetClass="entr" presetSubtype="0" accel="100000"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 calcmode="lin" valueType="num">
                                      <p:cBhvr>
                                        <p:cTn id="17" dur="1000" fill="hold"/>
                                        <p:tgtEl>
                                          <p:spTgt spid="8"/>
                                        </p:tgtEl>
                                        <p:attrNameLst>
                                          <p:attrName>ppt_w</p:attrName>
                                        </p:attrNameLst>
                                      </p:cBhvr>
                                      <p:tavLst>
                                        <p:tav tm="0">
                                          <p:val>
                                            <p:strVal val="#ppt_w*0.05"/>
                                          </p:val>
                                        </p:tav>
                                        <p:tav tm="100000">
                                          <p:val>
                                            <p:strVal val="#ppt_w"/>
                                          </p:val>
                                        </p:tav>
                                      </p:tavLst>
                                    </p:anim>
                                    <p:anim calcmode="lin" valueType="num">
                                      <p:cBhvr>
                                        <p:cTn id="18" dur="1000" fill="hold"/>
                                        <p:tgtEl>
                                          <p:spTgt spid="8"/>
                                        </p:tgtEl>
                                        <p:attrNameLst>
                                          <p:attrName>ppt_h</p:attrName>
                                        </p:attrNameLst>
                                      </p:cBhvr>
                                      <p:tavLst>
                                        <p:tav tm="0">
                                          <p:val>
                                            <p:strVal val="#ppt_h"/>
                                          </p:val>
                                        </p:tav>
                                        <p:tav tm="100000">
                                          <p:val>
                                            <p:strVal val="#ppt_h"/>
                                          </p:val>
                                        </p:tav>
                                      </p:tavLst>
                                    </p:anim>
                                    <p:anim calcmode="lin" valueType="num">
                                      <p:cBhvr>
                                        <p:cTn id="19" dur="1000" fill="hold"/>
                                        <p:tgtEl>
                                          <p:spTgt spid="8"/>
                                        </p:tgtEl>
                                        <p:attrNameLst>
                                          <p:attrName>ppt_x</p:attrName>
                                        </p:attrNameLst>
                                      </p:cBhvr>
                                      <p:tavLst>
                                        <p:tav tm="0">
                                          <p:val>
                                            <p:strVal val="#ppt_x-.2"/>
                                          </p:val>
                                        </p:tav>
                                        <p:tav tm="100000">
                                          <p:val>
                                            <p:strVal val="#ppt_x"/>
                                          </p:val>
                                        </p:tav>
                                      </p:tavLst>
                                    </p:anim>
                                    <p:anim calcmode="lin" valueType="num">
                                      <p:cBhvr>
                                        <p:cTn id="20" dur="1000" fill="hold"/>
                                        <p:tgtEl>
                                          <p:spTgt spid="8"/>
                                        </p:tgtEl>
                                        <p:attrNameLst>
                                          <p:attrName>ppt_y</p:attrName>
                                        </p:attrNameLst>
                                      </p:cBhvr>
                                      <p:tavLst>
                                        <p:tav tm="0">
                                          <p:val>
                                            <p:strVal val="#ppt_y"/>
                                          </p:val>
                                        </p:tav>
                                        <p:tav tm="100000">
                                          <p:val>
                                            <p:strVal val="#ppt_y"/>
                                          </p:val>
                                        </p:tav>
                                      </p:tavLst>
                                    </p:anim>
                                    <p:animEffect transition="in" filter="fade">
                                      <p:cBhvr>
                                        <p:cTn id="21" dur="1000"/>
                                        <p:tgtEl>
                                          <p:spTgt spid="8"/>
                                        </p:tgtEl>
                                      </p:cBhvr>
                                    </p:animEffect>
                                  </p:childTnLst>
                                </p:cTn>
                              </p:par>
                            </p:childTnLst>
                          </p:cTn>
                        </p:par>
                      </p:childTnLst>
                    </p:cTn>
                  </p:par>
                  <p:par>
                    <p:cTn id="22" fill="hold">
                      <p:stCondLst>
                        <p:cond delay="indefinite"/>
                      </p:stCondLst>
                      <p:childTnLst>
                        <p:par>
                          <p:cTn id="23" fill="hold">
                            <p:stCondLst>
                              <p:cond delay="0"/>
                            </p:stCondLst>
                            <p:childTnLst>
                              <p:par>
                                <p:cTn id="24" presetID="34" presetClass="entr" presetSubtype="0" fill="hold" nodeType="clickEffect">
                                  <p:stCondLst>
                                    <p:cond delay="0"/>
                                  </p:stCondLst>
                                  <p:childTnLst>
                                    <p:set>
                                      <p:cBhvr>
                                        <p:cTn id="25" dur="1" fill="hold">
                                          <p:stCondLst>
                                            <p:cond delay="0"/>
                                          </p:stCondLst>
                                        </p:cTn>
                                        <p:tgtEl>
                                          <p:spTgt spid="7"/>
                                        </p:tgtEl>
                                        <p:attrNameLst>
                                          <p:attrName>style.visibility</p:attrName>
                                        </p:attrNameLst>
                                      </p:cBhvr>
                                      <p:to>
                                        <p:strVal val="visible"/>
                                      </p:to>
                                    </p:set>
                                    <p:anim from="(-#ppt_w/2)" to="(#ppt_x)" calcmode="lin" valueType="num">
                                      <p:cBhvr>
                                        <p:cTn id="26" dur="1200" fill="hold">
                                          <p:stCondLst>
                                            <p:cond delay="0"/>
                                          </p:stCondLst>
                                        </p:cTn>
                                        <p:tgtEl>
                                          <p:spTgt spid="7"/>
                                        </p:tgtEl>
                                        <p:attrNameLst>
                                          <p:attrName>ppt_x</p:attrName>
                                        </p:attrNameLst>
                                      </p:cBhvr>
                                    </p:anim>
                                    <p:anim from="0" to="-1.0" calcmode="lin" valueType="num">
                                      <p:cBhvr>
                                        <p:cTn id="27" dur="400" decel="50000" autoRev="1" fill="hold">
                                          <p:stCondLst>
                                            <p:cond delay="1200"/>
                                          </p:stCondLst>
                                        </p:cTn>
                                        <p:tgtEl>
                                          <p:spTgt spid="7"/>
                                        </p:tgtEl>
                                        <p:attrNameLst>
                                          <p:attrName>xshear</p:attrName>
                                        </p:attrNameLst>
                                      </p:cBhvr>
                                    </p:anim>
                                    <p:animScale>
                                      <p:cBhvr>
                                        <p:cTn id="28" dur="400" decel="100000" autoRev="1" fill="hold">
                                          <p:stCondLst>
                                            <p:cond delay="1200"/>
                                          </p:stCondLst>
                                        </p:cTn>
                                        <p:tgtEl>
                                          <p:spTgt spid="7"/>
                                        </p:tgtEl>
                                      </p:cBhvr>
                                      <p:from x="100000" y="100000"/>
                                      <p:to x="80000" y="100000"/>
                                    </p:animScale>
                                    <p:anim by="(#ppt_h/3+#ppt_w*0.1)" calcmode="lin" valueType="num">
                                      <p:cBhvr additive="sum">
                                        <p:cTn id="29" dur="400" decel="100000" autoRev="1" fill="hold">
                                          <p:stCondLst>
                                            <p:cond delay="1200"/>
                                          </p:stCondLst>
                                        </p:cTn>
                                        <p:tgtEl>
                                          <p:spTgt spid="7"/>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dirty="0" smtClean="0"/>
              <a:t> Техногенні проблеми в суспільстві</a:t>
            </a:r>
            <a:br>
              <a:rPr lang="uk-UA" dirty="0" smtClean="0"/>
            </a:br>
            <a:endParaRPr lang="uk-UA" dirty="0"/>
          </a:p>
        </p:txBody>
      </p:sp>
      <p:sp>
        <p:nvSpPr>
          <p:cNvPr id="3" name="Содержимое 2"/>
          <p:cNvSpPr>
            <a:spLocks noGrp="1"/>
          </p:cNvSpPr>
          <p:nvPr>
            <p:ph idx="1"/>
          </p:nvPr>
        </p:nvSpPr>
        <p:spPr>
          <a:xfrm>
            <a:off x="457200" y="1268760"/>
            <a:ext cx="8507288" cy="3528392"/>
          </a:xfrm>
        </p:spPr>
        <p:txBody>
          <a:bodyPr>
            <a:normAutofit fontScale="92500" lnSpcReduction="10000"/>
          </a:bodyPr>
          <a:lstStyle/>
          <a:p>
            <a:pPr>
              <a:buNone/>
            </a:pPr>
            <a:r>
              <a:rPr lang="uk-UA" dirty="0" smtClean="0"/>
              <a:t>За катастрофами штучного походження міцно закріпився термін «</a:t>
            </a:r>
            <a:r>
              <a:rPr lang="uk-UA" b="1" i="1" dirty="0" smtClean="0"/>
              <a:t>техногенні катастрофи</a:t>
            </a:r>
            <a:r>
              <a:rPr lang="uk-UA" dirty="0" smtClean="0"/>
              <a:t>» (від гр. </a:t>
            </a:r>
            <a:r>
              <a:rPr lang="en-US" dirty="0" err="1" smtClean="0"/>
              <a:t>techne</a:t>
            </a:r>
            <a:r>
              <a:rPr lang="en-US" dirty="0" smtClean="0"/>
              <a:t> — </a:t>
            </a:r>
            <a:r>
              <a:rPr lang="uk-UA" dirty="0" smtClean="0"/>
              <a:t>майстерність, </a:t>
            </a:r>
            <a:r>
              <a:rPr lang="en-US" dirty="0" smtClean="0"/>
              <a:t>genes — </a:t>
            </a:r>
            <a:r>
              <a:rPr lang="uk-UA" dirty="0" smtClean="0"/>
              <a:t>породжений) — тобто катастрофи, спричинені виробничою діяльністю. Техногенні катастрофи з’явилися відразу після того, як людина стала винаходити нові технології. Подібні події — неминуча сплата за технологічний прогрес. Наслідками техногенних катастроф є масова загибель людей або екологічна катастрофа.</a:t>
            </a:r>
          </a:p>
          <a:p>
            <a:endParaRPr lang="uk-UA" dirty="0"/>
          </a:p>
        </p:txBody>
      </p:sp>
      <p:pic>
        <p:nvPicPr>
          <p:cNvPr id="4" name="Рисунок 3" descr="завантаження.jpg"/>
          <p:cNvPicPr>
            <a:picLocks noChangeAspect="1"/>
          </p:cNvPicPr>
          <p:nvPr/>
        </p:nvPicPr>
        <p:blipFill>
          <a:blip r:embed="rId2" cstate="print"/>
          <a:stretch>
            <a:fillRect/>
          </a:stretch>
        </p:blipFill>
        <p:spPr>
          <a:xfrm>
            <a:off x="2483768" y="4504800"/>
            <a:ext cx="4032448" cy="2137176"/>
          </a:xfrm>
          <a:prstGeom prst="rect">
            <a:avLst/>
          </a:prstGeom>
          <a:ln>
            <a:noFill/>
          </a:ln>
          <a:effectLst>
            <a:softEdge rad="11250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9" presetClass="entr" presetSubtype="0" accel="10000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4"/>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4"/>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41" presetClass="entr" presetSubtype="0" fill="hold" grpId="0" nodeType="clickEffect">
                                  <p:stCondLst>
                                    <p:cond delay="0"/>
                                  </p:stCondLst>
                                  <p:iterate type="lt">
                                    <p:tmPct val="10000"/>
                                  </p:iterate>
                                  <p:childTnLst>
                                    <p:set>
                                      <p:cBhvr>
                                        <p:cTn id="14" dur="1" fill="hold">
                                          <p:stCondLst>
                                            <p:cond delay="0"/>
                                          </p:stCondLst>
                                        </p:cTn>
                                        <p:tgtEl>
                                          <p:spTgt spid="2"/>
                                        </p:tgtEl>
                                        <p:attrNameLst>
                                          <p:attrName>style.visibility</p:attrName>
                                        </p:attrNameLst>
                                      </p:cBhvr>
                                      <p:to>
                                        <p:strVal val="visible"/>
                                      </p:to>
                                    </p:set>
                                    <p:anim calcmode="lin" valueType="num">
                                      <p:cBhvr>
                                        <p:cTn id="15"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16" dur="500" fill="hold"/>
                                        <p:tgtEl>
                                          <p:spTgt spid="2"/>
                                        </p:tgtEl>
                                        <p:attrNameLst>
                                          <p:attrName>ppt_y</p:attrName>
                                        </p:attrNameLst>
                                      </p:cBhvr>
                                      <p:tavLst>
                                        <p:tav tm="0">
                                          <p:val>
                                            <p:strVal val="#ppt_y"/>
                                          </p:val>
                                        </p:tav>
                                        <p:tav tm="100000">
                                          <p:val>
                                            <p:strVal val="#ppt_y"/>
                                          </p:val>
                                        </p:tav>
                                      </p:tavLst>
                                    </p:anim>
                                    <p:anim calcmode="lin" valueType="num">
                                      <p:cBhvr>
                                        <p:cTn id="17"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8"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9" dur="500" tmFilter="0,0; .5, 1; 1, 1"/>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dirty="0" smtClean="0"/>
              <a:t>Основні види техногенних катастроф</a:t>
            </a:r>
            <a:endParaRPr lang="uk-UA" dirty="0"/>
          </a:p>
        </p:txBody>
      </p:sp>
      <p:sp>
        <p:nvSpPr>
          <p:cNvPr id="3" name="Содержимое 2"/>
          <p:cNvSpPr>
            <a:spLocks noGrp="1"/>
          </p:cNvSpPr>
          <p:nvPr>
            <p:ph idx="1"/>
          </p:nvPr>
        </p:nvSpPr>
        <p:spPr>
          <a:xfrm>
            <a:off x="457200" y="1484784"/>
            <a:ext cx="8229600" cy="5373216"/>
          </a:xfrm>
        </p:spPr>
        <p:txBody>
          <a:bodyPr>
            <a:normAutofit fontScale="62500" lnSpcReduction="20000"/>
          </a:bodyPr>
          <a:lstStyle/>
          <a:p>
            <a:pPr algn="ctr">
              <a:buNone/>
            </a:pPr>
            <a:r>
              <a:rPr lang="uk-UA" b="1" i="1" dirty="0" smtClean="0"/>
              <a:t>1.Екологічні катастрофи.</a:t>
            </a:r>
            <a:endParaRPr lang="uk-UA" dirty="0" smtClean="0"/>
          </a:p>
          <a:p>
            <a:pPr>
              <a:buNone/>
            </a:pPr>
            <a:r>
              <a:rPr lang="uk-UA" b="1" i="1" dirty="0" smtClean="0"/>
              <a:t>Причини</a:t>
            </a:r>
            <a:r>
              <a:rPr lang="uk-UA" dirty="0" smtClean="0"/>
              <a:t>: зневажання заходами безпеки, недбалість персоналу підприємств, політичні й адміністративні амбіції, жадібність, бездумне прагнення до економії засобів і дезінформації або повного утаювання відомостей про катастрофу.</a:t>
            </a:r>
          </a:p>
          <a:p>
            <a:pPr algn="ctr">
              <a:buNone/>
            </a:pPr>
            <a:r>
              <a:rPr lang="uk-UA" b="1" i="1" dirty="0" smtClean="0"/>
              <a:t>2. Авіакатастрофи.</a:t>
            </a:r>
            <a:endParaRPr lang="uk-UA" dirty="0" smtClean="0"/>
          </a:p>
          <a:p>
            <a:pPr>
              <a:buNone/>
            </a:pPr>
            <a:r>
              <a:rPr lang="uk-UA" b="1" i="1" dirty="0" smtClean="0"/>
              <a:t>Причини</a:t>
            </a:r>
            <a:r>
              <a:rPr lang="uk-UA" dirty="0" smtClean="0"/>
              <a:t>: помилки й прорахунки людей, зневажання заходами безпеки, недбалість персоналу, несприятливі погодні умови.</a:t>
            </a:r>
          </a:p>
          <a:p>
            <a:pPr algn="ctr">
              <a:buNone/>
            </a:pPr>
            <a:r>
              <a:rPr lang="uk-UA" b="1" i="1" dirty="0" smtClean="0"/>
              <a:t>3. Вибухи.</a:t>
            </a:r>
            <a:endParaRPr lang="uk-UA" dirty="0" smtClean="0"/>
          </a:p>
          <a:p>
            <a:pPr>
              <a:buNone/>
            </a:pPr>
            <a:r>
              <a:rPr lang="uk-UA" b="1" i="1" dirty="0" smtClean="0"/>
              <a:t>Причини</a:t>
            </a:r>
            <a:r>
              <a:rPr lang="uk-UA" dirty="0" smtClean="0"/>
              <a:t>: помилки й прорахунки людей, присутність отруйних і горючих газів, надлишок вибухонебезпечного пилу, зберігання старих боєприпасів, перевантаження судна, терористичні акти.</a:t>
            </a:r>
          </a:p>
          <a:p>
            <a:pPr algn="ctr">
              <a:buNone/>
            </a:pPr>
            <a:r>
              <a:rPr lang="uk-UA" b="1" i="1" dirty="0" smtClean="0"/>
              <a:t>4. Залізничні катастрофи</a:t>
            </a:r>
            <a:endParaRPr lang="uk-UA" dirty="0" smtClean="0"/>
          </a:p>
          <a:p>
            <a:pPr>
              <a:buNone/>
            </a:pPr>
            <a:r>
              <a:rPr lang="uk-UA" b="1" i="1" dirty="0" smtClean="0"/>
              <a:t>Причини</a:t>
            </a:r>
            <a:r>
              <a:rPr lang="uk-UA" dirty="0" smtClean="0"/>
              <a:t>: помилки й прорахунки людей, несправні й перевантажені потяги.</a:t>
            </a:r>
          </a:p>
          <a:p>
            <a:pPr algn="ctr">
              <a:buNone/>
            </a:pPr>
            <a:r>
              <a:rPr lang="uk-UA" b="1" i="1" dirty="0" smtClean="0"/>
              <a:t>5. Катастрофи на воді.</a:t>
            </a:r>
            <a:endParaRPr lang="uk-UA" dirty="0" smtClean="0"/>
          </a:p>
          <a:p>
            <a:pPr>
              <a:buNone/>
            </a:pPr>
            <a:r>
              <a:rPr lang="uk-UA" dirty="0" smtClean="0"/>
              <a:t>Причини: помилки й прорахунки людей, вибух, пожежа.</a:t>
            </a:r>
          </a:p>
          <a:p>
            <a:pPr algn="ctr">
              <a:buNone/>
            </a:pPr>
            <a:r>
              <a:rPr lang="uk-UA" b="1" i="1" dirty="0" smtClean="0"/>
              <a:t>6. Ядерні аварії.</a:t>
            </a:r>
            <a:endParaRPr lang="uk-UA" dirty="0" smtClean="0"/>
          </a:p>
          <a:p>
            <a:pPr>
              <a:buNone/>
            </a:pPr>
            <a:r>
              <a:rPr lang="uk-UA" b="1" i="1" dirty="0" smtClean="0"/>
              <a:t>Причини</a:t>
            </a:r>
            <a:r>
              <a:rPr lang="uk-UA" dirty="0" smtClean="0"/>
              <a:t>: помилки й прорахунки людей, відмови в роботі обладнання, вибух, пожежа.</a:t>
            </a:r>
          </a:p>
          <a:p>
            <a:pPr>
              <a:buNone/>
            </a:pPr>
            <a:endParaRPr lang="uk-U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39" presetClass="entr" presetSubtype="0" accel="100000" fill="hold"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 calcmode="lin" valueType="num">
                                      <p:cBhvr>
                                        <p:cTn id="16" dur="500" fill="hold"/>
                                        <p:tgtEl>
                                          <p:spTgt spid="3">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7" dur="500" fill="hold"/>
                                        <p:tgtEl>
                                          <p:spTgt spid="3">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8" dur="500" fill="hold"/>
                                        <p:tgtEl>
                                          <p:spTgt spid="3">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19" dur="500" fill="hold"/>
                                        <p:tgtEl>
                                          <p:spTgt spid="3">
                                            <p:txEl>
                                              <p:pRg st="0" end="0"/>
                                            </p:txEl>
                                          </p:spTgt>
                                        </p:tgtEl>
                                        <p:attrNameLst>
                                          <p:attrName>ppt_y</p:attrName>
                                        </p:attrNameLst>
                                      </p:cBhvr>
                                      <p:tavLst>
                                        <p:tav tm="0">
                                          <p:val>
                                            <p:strVal val="#ppt_y"/>
                                          </p:val>
                                        </p:tav>
                                        <p:tav tm="100000">
                                          <p:val>
                                            <p:strVal val="#ppt_y"/>
                                          </p:val>
                                        </p:tav>
                                      </p:tavLst>
                                    </p:anim>
                                  </p:childTnLst>
                                </p:cTn>
                              </p:par>
                              <p:par>
                                <p:cTn id="20" presetID="39" presetClass="entr" presetSubtype="0" accel="100000" fill="hold" nodeType="with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 calcmode="lin" valueType="num">
                                      <p:cBhvr>
                                        <p:cTn id="22" dur="500" fill="hold"/>
                                        <p:tgtEl>
                                          <p:spTgt spid="3">
                                            <p:txEl>
                                              <p:pRg st="1" end="1"/>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3" dur="500" fill="hold"/>
                                        <p:tgtEl>
                                          <p:spTgt spid="3">
                                            <p:txEl>
                                              <p:pRg st="1" end="1"/>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4" dur="500" fill="hold"/>
                                        <p:tgtEl>
                                          <p:spTgt spid="3">
                                            <p:txEl>
                                              <p:pRg st="1" end="1"/>
                                            </p:txEl>
                                          </p:spTgt>
                                        </p:tgtEl>
                                        <p:attrNameLst>
                                          <p:attrName>ppt_x</p:attrName>
                                        </p:attrNameLst>
                                      </p:cBhvr>
                                      <p:tavLst>
                                        <p:tav tm="0">
                                          <p:val>
                                            <p:strVal val="#ppt_x-.3"/>
                                          </p:val>
                                        </p:tav>
                                        <p:tav tm="50000">
                                          <p:val>
                                            <p:strVal val="#ppt_x"/>
                                          </p:val>
                                        </p:tav>
                                        <p:tav tm="100000">
                                          <p:val>
                                            <p:strVal val="#ppt_x"/>
                                          </p:val>
                                        </p:tav>
                                      </p:tavLst>
                                    </p:anim>
                                    <p:anim calcmode="lin" valueType="num">
                                      <p:cBhvr>
                                        <p:cTn id="25"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50" presetClass="entr" presetSubtype="0" decel="100000" fill="hold"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 calcmode="lin" valueType="num">
                                      <p:cBhvr>
                                        <p:cTn id="30" dur="1000" fill="hold"/>
                                        <p:tgtEl>
                                          <p:spTgt spid="3">
                                            <p:txEl>
                                              <p:pRg st="2" end="2"/>
                                            </p:txEl>
                                          </p:spTgt>
                                        </p:tgtEl>
                                        <p:attrNameLst>
                                          <p:attrName>ppt_w</p:attrName>
                                        </p:attrNameLst>
                                      </p:cBhvr>
                                      <p:tavLst>
                                        <p:tav tm="0">
                                          <p:val>
                                            <p:strVal val="#ppt_w+.3"/>
                                          </p:val>
                                        </p:tav>
                                        <p:tav tm="100000">
                                          <p:val>
                                            <p:strVal val="#ppt_w"/>
                                          </p:val>
                                        </p:tav>
                                      </p:tavLst>
                                    </p:anim>
                                    <p:anim calcmode="lin" valueType="num">
                                      <p:cBhvr>
                                        <p:cTn id="31"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32" dur="1000"/>
                                        <p:tgtEl>
                                          <p:spTgt spid="3">
                                            <p:txEl>
                                              <p:pRg st="2" end="2"/>
                                            </p:txEl>
                                          </p:spTgt>
                                        </p:tgtEl>
                                      </p:cBhvr>
                                    </p:animEffect>
                                  </p:childTnLst>
                                </p:cTn>
                              </p:par>
                              <p:par>
                                <p:cTn id="33" presetID="50" presetClass="entr" presetSubtype="0" decel="100000" fill="hold" nodeType="with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 calcmode="lin" valueType="num">
                                      <p:cBhvr>
                                        <p:cTn id="35" dur="1000" fill="hold"/>
                                        <p:tgtEl>
                                          <p:spTgt spid="3">
                                            <p:txEl>
                                              <p:pRg st="3" end="3"/>
                                            </p:txEl>
                                          </p:spTgt>
                                        </p:tgtEl>
                                        <p:attrNameLst>
                                          <p:attrName>ppt_w</p:attrName>
                                        </p:attrNameLst>
                                      </p:cBhvr>
                                      <p:tavLst>
                                        <p:tav tm="0">
                                          <p:val>
                                            <p:strVal val="#ppt_w+.3"/>
                                          </p:val>
                                        </p:tav>
                                        <p:tav tm="100000">
                                          <p:val>
                                            <p:strVal val="#ppt_w"/>
                                          </p:val>
                                        </p:tav>
                                      </p:tavLst>
                                    </p:anim>
                                    <p:anim calcmode="lin" valueType="num">
                                      <p:cBhvr>
                                        <p:cTn id="36"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7" dur="1000"/>
                                        <p:tgtEl>
                                          <p:spTgt spid="3">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4" presetClass="entr" presetSubtype="0" accel="100000" fill="hold"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 calcmode="lin" valueType="num">
                                      <p:cBhvr>
                                        <p:cTn id="42" dur="500" fill="hold"/>
                                        <p:tgtEl>
                                          <p:spTgt spid="3">
                                            <p:txEl>
                                              <p:pRg st="4" end="4"/>
                                            </p:txEl>
                                          </p:spTgt>
                                        </p:tgtEl>
                                        <p:attrNameLst>
                                          <p:attrName>ppt_w</p:attrName>
                                        </p:attrNameLst>
                                      </p:cBhvr>
                                      <p:tavLst>
                                        <p:tav tm="0">
                                          <p:val>
                                            <p:strVal val="#ppt_w*0.05"/>
                                          </p:val>
                                        </p:tav>
                                        <p:tav tm="100000">
                                          <p:val>
                                            <p:strVal val="#ppt_w"/>
                                          </p:val>
                                        </p:tav>
                                      </p:tavLst>
                                    </p:anim>
                                    <p:anim calcmode="lin" valueType="num">
                                      <p:cBhvr>
                                        <p:cTn id="43" dur="500" fill="hold"/>
                                        <p:tgtEl>
                                          <p:spTgt spid="3">
                                            <p:txEl>
                                              <p:pRg st="4" end="4"/>
                                            </p:txEl>
                                          </p:spTgt>
                                        </p:tgtEl>
                                        <p:attrNameLst>
                                          <p:attrName>ppt_h</p:attrName>
                                        </p:attrNameLst>
                                      </p:cBhvr>
                                      <p:tavLst>
                                        <p:tav tm="0">
                                          <p:val>
                                            <p:strVal val="#ppt_h"/>
                                          </p:val>
                                        </p:tav>
                                        <p:tav tm="100000">
                                          <p:val>
                                            <p:strVal val="#ppt_h"/>
                                          </p:val>
                                        </p:tav>
                                      </p:tavLst>
                                    </p:anim>
                                    <p:anim calcmode="lin" valueType="num">
                                      <p:cBhvr>
                                        <p:cTn id="44" dur="500" fill="hold"/>
                                        <p:tgtEl>
                                          <p:spTgt spid="3">
                                            <p:txEl>
                                              <p:pRg st="4" end="4"/>
                                            </p:txEl>
                                          </p:spTgt>
                                        </p:tgtEl>
                                        <p:attrNameLst>
                                          <p:attrName>ppt_x</p:attrName>
                                        </p:attrNameLst>
                                      </p:cBhvr>
                                      <p:tavLst>
                                        <p:tav tm="0">
                                          <p:val>
                                            <p:strVal val="#ppt_x-.2"/>
                                          </p:val>
                                        </p:tav>
                                        <p:tav tm="100000">
                                          <p:val>
                                            <p:strVal val="#ppt_x"/>
                                          </p:val>
                                        </p:tav>
                                      </p:tavLst>
                                    </p:anim>
                                    <p:anim calcmode="lin" valueType="num">
                                      <p:cBhvr>
                                        <p:cTn id="45" dur="500" fill="hold"/>
                                        <p:tgtEl>
                                          <p:spTgt spid="3">
                                            <p:txEl>
                                              <p:pRg st="4" end="4"/>
                                            </p:txEl>
                                          </p:spTgt>
                                        </p:tgtEl>
                                        <p:attrNameLst>
                                          <p:attrName>ppt_y</p:attrName>
                                        </p:attrNameLst>
                                      </p:cBhvr>
                                      <p:tavLst>
                                        <p:tav tm="0">
                                          <p:val>
                                            <p:strVal val="#ppt_y"/>
                                          </p:val>
                                        </p:tav>
                                        <p:tav tm="100000">
                                          <p:val>
                                            <p:strVal val="#ppt_y"/>
                                          </p:val>
                                        </p:tav>
                                      </p:tavLst>
                                    </p:anim>
                                    <p:animEffect transition="in" filter="fade">
                                      <p:cBhvr>
                                        <p:cTn id="46" dur="500"/>
                                        <p:tgtEl>
                                          <p:spTgt spid="3">
                                            <p:txEl>
                                              <p:pRg st="4" end="4"/>
                                            </p:txEl>
                                          </p:spTgt>
                                        </p:tgtEl>
                                      </p:cBhvr>
                                    </p:animEffect>
                                  </p:childTnLst>
                                </p:cTn>
                              </p:par>
                              <p:par>
                                <p:cTn id="47" presetID="54" presetClass="entr" presetSubtype="0" accel="100000" fill="hold" nodeType="withEffect">
                                  <p:stCondLst>
                                    <p:cond delay="0"/>
                                  </p:stCondLst>
                                  <p:childTnLst>
                                    <p:set>
                                      <p:cBhvr>
                                        <p:cTn id="48" dur="1" fill="hold">
                                          <p:stCondLst>
                                            <p:cond delay="0"/>
                                          </p:stCondLst>
                                        </p:cTn>
                                        <p:tgtEl>
                                          <p:spTgt spid="3">
                                            <p:txEl>
                                              <p:pRg st="5" end="5"/>
                                            </p:txEl>
                                          </p:spTgt>
                                        </p:tgtEl>
                                        <p:attrNameLst>
                                          <p:attrName>style.visibility</p:attrName>
                                        </p:attrNameLst>
                                      </p:cBhvr>
                                      <p:to>
                                        <p:strVal val="visible"/>
                                      </p:to>
                                    </p:set>
                                    <p:anim calcmode="lin" valueType="num">
                                      <p:cBhvr>
                                        <p:cTn id="49" dur="500" fill="hold"/>
                                        <p:tgtEl>
                                          <p:spTgt spid="3">
                                            <p:txEl>
                                              <p:pRg st="5" end="5"/>
                                            </p:txEl>
                                          </p:spTgt>
                                        </p:tgtEl>
                                        <p:attrNameLst>
                                          <p:attrName>ppt_w</p:attrName>
                                        </p:attrNameLst>
                                      </p:cBhvr>
                                      <p:tavLst>
                                        <p:tav tm="0">
                                          <p:val>
                                            <p:strVal val="#ppt_w*0.05"/>
                                          </p:val>
                                        </p:tav>
                                        <p:tav tm="100000">
                                          <p:val>
                                            <p:strVal val="#ppt_w"/>
                                          </p:val>
                                        </p:tav>
                                      </p:tavLst>
                                    </p:anim>
                                    <p:anim calcmode="lin" valueType="num">
                                      <p:cBhvr>
                                        <p:cTn id="50" dur="500" fill="hold"/>
                                        <p:tgtEl>
                                          <p:spTgt spid="3">
                                            <p:txEl>
                                              <p:pRg st="5" end="5"/>
                                            </p:txEl>
                                          </p:spTgt>
                                        </p:tgtEl>
                                        <p:attrNameLst>
                                          <p:attrName>ppt_h</p:attrName>
                                        </p:attrNameLst>
                                      </p:cBhvr>
                                      <p:tavLst>
                                        <p:tav tm="0">
                                          <p:val>
                                            <p:strVal val="#ppt_h"/>
                                          </p:val>
                                        </p:tav>
                                        <p:tav tm="100000">
                                          <p:val>
                                            <p:strVal val="#ppt_h"/>
                                          </p:val>
                                        </p:tav>
                                      </p:tavLst>
                                    </p:anim>
                                    <p:anim calcmode="lin" valueType="num">
                                      <p:cBhvr>
                                        <p:cTn id="51" dur="500" fill="hold"/>
                                        <p:tgtEl>
                                          <p:spTgt spid="3">
                                            <p:txEl>
                                              <p:pRg st="5" end="5"/>
                                            </p:txEl>
                                          </p:spTgt>
                                        </p:tgtEl>
                                        <p:attrNameLst>
                                          <p:attrName>ppt_x</p:attrName>
                                        </p:attrNameLst>
                                      </p:cBhvr>
                                      <p:tavLst>
                                        <p:tav tm="0">
                                          <p:val>
                                            <p:strVal val="#ppt_x-.2"/>
                                          </p:val>
                                        </p:tav>
                                        <p:tav tm="100000">
                                          <p:val>
                                            <p:strVal val="#ppt_x"/>
                                          </p:val>
                                        </p:tav>
                                      </p:tavLst>
                                    </p:anim>
                                    <p:anim calcmode="lin" valueType="num">
                                      <p:cBhvr>
                                        <p:cTn id="52" dur="500" fill="hold"/>
                                        <p:tgtEl>
                                          <p:spTgt spid="3">
                                            <p:txEl>
                                              <p:pRg st="5" end="5"/>
                                            </p:txEl>
                                          </p:spTgt>
                                        </p:tgtEl>
                                        <p:attrNameLst>
                                          <p:attrName>ppt_y</p:attrName>
                                        </p:attrNameLst>
                                      </p:cBhvr>
                                      <p:tavLst>
                                        <p:tav tm="0">
                                          <p:val>
                                            <p:strVal val="#ppt_y"/>
                                          </p:val>
                                        </p:tav>
                                        <p:tav tm="100000">
                                          <p:val>
                                            <p:strVal val="#ppt_y"/>
                                          </p:val>
                                        </p:tav>
                                      </p:tavLst>
                                    </p:anim>
                                    <p:animEffect transition="in" filter="fade">
                                      <p:cBhvr>
                                        <p:cTn id="53" dur="500"/>
                                        <p:tgtEl>
                                          <p:spTgt spid="3">
                                            <p:txEl>
                                              <p:pRg st="5" end="5"/>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30" presetClass="entr" presetSubtype="0" fill="hold" nodeType="clickEffect">
                                  <p:stCondLst>
                                    <p:cond delay="0"/>
                                  </p:stCondLst>
                                  <p:childTnLst>
                                    <p:set>
                                      <p:cBhvr>
                                        <p:cTn id="57" dur="1" fill="hold">
                                          <p:stCondLst>
                                            <p:cond delay="0"/>
                                          </p:stCondLst>
                                        </p:cTn>
                                        <p:tgtEl>
                                          <p:spTgt spid="3">
                                            <p:txEl>
                                              <p:pRg st="6" end="6"/>
                                            </p:txEl>
                                          </p:spTgt>
                                        </p:tgtEl>
                                        <p:attrNameLst>
                                          <p:attrName>style.visibility</p:attrName>
                                        </p:attrNameLst>
                                      </p:cBhvr>
                                      <p:to>
                                        <p:strVal val="visible"/>
                                      </p:to>
                                    </p:set>
                                    <p:animEffect transition="in" filter="fade">
                                      <p:cBhvr>
                                        <p:cTn id="58" dur="800" decel="100000"/>
                                        <p:tgtEl>
                                          <p:spTgt spid="3">
                                            <p:txEl>
                                              <p:pRg st="6" end="6"/>
                                            </p:txEl>
                                          </p:spTgt>
                                        </p:tgtEl>
                                      </p:cBhvr>
                                    </p:animEffect>
                                    <p:anim calcmode="lin" valueType="num">
                                      <p:cBhvr>
                                        <p:cTn id="59" dur="800" decel="100000" fill="hold"/>
                                        <p:tgtEl>
                                          <p:spTgt spid="3">
                                            <p:txEl>
                                              <p:pRg st="6" end="6"/>
                                            </p:txEl>
                                          </p:spTgt>
                                        </p:tgtEl>
                                        <p:attrNameLst>
                                          <p:attrName>style.rotation</p:attrName>
                                        </p:attrNameLst>
                                      </p:cBhvr>
                                      <p:tavLst>
                                        <p:tav tm="0">
                                          <p:val>
                                            <p:fltVal val="-90"/>
                                          </p:val>
                                        </p:tav>
                                        <p:tav tm="100000">
                                          <p:val>
                                            <p:fltVal val="0"/>
                                          </p:val>
                                        </p:tav>
                                      </p:tavLst>
                                    </p:anim>
                                    <p:anim calcmode="lin" valueType="num">
                                      <p:cBhvr>
                                        <p:cTn id="60" dur="800" decel="100000" fill="hold"/>
                                        <p:tgtEl>
                                          <p:spTgt spid="3">
                                            <p:txEl>
                                              <p:pRg st="6" end="6"/>
                                            </p:txEl>
                                          </p:spTgt>
                                        </p:tgtEl>
                                        <p:attrNameLst>
                                          <p:attrName>ppt_x</p:attrName>
                                        </p:attrNameLst>
                                      </p:cBhvr>
                                      <p:tavLst>
                                        <p:tav tm="0">
                                          <p:val>
                                            <p:strVal val="#ppt_x+0.4"/>
                                          </p:val>
                                        </p:tav>
                                        <p:tav tm="100000">
                                          <p:val>
                                            <p:strVal val="#ppt_x-0.05"/>
                                          </p:val>
                                        </p:tav>
                                      </p:tavLst>
                                    </p:anim>
                                    <p:anim calcmode="lin" valueType="num">
                                      <p:cBhvr>
                                        <p:cTn id="61" dur="800" decel="100000" fill="hold"/>
                                        <p:tgtEl>
                                          <p:spTgt spid="3">
                                            <p:txEl>
                                              <p:pRg st="6" end="6"/>
                                            </p:txEl>
                                          </p:spTgt>
                                        </p:tgtEl>
                                        <p:attrNameLst>
                                          <p:attrName>ppt_y</p:attrName>
                                        </p:attrNameLst>
                                      </p:cBhvr>
                                      <p:tavLst>
                                        <p:tav tm="0">
                                          <p:val>
                                            <p:strVal val="#ppt_y-0.4"/>
                                          </p:val>
                                        </p:tav>
                                        <p:tav tm="100000">
                                          <p:val>
                                            <p:strVal val="#ppt_y+0.1"/>
                                          </p:val>
                                        </p:tav>
                                      </p:tavLst>
                                    </p:anim>
                                    <p:anim calcmode="lin" valueType="num">
                                      <p:cBhvr>
                                        <p:cTn id="62" dur="200" accel="100000" fill="hold">
                                          <p:stCondLst>
                                            <p:cond delay="800"/>
                                          </p:stCondLst>
                                        </p:cTn>
                                        <p:tgtEl>
                                          <p:spTgt spid="3">
                                            <p:txEl>
                                              <p:pRg st="6" end="6"/>
                                            </p:txEl>
                                          </p:spTgt>
                                        </p:tgtEl>
                                        <p:attrNameLst>
                                          <p:attrName>ppt_x</p:attrName>
                                        </p:attrNameLst>
                                      </p:cBhvr>
                                      <p:tavLst>
                                        <p:tav tm="0">
                                          <p:val>
                                            <p:strVal val="#ppt_x-0.05"/>
                                          </p:val>
                                        </p:tav>
                                        <p:tav tm="100000">
                                          <p:val>
                                            <p:strVal val="#ppt_x"/>
                                          </p:val>
                                        </p:tav>
                                      </p:tavLst>
                                    </p:anim>
                                    <p:anim calcmode="lin" valueType="num">
                                      <p:cBhvr>
                                        <p:cTn id="63" dur="200" accel="100000" fill="hold">
                                          <p:stCondLst>
                                            <p:cond delay="800"/>
                                          </p:stCondLst>
                                        </p:cTn>
                                        <p:tgtEl>
                                          <p:spTgt spid="3">
                                            <p:txEl>
                                              <p:pRg st="6" end="6"/>
                                            </p:txEl>
                                          </p:spTgt>
                                        </p:tgtEl>
                                        <p:attrNameLst>
                                          <p:attrName>ppt_y</p:attrName>
                                        </p:attrNameLst>
                                      </p:cBhvr>
                                      <p:tavLst>
                                        <p:tav tm="0">
                                          <p:val>
                                            <p:strVal val="#ppt_y+0.1"/>
                                          </p:val>
                                        </p:tav>
                                        <p:tav tm="100000">
                                          <p:val>
                                            <p:strVal val="#ppt_y"/>
                                          </p:val>
                                        </p:tav>
                                      </p:tavLst>
                                    </p:anim>
                                  </p:childTnLst>
                                </p:cTn>
                              </p:par>
                              <p:par>
                                <p:cTn id="64" presetID="30" presetClass="entr" presetSubtype="0" fill="hold" nodeType="withEffect">
                                  <p:stCondLst>
                                    <p:cond delay="0"/>
                                  </p:stCondLst>
                                  <p:childTnLst>
                                    <p:set>
                                      <p:cBhvr>
                                        <p:cTn id="65" dur="1" fill="hold">
                                          <p:stCondLst>
                                            <p:cond delay="0"/>
                                          </p:stCondLst>
                                        </p:cTn>
                                        <p:tgtEl>
                                          <p:spTgt spid="3">
                                            <p:txEl>
                                              <p:pRg st="7" end="7"/>
                                            </p:txEl>
                                          </p:spTgt>
                                        </p:tgtEl>
                                        <p:attrNameLst>
                                          <p:attrName>style.visibility</p:attrName>
                                        </p:attrNameLst>
                                      </p:cBhvr>
                                      <p:to>
                                        <p:strVal val="visible"/>
                                      </p:to>
                                    </p:set>
                                    <p:animEffect transition="in" filter="fade">
                                      <p:cBhvr>
                                        <p:cTn id="66" dur="800" decel="100000"/>
                                        <p:tgtEl>
                                          <p:spTgt spid="3">
                                            <p:txEl>
                                              <p:pRg st="7" end="7"/>
                                            </p:txEl>
                                          </p:spTgt>
                                        </p:tgtEl>
                                      </p:cBhvr>
                                    </p:animEffect>
                                    <p:anim calcmode="lin" valueType="num">
                                      <p:cBhvr>
                                        <p:cTn id="67" dur="800" decel="100000" fill="hold"/>
                                        <p:tgtEl>
                                          <p:spTgt spid="3">
                                            <p:txEl>
                                              <p:pRg st="7" end="7"/>
                                            </p:txEl>
                                          </p:spTgt>
                                        </p:tgtEl>
                                        <p:attrNameLst>
                                          <p:attrName>style.rotation</p:attrName>
                                        </p:attrNameLst>
                                      </p:cBhvr>
                                      <p:tavLst>
                                        <p:tav tm="0">
                                          <p:val>
                                            <p:fltVal val="-90"/>
                                          </p:val>
                                        </p:tav>
                                        <p:tav tm="100000">
                                          <p:val>
                                            <p:fltVal val="0"/>
                                          </p:val>
                                        </p:tav>
                                      </p:tavLst>
                                    </p:anim>
                                    <p:anim calcmode="lin" valueType="num">
                                      <p:cBhvr>
                                        <p:cTn id="68" dur="800" decel="100000" fill="hold"/>
                                        <p:tgtEl>
                                          <p:spTgt spid="3">
                                            <p:txEl>
                                              <p:pRg st="7" end="7"/>
                                            </p:txEl>
                                          </p:spTgt>
                                        </p:tgtEl>
                                        <p:attrNameLst>
                                          <p:attrName>ppt_x</p:attrName>
                                        </p:attrNameLst>
                                      </p:cBhvr>
                                      <p:tavLst>
                                        <p:tav tm="0">
                                          <p:val>
                                            <p:strVal val="#ppt_x+0.4"/>
                                          </p:val>
                                        </p:tav>
                                        <p:tav tm="100000">
                                          <p:val>
                                            <p:strVal val="#ppt_x-0.05"/>
                                          </p:val>
                                        </p:tav>
                                      </p:tavLst>
                                    </p:anim>
                                    <p:anim calcmode="lin" valueType="num">
                                      <p:cBhvr>
                                        <p:cTn id="69" dur="800" decel="100000" fill="hold"/>
                                        <p:tgtEl>
                                          <p:spTgt spid="3">
                                            <p:txEl>
                                              <p:pRg st="7" end="7"/>
                                            </p:txEl>
                                          </p:spTgt>
                                        </p:tgtEl>
                                        <p:attrNameLst>
                                          <p:attrName>ppt_y</p:attrName>
                                        </p:attrNameLst>
                                      </p:cBhvr>
                                      <p:tavLst>
                                        <p:tav tm="0">
                                          <p:val>
                                            <p:strVal val="#ppt_y-0.4"/>
                                          </p:val>
                                        </p:tav>
                                        <p:tav tm="100000">
                                          <p:val>
                                            <p:strVal val="#ppt_y+0.1"/>
                                          </p:val>
                                        </p:tav>
                                      </p:tavLst>
                                    </p:anim>
                                    <p:anim calcmode="lin" valueType="num">
                                      <p:cBhvr>
                                        <p:cTn id="70" dur="200" accel="100000" fill="hold">
                                          <p:stCondLst>
                                            <p:cond delay="800"/>
                                          </p:stCondLst>
                                        </p:cTn>
                                        <p:tgtEl>
                                          <p:spTgt spid="3">
                                            <p:txEl>
                                              <p:pRg st="7" end="7"/>
                                            </p:txEl>
                                          </p:spTgt>
                                        </p:tgtEl>
                                        <p:attrNameLst>
                                          <p:attrName>ppt_x</p:attrName>
                                        </p:attrNameLst>
                                      </p:cBhvr>
                                      <p:tavLst>
                                        <p:tav tm="0">
                                          <p:val>
                                            <p:strVal val="#ppt_x-0.05"/>
                                          </p:val>
                                        </p:tav>
                                        <p:tav tm="100000">
                                          <p:val>
                                            <p:strVal val="#ppt_x"/>
                                          </p:val>
                                        </p:tav>
                                      </p:tavLst>
                                    </p:anim>
                                    <p:anim calcmode="lin" valueType="num">
                                      <p:cBhvr>
                                        <p:cTn id="71" dur="200" accel="100000" fill="hold">
                                          <p:stCondLst>
                                            <p:cond delay="800"/>
                                          </p:stCondLst>
                                        </p:cTn>
                                        <p:tgtEl>
                                          <p:spTgt spid="3">
                                            <p:txEl>
                                              <p:pRg st="7" end="7"/>
                                            </p:txEl>
                                          </p:spTgt>
                                        </p:tgtEl>
                                        <p:attrNameLst>
                                          <p:attrName>ppt_y</p:attrName>
                                        </p:attrNameLst>
                                      </p:cBhvr>
                                      <p:tavLst>
                                        <p:tav tm="0">
                                          <p:val>
                                            <p:strVal val="#ppt_y+0.1"/>
                                          </p:val>
                                        </p:tav>
                                        <p:tav tm="100000">
                                          <p:val>
                                            <p:strVal val="#ppt_y"/>
                                          </p:val>
                                        </p:tav>
                                      </p:tavLst>
                                    </p:anim>
                                  </p:childTnLst>
                                </p:cTn>
                              </p:par>
                            </p:childTnLst>
                          </p:cTn>
                        </p:par>
                      </p:childTnLst>
                    </p:cTn>
                  </p:par>
                  <p:par>
                    <p:cTn id="72" fill="hold">
                      <p:stCondLst>
                        <p:cond delay="indefinite"/>
                      </p:stCondLst>
                      <p:childTnLst>
                        <p:par>
                          <p:cTn id="73" fill="hold">
                            <p:stCondLst>
                              <p:cond delay="0"/>
                            </p:stCondLst>
                            <p:childTnLst>
                              <p:par>
                                <p:cTn id="74" presetID="49" presetClass="entr" presetSubtype="0" decel="100000" fill="hold" nodeType="clickEffect">
                                  <p:stCondLst>
                                    <p:cond delay="0"/>
                                  </p:stCondLst>
                                  <p:childTnLst>
                                    <p:set>
                                      <p:cBhvr>
                                        <p:cTn id="75" dur="1" fill="hold">
                                          <p:stCondLst>
                                            <p:cond delay="0"/>
                                          </p:stCondLst>
                                        </p:cTn>
                                        <p:tgtEl>
                                          <p:spTgt spid="3">
                                            <p:txEl>
                                              <p:pRg st="8" end="8"/>
                                            </p:txEl>
                                          </p:spTgt>
                                        </p:tgtEl>
                                        <p:attrNameLst>
                                          <p:attrName>style.visibility</p:attrName>
                                        </p:attrNameLst>
                                      </p:cBhvr>
                                      <p:to>
                                        <p:strVal val="visible"/>
                                      </p:to>
                                    </p:set>
                                    <p:anim calcmode="lin" valueType="num">
                                      <p:cBhvr>
                                        <p:cTn id="76"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77" dur="500" fill="hold"/>
                                        <p:tgtEl>
                                          <p:spTgt spid="3">
                                            <p:txEl>
                                              <p:pRg st="8" end="8"/>
                                            </p:txEl>
                                          </p:spTgt>
                                        </p:tgtEl>
                                        <p:attrNameLst>
                                          <p:attrName>ppt_h</p:attrName>
                                        </p:attrNameLst>
                                      </p:cBhvr>
                                      <p:tavLst>
                                        <p:tav tm="0">
                                          <p:val>
                                            <p:fltVal val="0"/>
                                          </p:val>
                                        </p:tav>
                                        <p:tav tm="100000">
                                          <p:val>
                                            <p:strVal val="#ppt_h"/>
                                          </p:val>
                                        </p:tav>
                                      </p:tavLst>
                                    </p:anim>
                                    <p:anim calcmode="lin" valueType="num">
                                      <p:cBhvr>
                                        <p:cTn id="78" dur="500" fill="hold"/>
                                        <p:tgtEl>
                                          <p:spTgt spid="3">
                                            <p:txEl>
                                              <p:pRg st="8" end="8"/>
                                            </p:txEl>
                                          </p:spTgt>
                                        </p:tgtEl>
                                        <p:attrNameLst>
                                          <p:attrName>style.rotation</p:attrName>
                                        </p:attrNameLst>
                                      </p:cBhvr>
                                      <p:tavLst>
                                        <p:tav tm="0">
                                          <p:val>
                                            <p:fltVal val="360"/>
                                          </p:val>
                                        </p:tav>
                                        <p:tav tm="100000">
                                          <p:val>
                                            <p:fltVal val="0"/>
                                          </p:val>
                                        </p:tav>
                                      </p:tavLst>
                                    </p:anim>
                                    <p:animEffect transition="in" filter="fade">
                                      <p:cBhvr>
                                        <p:cTn id="79" dur="500"/>
                                        <p:tgtEl>
                                          <p:spTgt spid="3">
                                            <p:txEl>
                                              <p:pRg st="8" end="8"/>
                                            </p:txEl>
                                          </p:spTgt>
                                        </p:tgtEl>
                                      </p:cBhvr>
                                    </p:animEffect>
                                  </p:childTnLst>
                                </p:cTn>
                              </p:par>
                              <p:par>
                                <p:cTn id="80" presetID="49" presetClass="entr" presetSubtype="0" decel="100000" fill="hold" nodeType="withEffect">
                                  <p:stCondLst>
                                    <p:cond delay="0"/>
                                  </p:stCondLst>
                                  <p:childTnLst>
                                    <p:set>
                                      <p:cBhvr>
                                        <p:cTn id="81" dur="1" fill="hold">
                                          <p:stCondLst>
                                            <p:cond delay="0"/>
                                          </p:stCondLst>
                                        </p:cTn>
                                        <p:tgtEl>
                                          <p:spTgt spid="3">
                                            <p:txEl>
                                              <p:pRg st="9" end="9"/>
                                            </p:txEl>
                                          </p:spTgt>
                                        </p:tgtEl>
                                        <p:attrNameLst>
                                          <p:attrName>style.visibility</p:attrName>
                                        </p:attrNameLst>
                                      </p:cBhvr>
                                      <p:to>
                                        <p:strVal val="visible"/>
                                      </p:to>
                                    </p:set>
                                    <p:anim calcmode="lin" valueType="num">
                                      <p:cBhvr>
                                        <p:cTn id="82" dur="500" fill="hold"/>
                                        <p:tgtEl>
                                          <p:spTgt spid="3">
                                            <p:txEl>
                                              <p:pRg st="9" end="9"/>
                                            </p:txEl>
                                          </p:spTgt>
                                        </p:tgtEl>
                                        <p:attrNameLst>
                                          <p:attrName>ppt_w</p:attrName>
                                        </p:attrNameLst>
                                      </p:cBhvr>
                                      <p:tavLst>
                                        <p:tav tm="0">
                                          <p:val>
                                            <p:fltVal val="0"/>
                                          </p:val>
                                        </p:tav>
                                        <p:tav tm="100000">
                                          <p:val>
                                            <p:strVal val="#ppt_w"/>
                                          </p:val>
                                        </p:tav>
                                      </p:tavLst>
                                    </p:anim>
                                    <p:anim calcmode="lin" valueType="num">
                                      <p:cBhvr>
                                        <p:cTn id="83" dur="500" fill="hold"/>
                                        <p:tgtEl>
                                          <p:spTgt spid="3">
                                            <p:txEl>
                                              <p:pRg st="9" end="9"/>
                                            </p:txEl>
                                          </p:spTgt>
                                        </p:tgtEl>
                                        <p:attrNameLst>
                                          <p:attrName>ppt_h</p:attrName>
                                        </p:attrNameLst>
                                      </p:cBhvr>
                                      <p:tavLst>
                                        <p:tav tm="0">
                                          <p:val>
                                            <p:fltVal val="0"/>
                                          </p:val>
                                        </p:tav>
                                        <p:tav tm="100000">
                                          <p:val>
                                            <p:strVal val="#ppt_h"/>
                                          </p:val>
                                        </p:tav>
                                      </p:tavLst>
                                    </p:anim>
                                    <p:anim calcmode="lin" valueType="num">
                                      <p:cBhvr>
                                        <p:cTn id="84" dur="500" fill="hold"/>
                                        <p:tgtEl>
                                          <p:spTgt spid="3">
                                            <p:txEl>
                                              <p:pRg st="9" end="9"/>
                                            </p:txEl>
                                          </p:spTgt>
                                        </p:tgtEl>
                                        <p:attrNameLst>
                                          <p:attrName>style.rotation</p:attrName>
                                        </p:attrNameLst>
                                      </p:cBhvr>
                                      <p:tavLst>
                                        <p:tav tm="0">
                                          <p:val>
                                            <p:fltVal val="360"/>
                                          </p:val>
                                        </p:tav>
                                        <p:tav tm="100000">
                                          <p:val>
                                            <p:fltVal val="0"/>
                                          </p:val>
                                        </p:tav>
                                      </p:tavLst>
                                    </p:anim>
                                    <p:animEffect transition="in" filter="fade">
                                      <p:cBhvr>
                                        <p:cTn id="85" dur="500"/>
                                        <p:tgtEl>
                                          <p:spTgt spid="3">
                                            <p:txEl>
                                              <p:pRg st="9" end="9"/>
                                            </p:txEl>
                                          </p:spTgt>
                                        </p:tgtEl>
                                      </p:cBhvr>
                                    </p:animEffect>
                                  </p:childTnLst>
                                </p:cTn>
                              </p:par>
                            </p:childTnLst>
                          </p:cTn>
                        </p:par>
                      </p:childTnLst>
                    </p:cTn>
                  </p:par>
                  <p:par>
                    <p:cTn id="86" fill="hold">
                      <p:stCondLst>
                        <p:cond delay="indefinite"/>
                      </p:stCondLst>
                      <p:childTnLst>
                        <p:par>
                          <p:cTn id="87" fill="hold">
                            <p:stCondLst>
                              <p:cond delay="0"/>
                            </p:stCondLst>
                            <p:childTnLst>
                              <p:par>
                                <p:cTn id="88" presetID="34" presetClass="entr" presetSubtype="0" fill="hold" nodeType="clickEffect">
                                  <p:stCondLst>
                                    <p:cond delay="0"/>
                                  </p:stCondLst>
                                  <p:childTnLst>
                                    <p:set>
                                      <p:cBhvr>
                                        <p:cTn id="89" dur="1" fill="hold">
                                          <p:stCondLst>
                                            <p:cond delay="0"/>
                                          </p:stCondLst>
                                        </p:cTn>
                                        <p:tgtEl>
                                          <p:spTgt spid="3">
                                            <p:txEl>
                                              <p:pRg st="10" end="10"/>
                                            </p:txEl>
                                          </p:spTgt>
                                        </p:tgtEl>
                                        <p:attrNameLst>
                                          <p:attrName>style.visibility</p:attrName>
                                        </p:attrNameLst>
                                      </p:cBhvr>
                                      <p:to>
                                        <p:strVal val="visible"/>
                                      </p:to>
                                    </p:set>
                                    <p:anim from="(-#ppt_w/2)" to="(#ppt_x)" calcmode="lin" valueType="num">
                                      <p:cBhvr>
                                        <p:cTn id="90" dur="600" fill="hold">
                                          <p:stCondLst>
                                            <p:cond delay="0"/>
                                          </p:stCondLst>
                                        </p:cTn>
                                        <p:tgtEl>
                                          <p:spTgt spid="3">
                                            <p:txEl>
                                              <p:pRg st="10" end="10"/>
                                            </p:txEl>
                                          </p:spTgt>
                                        </p:tgtEl>
                                        <p:attrNameLst>
                                          <p:attrName>ppt_x</p:attrName>
                                        </p:attrNameLst>
                                      </p:cBhvr>
                                    </p:anim>
                                    <p:anim from="0" to="-1.0" calcmode="lin" valueType="num">
                                      <p:cBhvr>
                                        <p:cTn id="91" dur="200" decel="50000" autoRev="1" fill="hold">
                                          <p:stCondLst>
                                            <p:cond delay="600"/>
                                          </p:stCondLst>
                                        </p:cTn>
                                        <p:tgtEl>
                                          <p:spTgt spid="3">
                                            <p:txEl>
                                              <p:pRg st="10" end="10"/>
                                            </p:txEl>
                                          </p:spTgt>
                                        </p:tgtEl>
                                        <p:attrNameLst>
                                          <p:attrName>xshear</p:attrName>
                                        </p:attrNameLst>
                                      </p:cBhvr>
                                    </p:anim>
                                    <p:animScale>
                                      <p:cBhvr>
                                        <p:cTn id="92" dur="200" decel="100000" autoRev="1" fill="hold">
                                          <p:stCondLst>
                                            <p:cond delay="600"/>
                                          </p:stCondLst>
                                        </p:cTn>
                                        <p:tgtEl>
                                          <p:spTgt spid="3">
                                            <p:txEl>
                                              <p:pRg st="10" end="10"/>
                                            </p:txEl>
                                          </p:spTgt>
                                        </p:tgtEl>
                                      </p:cBhvr>
                                      <p:from x="100000" y="100000"/>
                                      <p:to x="80000" y="100000"/>
                                    </p:animScale>
                                    <p:anim by="(#ppt_h/3+#ppt_w*0.1)" calcmode="lin" valueType="num">
                                      <p:cBhvr additive="sum">
                                        <p:cTn id="93" dur="200" decel="100000" autoRev="1" fill="hold">
                                          <p:stCondLst>
                                            <p:cond delay="600"/>
                                          </p:stCondLst>
                                        </p:cTn>
                                        <p:tgtEl>
                                          <p:spTgt spid="3">
                                            <p:txEl>
                                              <p:pRg st="10" end="10"/>
                                            </p:txEl>
                                          </p:spTgt>
                                        </p:tgtEl>
                                        <p:attrNameLst>
                                          <p:attrName>ppt_x</p:attrName>
                                        </p:attrNameLst>
                                      </p:cBhvr>
                                    </p:anim>
                                  </p:childTnLst>
                                </p:cTn>
                              </p:par>
                              <p:par>
                                <p:cTn id="94" presetID="34" presetClass="entr" presetSubtype="0" fill="hold" nodeType="withEffect">
                                  <p:stCondLst>
                                    <p:cond delay="0"/>
                                  </p:stCondLst>
                                  <p:childTnLst>
                                    <p:set>
                                      <p:cBhvr>
                                        <p:cTn id="95" dur="1" fill="hold">
                                          <p:stCondLst>
                                            <p:cond delay="0"/>
                                          </p:stCondLst>
                                        </p:cTn>
                                        <p:tgtEl>
                                          <p:spTgt spid="3">
                                            <p:txEl>
                                              <p:pRg st="11" end="11"/>
                                            </p:txEl>
                                          </p:spTgt>
                                        </p:tgtEl>
                                        <p:attrNameLst>
                                          <p:attrName>style.visibility</p:attrName>
                                        </p:attrNameLst>
                                      </p:cBhvr>
                                      <p:to>
                                        <p:strVal val="visible"/>
                                      </p:to>
                                    </p:set>
                                    <p:anim from="(-#ppt_w/2)" to="(#ppt_x)" calcmode="lin" valueType="num">
                                      <p:cBhvr>
                                        <p:cTn id="96" dur="600" fill="hold">
                                          <p:stCondLst>
                                            <p:cond delay="0"/>
                                          </p:stCondLst>
                                        </p:cTn>
                                        <p:tgtEl>
                                          <p:spTgt spid="3">
                                            <p:txEl>
                                              <p:pRg st="11" end="11"/>
                                            </p:txEl>
                                          </p:spTgt>
                                        </p:tgtEl>
                                        <p:attrNameLst>
                                          <p:attrName>ppt_x</p:attrName>
                                        </p:attrNameLst>
                                      </p:cBhvr>
                                    </p:anim>
                                    <p:anim from="0" to="-1.0" calcmode="lin" valueType="num">
                                      <p:cBhvr>
                                        <p:cTn id="97" dur="200" decel="50000" autoRev="1" fill="hold">
                                          <p:stCondLst>
                                            <p:cond delay="600"/>
                                          </p:stCondLst>
                                        </p:cTn>
                                        <p:tgtEl>
                                          <p:spTgt spid="3">
                                            <p:txEl>
                                              <p:pRg st="11" end="11"/>
                                            </p:txEl>
                                          </p:spTgt>
                                        </p:tgtEl>
                                        <p:attrNameLst>
                                          <p:attrName>xshear</p:attrName>
                                        </p:attrNameLst>
                                      </p:cBhvr>
                                    </p:anim>
                                    <p:animScale>
                                      <p:cBhvr>
                                        <p:cTn id="98" dur="200" decel="100000" autoRev="1" fill="hold">
                                          <p:stCondLst>
                                            <p:cond delay="600"/>
                                          </p:stCondLst>
                                        </p:cTn>
                                        <p:tgtEl>
                                          <p:spTgt spid="3">
                                            <p:txEl>
                                              <p:pRg st="11" end="11"/>
                                            </p:txEl>
                                          </p:spTgt>
                                        </p:tgtEl>
                                      </p:cBhvr>
                                      <p:from x="100000" y="100000"/>
                                      <p:to x="80000" y="100000"/>
                                    </p:animScale>
                                    <p:anim by="(#ppt_h/3+#ppt_w*0.1)" calcmode="lin" valueType="num">
                                      <p:cBhvr additive="sum">
                                        <p:cTn id="99" dur="200" decel="100000" autoRev="1" fill="hold">
                                          <p:stCondLst>
                                            <p:cond delay="600"/>
                                          </p:stCondLst>
                                        </p:cTn>
                                        <p:tgtEl>
                                          <p:spTgt spid="3">
                                            <p:txEl>
                                              <p:pRg st="11" end="11"/>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dirty="0" smtClean="0"/>
              <a:t> Загальна характеристика глобальних проблем</a:t>
            </a:r>
            <a:br>
              <a:rPr lang="uk-UA" dirty="0" smtClean="0"/>
            </a:br>
            <a:endParaRPr lang="uk-UA" dirty="0"/>
          </a:p>
        </p:txBody>
      </p:sp>
      <p:sp>
        <p:nvSpPr>
          <p:cNvPr id="3" name="Содержимое 2"/>
          <p:cNvSpPr>
            <a:spLocks noGrp="1"/>
          </p:cNvSpPr>
          <p:nvPr>
            <p:ph idx="1"/>
          </p:nvPr>
        </p:nvSpPr>
        <p:spPr>
          <a:xfrm>
            <a:off x="179512" y="1412776"/>
            <a:ext cx="8712968" cy="5328592"/>
          </a:xfrm>
        </p:spPr>
        <p:txBody>
          <a:bodyPr>
            <a:normAutofit fontScale="92500" lnSpcReduction="20000"/>
          </a:bodyPr>
          <a:lstStyle/>
          <a:p>
            <a:pPr indent="0">
              <a:buNone/>
            </a:pPr>
            <a:r>
              <a:rPr lang="uk-UA" i="1" dirty="0" smtClean="0"/>
              <a:t>Ознаки, властиві глобальним проблемам людства, які відрізняють їх від інших проблем навіть планетарного характеру:</a:t>
            </a:r>
          </a:p>
          <a:p>
            <a:r>
              <a:rPr lang="uk-UA" dirty="0" smtClean="0"/>
              <a:t>- глобальні масштаби прояву, що виходять за рамки однієї держави або групи країн;</a:t>
            </a:r>
          </a:p>
          <a:p>
            <a:r>
              <a:rPr lang="uk-UA" dirty="0" smtClean="0"/>
              <a:t>- гострота прояву;</a:t>
            </a:r>
          </a:p>
          <a:p>
            <a:r>
              <a:rPr lang="uk-UA" dirty="0" smtClean="0"/>
              <a:t>- комплексний характер; усі проблеми тісно переплетені;</a:t>
            </a:r>
          </a:p>
          <a:p>
            <a:r>
              <a:rPr lang="uk-UA" dirty="0" smtClean="0"/>
              <a:t>- загальнолюдська сутність, що робить їх зрозумілими й актуальними для всіх країн і народів;</a:t>
            </a:r>
          </a:p>
          <a:p>
            <a:r>
              <a:rPr lang="uk-UA" dirty="0" smtClean="0"/>
              <a:t>- спроможність визначати в тих або інших аспектах хід подальшої історії людства;</a:t>
            </a:r>
          </a:p>
          <a:p>
            <a:r>
              <a:rPr lang="uk-UA" dirty="0" smtClean="0"/>
              <a:t>- можливості їх вирішення лише зусиллями усього світового співтовариства.</a:t>
            </a:r>
          </a:p>
          <a:p>
            <a:endParaRPr lang="uk-UA" dirty="0"/>
          </a:p>
        </p:txBody>
      </p:sp>
    </p:spTree>
  </p:cSld>
  <p:clrMapOvr>
    <a:masterClrMapping/>
  </p:clrMapOvr>
  <p:transition spd="slow">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2000" fill="hold"/>
                                        <p:tgtEl>
                                          <p:spTgt spid="3">
                                            <p:txEl>
                                              <p:pRg st="1" end="1"/>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additive="base">
                                        <p:cTn id="21"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2" dur="2000" fill="hold"/>
                                        <p:tgtEl>
                                          <p:spTgt spid="3">
                                            <p:txEl>
                                              <p:pRg st="2" end="2"/>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2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2000" fill="hold"/>
                                        <p:tgtEl>
                                          <p:spTgt spid="3">
                                            <p:txEl>
                                              <p:pRg st="3" end="3"/>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2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2000" fill="hold"/>
                                        <p:tgtEl>
                                          <p:spTgt spid="3">
                                            <p:txEl>
                                              <p:pRg st="4" end="4"/>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additive="base">
                                        <p:cTn id="33" dur="2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4" dur="2000" fill="hold"/>
                                        <p:tgtEl>
                                          <p:spTgt spid="3">
                                            <p:txEl>
                                              <p:pRg st="5" end="5"/>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2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20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55776" y="274638"/>
            <a:ext cx="3672408" cy="634082"/>
          </a:xfrm>
        </p:spPr>
        <p:txBody>
          <a:bodyPr>
            <a:normAutofit fontScale="90000"/>
          </a:bodyPr>
          <a:lstStyle/>
          <a:p>
            <a:r>
              <a:rPr lang="uk-UA" dirty="0" smtClean="0"/>
              <a:t>Факти</a:t>
            </a:r>
            <a:endParaRPr lang="uk-UA" dirty="0"/>
          </a:p>
        </p:txBody>
      </p:sp>
      <p:sp>
        <p:nvSpPr>
          <p:cNvPr id="3" name="Содержимое 2"/>
          <p:cNvSpPr>
            <a:spLocks noGrp="1"/>
          </p:cNvSpPr>
          <p:nvPr>
            <p:ph idx="1"/>
          </p:nvPr>
        </p:nvSpPr>
        <p:spPr>
          <a:xfrm>
            <a:off x="0" y="980728"/>
            <a:ext cx="9144000" cy="5877272"/>
          </a:xfrm>
        </p:spPr>
        <p:txBody>
          <a:bodyPr>
            <a:normAutofit fontScale="55000" lnSpcReduction="20000"/>
          </a:bodyPr>
          <a:lstStyle/>
          <a:p>
            <a:r>
              <a:rPr lang="uk-UA" sz="2900" dirty="0" smtClean="0"/>
              <a:t>26 квітня 1986 р. відбулася найстрашніша в історії людства аварія на Чорнобильській АЕС (Україна, СРСР). У результаті вибуху четвертого реактора в атмосферу було викинуто кілька мільйонів кубічних метрів радіоактивних газів, що в багато разів перевищило викид від ядерних вибухів над Хіросімою й Нагасакі. Вітри рознесли радіоактивні речовини по всій Європі. Із зони радіусом ЗО км від реактора, що вибухнув, була проведена повна евакуація жителів. Проживання в ній заборонено. Мине багато років, перш ніж буде пізнаний і осмислений весь жах чорнобильської катастрофи, її страшні наслідки для людства.</a:t>
            </a:r>
          </a:p>
          <a:p>
            <a:r>
              <a:rPr lang="uk-UA" sz="2900" dirty="0" smtClean="0"/>
              <a:t>Кожна техногенна катастрофа по-своєму унікальна. Однак є й загальні причини, які стоять за нещастями цього роду. Американський дослідник </a:t>
            </a:r>
            <a:r>
              <a:rPr lang="en-US" sz="2900" dirty="0" smtClean="0"/>
              <a:t> </a:t>
            </a:r>
            <a:r>
              <a:rPr lang="uk-UA" sz="2900" dirty="0" err="1" smtClean="0"/>
              <a:t>Девіс</a:t>
            </a:r>
            <a:r>
              <a:rPr lang="uk-UA" sz="2900" dirty="0" smtClean="0"/>
              <a:t>, автор довідника «Рукотворні катастрофи», перелічує їх у такому порядку: Дурість, Недбалість і Корисливість. На думку </a:t>
            </a:r>
            <a:r>
              <a:rPr lang="uk-UA" sz="2900" dirty="0" err="1" smtClean="0"/>
              <a:t>Девіса</a:t>
            </a:r>
            <a:r>
              <a:rPr lang="uk-UA" sz="2900" dirty="0" smtClean="0"/>
              <a:t>, так званий «людський фактор» техногенних катастроф практично цілком зводиться саме до таких обставин: </a:t>
            </a:r>
            <a:r>
              <a:rPr lang="uk-UA" sz="2900" i="1" dirty="0" smtClean="0"/>
              <a:t>недбалість обслуговуючого персоналу, політичні й адміністративні амбіції, жадібність, бездумне прагнення до економи коштів і до дезінформації або повного утаювання відомостей про катастрофу.</a:t>
            </a:r>
            <a:endParaRPr lang="uk-UA" sz="2900" dirty="0" smtClean="0"/>
          </a:p>
          <a:p>
            <a:r>
              <a:rPr lang="uk-UA" sz="2900" i="1" dirty="0" smtClean="0"/>
              <a:t>Чи можна запобігти техногенним катастрофам і мінімізувати їхні наслідки?</a:t>
            </a:r>
            <a:endParaRPr lang="uk-UA" sz="2900" dirty="0" smtClean="0"/>
          </a:p>
          <a:p>
            <a:r>
              <a:rPr lang="uk-UA" sz="2900" dirty="0" smtClean="0"/>
              <a:t>- насамперед це високий освітній рівень населення і його активна громадянська позиція. Чим відповідальніше і </a:t>
            </a:r>
            <a:r>
              <a:rPr lang="uk-UA" sz="2900" dirty="0" err="1" smtClean="0"/>
              <a:t>професіональніше</a:t>
            </a:r>
            <a:r>
              <a:rPr lang="uk-UA" sz="2900" dirty="0" smtClean="0"/>
              <a:t> жителі тієї або іншої країни ставляться до своїх робочих обов’язків і чим пильніше їх контролює суспільство, тим нижча ймовірність техногенної катастрофи;</a:t>
            </a:r>
          </a:p>
          <a:p>
            <a:r>
              <a:rPr lang="uk-UA" sz="2900" dirty="0" smtClean="0"/>
              <a:t>- величезну роль відіграє підготовленість приватних компаній і державних структур до дій за екстремальних умов.</a:t>
            </a:r>
          </a:p>
          <a:p>
            <a:r>
              <a:rPr lang="uk-UA" sz="2900" i="1" dirty="0" smtClean="0"/>
              <a:t>1. Дані ООН свідчать, що техногенні катастрофи посідають трете місце серед усіх видів стихійних лих за числом загиблих. На першому місці — гідрометеорологічні катастрофи (повені й цунамі), на другому — геологічні (землетруси).</a:t>
            </a:r>
            <a:endParaRPr lang="uk-UA" sz="2900" dirty="0" smtClean="0"/>
          </a:p>
          <a:p>
            <a:r>
              <a:rPr lang="uk-UA" sz="2900" i="1" dirty="0" smtClean="0"/>
              <a:t>2. «Найдорожчою» техногенною катастрофою в історії людства за приблизними підрахунками є аварія на Чорнобильській АЕС. У цілому, тільки на часткову ліквідацію її наслідків витрачено близько двохсот мільярдів доларів США.</a:t>
            </a:r>
            <a:endParaRPr lang="uk-UA" sz="2900" dirty="0" smtClean="0"/>
          </a:p>
          <a:p>
            <a:endParaRPr lang="uk-UA"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Екологічні проблеми</a:t>
            </a:r>
            <a:endParaRPr lang="uk-UA" dirty="0"/>
          </a:p>
        </p:txBody>
      </p:sp>
      <p:pic>
        <p:nvPicPr>
          <p:cNvPr id="4" name="Содержимое 3" descr="372.jpg"/>
          <p:cNvPicPr>
            <a:picLocks noGrp="1" noChangeAspect="1"/>
          </p:cNvPicPr>
          <p:nvPr>
            <p:ph idx="1"/>
          </p:nvPr>
        </p:nvPicPr>
        <p:blipFill>
          <a:blip r:embed="rId2" cstate="print"/>
          <a:stretch>
            <a:fillRect/>
          </a:stretch>
        </p:blipFill>
        <p:spPr>
          <a:xfrm>
            <a:off x="1691680" y="2348880"/>
            <a:ext cx="5537215" cy="3781127"/>
          </a:xfrm>
          <a:prstGeom prst="rect">
            <a:avLst/>
          </a:prstGeom>
          <a:ln>
            <a:noFill/>
          </a:ln>
          <a:effectLst>
            <a:softEdge rad="12700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ircle(in)">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uk-UA" sz="4400" b="0" dirty="0" smtClean="0"/>
              <a:t>Деградація земель</a:t>
            </a:r>
            <a:br>
              <a:rPr lang="uk-UA" sz="4400" b="0" dirty="0" smtClean="0"/>
            </a:br>
            <a:endParaRPr lang="uk-UA" sz="4400" dirty="0"/>
          </a:p>
        </p:txBody>
      </p:sp>
      <p:sp>
        <p:nvSpPr>
          <p:cNvPr id="3" name="Содержимое 2"/>
          <p:cNvSpPr>
            <a:spLocks noGrp="1"/>
          </p:cNvSpPr>
          <p:nvPr>
            <p:ph idx="1"/>
          </p:nvPr>
        </p:nvSpPr>
        <p:spPr>
          <a:xfrm>
            <a:off x="611560" y="1484784"/>
            <a:ext cx="8229600" cy="5040600"/>
          </a:xfrm>
        </p:spPr>
        <p:txBody>
          <a:bodyPr/>
          <a:lstStyle/>
          <a:p>
            <a:r>
              <a:rPr lang="ru-RU" b="1" dirty="0" err="1" smtClean="0"/>
              <a:t>Деграда́ція</a:t>
            </a:r>
            <a:r>
              <a:rPr lang="ru-RU" b="1" dirty="0" smtClean="0"/>
              <a:t> </a:t>
            </a:r>
            <a:r>
              <a:rPr lang="ru-RU" b="1" dirty="0" err="1" smtClean="0"/>
              <a:t>ґрунті́в</a:t>
            </a:r>
            <a:r>
              <a:rPr lang="ru-RU" dirty="0" smtClean="0"/>
              <a:t> — </a:t>
            </a:r>
            <a:r>
              <a:rPr lang="ru-RU" dirty="0" err="1" smtClean="0"/>
              <a:t>погіршення</a:t>
            </a:r>
            <a:r>
              <a:rPr lang="ru-RU" dirty="0" smtClean="0"/>
              <a:t> </a:t>
            </a:r>
            <a:r>
              <a:rPr lang="ru-RU" dirty="0" err="1" smtClean="0"/>
              <a:t>корисних</a:t>
            </a:r>
            <a:r>
              <a:rPr lang="ru-RU" dirty="0" smtClean="0"/>
              <a:t> </a:t>
            </a:r>
            <a:r>
              <a:rPr lang="ru-RU" dirty="0" err="1" smtClean="0"/>
              <a:t>властивостей</a:t>
            </a:r>
            <a:r>
              <a:rPr lang="ru-RU" dirty="0" smtClean="0"/>
              <a:t> та </a:t>
            </a:r>
            <a:r>
              <a:rPr lang="ru-RU" dirty="0" err="1" smtClean="0"/>
              <a:t>родючості</a:t>
            </a:r>
            <a:r>
              <a:rPr lang="ru-RU" dirty="0" smtClean="0"/>
              <a:t> </a:t>
            </a:r>
            <a:r>
              <a:rPr lang="ru-RU" dirty="0" err="1" smtClean="0"/>
              <a:t>ґрунту</a:t>
            </a:r>
            <a:r>
              <a:rPr lang="ru-RU" dirty="0" smtClean="0"/>
              <a:t> </a:t>
            </a:r>
            <a:r>
              <a:rPr lang="ru-RU" dirty="0" err="1" smtClean="0"/>
              <a:t>внаслідок</a:t>
            </a:r>
            <a:r>
              <a:rPr lang="ru-RU" dirty="0" smtClean="0"/>
              <a:t> </a:t>
            </a:r>
            <a:r>
              <a:rPr lang="ru-RU" dirty="0" err="1" smtClean="0"/>
              <a:t>впливу</a:t>
            </a:r>
            <a:r>
              <a:rPr lang="ru-RU" dirty="0" smtClean="0"/>
              <a:t> </a:t>
            </a:r>
            <a:r>
              <a:rPr lang="ru-RU" dirty="0" err="1" smtClean="0"/>
              <a:t>природних</a:t>
            </a:r>
            <a:r>
              <a:rPr lang="ru-RU" dirty="0" smtClean="0"/>
              <a:t> </a:t>
            </a:r>
            <a:r>
              <a:rPr lang="ru-RU" dirty="0" err="1" smtClean="0"/>
              <a:t>чи</a:t>
            </a:r>
            <a:r>
              <a:rPr lang="ru-RU" dirty="0" smtClean="0"/>
              <a:t> </a:t>
            </a:r>
            <a:r>
              <a:rPr lang="ru-RU" dirty="0" err="1" smtClean="0"/>
              <a:t>антропогенних</a:t>
            </a:r>
            <a:r>
              <a:rPr lang="ru-RU" dirty="0" smtClean="0"/>
              <a:t> </a:t>
            </a:r>
            <a:r>
              <a:rPr lang="ru-RU" dirty="0" err="1" smtClean="0"/>
              <a:t>факторів</a:t>
            </a:r>
            <a:r>
              <a:rPr lang="ru-RU" baseline="30000" dirty="0" smtClean="0"/>
              <a:t>.</a:t>
            </a:r>
            <a:endParaRPr lang="uk-UA" dirty="0"/>
          </a:p>
        </p:txBody>
      </p:sp>
      <p:pic>
        <p:nvPicPr>
          <p:cNvPr id="4" name="Рисунок 3" descr="завантаження.jpg"/>
          <p:cNvPicPr>
            <a:picLocks noChangeAspect="1"/>
          </p:cNvPicPr>
          <p:nvPr/>
        </p:nvPicPr>
        <p:blipFill>
          <a:blip r:embed="rId2" cstate="print"/>
          <a:stretch>
            <a:fillRect/>
          </a:stretch>
        </p:blipFill>
        <p:spPr>
          <a:xfrm>
            <a:off x="4788024" y="3429000"/>
            <a:ext cx="4032448" cy="302433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5" name="Рисунок 4" descr="1362079140zemlya.jpg"/>
          <p:cNvPicPr>
            <a:picLocks noChangeAspect="1"/>
          </p:cNvPicPr>
          <p:nvPr/>
        </p:nvPicPr>
        <p:blipFill>
          <a:blip r:embed="rId3" cstate="print"/>
          <a:stretch>
            <a:fillRect/>
          </a:stretch>
        </p:blipFill>
        <p:spPr>
          <a:xfrm>
            <a:off x="395536" y="3429000"/>
            <a:ext cx="4043164" cy="3032373"/>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21600000">
                                      <p:cBhvr>
                                        <p:cTn id="6" dur="2000" fill="hold"/>
                                        <p:tgtEl>
                                          <p:spTgt spid="3">
                                            <p:txEl>
                                              <p:pRg st="0" end="0"/>
                                            </p:txEl>
                                          </p:spTgt>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54" presetClass="entr" presetSubtype="0" accel="10000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 fill="hold"/>
                                        <p:tgtEl>
                                          <p:spTgt spid="5"/>
                                        </p:tgtEl>
                                        <p:attrNameLst>
                                          <p:attrName>ppt_w</p:attrName>
                                        </p:attrNameLst>
                                      </p:cBhvr>
                                      <p:tavLst>
                                        <p:tav tm="0">
                                          <p:val>
                                            <p:strVal val="#ppt_w*0.05"/>
                                          </p:val>
                                        </p:tav>
                                        <p:tav tm="100000">
                                          <p:val>
                                            <p:strVal val="#ppt_w"/>
                                          </p:val>
                                        </p:tav>
                                      </p:tavLst>
                                    </p:anim>
                                    <p:anim calcmode="lin" valueType="num">
                                      <p:cBhvr>
                                        <p:cTn id="12" dur="500" fill="hold"/>
                                        <p:tgtEl>
                                          <p:spTgt spid="5"/>
                                        </p:tgtEl>
                                        <p:attrNameLst>
                                          <p:attrName>ppt_h</p:attrName>
                                        </p:attrNameLst>
                                      </p:cBhvr>
                                      <p:tavLst>
                                        <p:tav tm="0">
                                          <p:val>
                                            <p:strVal val="#ppt_h"/>
                                          </p:val>
                                        </p:tav>
                                        <p:tav tm="100000">
                                          <p:val>
                                            <p:strVal val="#ppt_h"/>
                                          </p:val>
                                        </p:tav>
                                      </p:tavLst>
                                    </p:anim>
                                    <p:anim calcmode="lin" valueType="num">
                                      <p:cBhvr>
                                        <p:cTn id="13" dur="500" fill="hold"/>
                                        <p:tgtEl>
                                          <p:spTgt spid="5"/>
                                        </p:tgtEl>
                                        <p:attrNameLst>
                                          <p:attrName>ppt_x</p:attrName>
                                        </p:attrNameLst>
                                      </p:cBhvr>
                                      <p:tavLst>
                                        <p:tav tm="0">
                                          <p:val>
                                            <p:strVal val="#ppt_x-.2"/>
                                          </p:val>
                                        </p:tav>
                                        <p:tav tm="100000">
                                          <p:val>
                                            <p:strVal val="#ppt_x"/>
                                          </p:val>
                                        </p:tav>
                                      </p:tavLst>
                                    </p:anim>
                                    <p:anim calcmode="lin" valueType="num">
                                      <p:cBhvr>
                                        <p:cTn id="14" dur="500" fill="hold"/>
                                        <p:tgtEl>
                                          <p:spTgt spid="5"/>
                                        </p:tgtEl>
                                        <p:attrNameLst>
                                          <p:attrName>ppt_y</p:attrName>
                                        </p:attrNameLst>
                                      </p:cBhvr>
                                      <p:tavLst>
                                        <p:tav tm="0">
                                          <p:val>
                                            <p:strVal val="#ppt_y"/>
                                          </p:val>
                                        </p:tav>
                                        <p:tav tm="100000">
                                          <p:val>
                                            <p:strVal val="#ppt_y"/>
                                          </p:val>
                                        </p:tav>
                                      </p:tavLst>
                                    </p:anim>
                                    <p:animEffect transition="in" filter="fade">
                                      <p:cBhvr>
                                        <p:cTn id="15" dur="500"/>
                                        <p:tgtEl>
                                          <p:spTgt spid="5"/>
                                        </p:tgtEl>
                                      </p:cBhvr>
                                    </p:animEffect>
                                  </p:childTnLst>
                                </p:cTn>
                              </p:par>
                            </p:childTnLst>
                          </p:cTn>
                        </p:par>
                      </p:childTnLst>
                    </p:cTn>
                  </p:par>
                  <p:par>
                    <p:cTn id="16" fill="hold">
                      <p:stCondLst>
                        <p:cond delay="indefinite"/>
                      </p:stCondLst>
                      <p:childTnLst>
                        <p:par>
                          <p:cTn id="17" fill="hold">
                            <p:stCondLst>
                              <p:cond delay="0"/>
                            </p:stCondLst>
                            <p:childTnLst>
                              <p:par>
                                <p:cTn id="18" presetID="48" presetClass="entr" presetSubtype="0" accel="50000" fill="hold" nodeType="clickEffect">
                                  <p:stCondLst>
                                    <p:cond delay="0"/>
                                  </p:stCondLst>
                                  <p:childTnLst>
                                    <p:set>
                                      <p:cBhvr>
                                        <p:cTn id="19" dur="1" fill="hold">
                                          <p:stCondLst>
                                            <p:cond delay="0"/>
                                          </p:stCondLst>
                                        </p:cTn>
                                        <p:tgtEl>
                                          <p:spTgt spid="4"/>
                                        </p:tgtEl>
                                        <p:attrNameLst>
                                          <p:attrName>style.visibility</p:attrName>
                                        </p:attrNameLst>
                                      </p:cBhvr>
                                      <p:to>
                                        <p:strVal val="visible"/>
                                      </p:to>
                                    </p:set>
                                    <p:anim calcmode="lin" valueType="num">
                                      <p:cBhvr>
                                        <p:cTn id="20" dur="1000" fill="hold"/>
                                        <p:tgtEl>
                                          <p:spTgt spid="4"/>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21" dur="1000" fill="hold"/>
                                        <p:tgtEl>
                                          <p:spTgt spid="4"/>
                                        </p:tgtEl>
                                        <p:attrNameLst>
                                          <p:attrName>ppt_x</p:attrName>
                                        </p:attrNameLst>
                                      </p:cBhvr>
                                      <p:tavLst>
                                        <p:tav tm="0">
                                          <p:val>
                                            <p:fltVal val="-1"/>
                                          </p:val>
                                        </p:tav>
                                        <p:tav tm="50000">
                                          <p:val>
                                            <p:fltVal val="0.95"/>
                                          </p:val>
                                        </p:tav>
                                        <p:tav tm="100000">
                                          <p:val>
                                            <p:strVal val="#ppt_x"/>
                                          </p:val>
                                        </p:tav>
                                      </p:tavLst>
                                    </p:anim>
                                    <p:anim calcmode="lin" valueType="num">
                                      <p:cBhvr>
                                        <p:cTn id="22" dur="1000" fill="hold"/>
                                        <p:tgtEl>
                                          <p:spTgt spid="4"/>
                                        </p:tgtEl>
                                        <p:attrNameLst>
                                          <p:attrName>ppt_y</p:attrName>
                                        </p:attrNameLst>
                                      </p:cBhvr>
                                      <p:tavLst>
                                        <p:tav tm="0">
                                          <p:val>
                                            <p:strVal val="#ppt_y"/>
                                          </p:val>
                                        </p:tav>
                                        <p:tav tm="100000">
                                          <p:val>
                                            <p:strVal val="#ppt_y"/>
                                          </p:val>
                                        </p:tav>
                                      </p:tavLst>
                                    </p:anim>
                                    <p:animEffect transition="in" filter="fade">
                                      <p:cBhvr>
                                        <p:cTn id="23"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692696"/>
            <a:ext cx="8507288" cy="504056"/>
          </a:xfrm>
        </p:spPr>
        <p:txBody>
          <a:bodyPr>
            <a:normAutofit fontScale="90000"/>
          </a:bodyPr>
          <a:lstStyle/>
          <a:p>
            <a:r>
              <a:rPr lang="uk-UA" b="0" dirty="0" smtClean="0"/>
              <a:t>Значення</a:t>
            </a:r>
            <a:br>
              <a:rPr lang="uk-UA" b="0" dirty="0" smtClean="0"/>
            </a:br>
            <a:endParaRPr lang="uk-UA" dirty="0"/>
          </a:p>
        </p:txBody>
      </p:sp>
      <p:sp>
        <p:nvSpPr>
          <p:cNvPr id="3" name="Содержимое 2"/>
          <p:cNvSpPr>
            <a:spLocks noGrp="1"/>
          </p:cNvSpPr>
          <p:nvPr>
            <p:ph idx="1"/>
          </p:nvPr>
        </p:nvSpPr>
        <p:spPr>
          <a:xfrm>
            <a:off x="457200" y="1268760"/>
            <a:ext cx="8229600" cy="5040600"/>
          </a:xfrm>
        </p:spPr>
        <p:txBody>
          <a:bodyPr>
            <a:normAutofit fontScale="47500" lnSpcReduction="20000"/>
          </a:bodyPr>
          <a:lstStyle/>
          <a:p>
            <a:pPr>
              <a:buNone/>
            </a:pPr>
            <a:r>
              <a:rPr lang="uk-UA" sz="4000" dirty="0" smtClean="0"/>
              <a:t>«Деградація земель» означає зниження чи втрату біологічної і економічної продуктивності і складної структури орних земель, що зволожуються дощем, зрошуваних орних земель чи пасовищ, лісів і лісистих ділянок у посушливих, напівзасушливих і сухих  районах у результаті землекористування чи дії одного чи кількох процесів, у тому числі пов'язаних з діяльністю людини і структурами розселення, таких, як:</a:t>
            </a:r>
          </a:p>
          <a:p>
            <a:r>
              <a:rPr lang="uk-UA" sz="4000" dirty="0" smtClean="0"/>
              <a:t>вітрова чи водна ерозія ґрунтів;</a:t>
            </a:r>
          </a:p>
          <a:p>
            <a:r>
              <a:rPr lang="uk-UA" sz="4000" dirty="0" smtClean="0"/>
              <a:t>погіршення фізичних, хімічних і біологічних чи економічних властивостей ґрунтів; та</a:t>
            </a:r>
          </a:p>
          <a:p>
            <a:r>
              <a:rPr lang="uk-UA" sz="4000" dirty="0" smtClean="0"/>
              <a:t>довготермінова втрата природного рослинного покриву.</a:t>
            </a:r>
          </a:p>
          <a:p>
            <a:pPr algn="ctr">
              <a:buNone/>
            </a:pPr>
            <a:r>
              <a:rPr lang="uk-UA" sz="4000" dirty="0" smtClean="0"/>
              <a:t>До деградованих земель відносяться:</a:t>
            </a:r>
          </a:p>
          <a:p>
            <a:r>
              <a:rPr lang="uk-UA" sz="4000" dirty="0" smtClean="0"/>
              <a:t>земельні ділянки, поверхня яких порушена внаслідок землетрусу, зсувів, карстоутворення, повеней, добування корисних копалин тощо;</a:t>
            </a:r>
          </a:p>
          <a:p>
            <a:r>
              <a:rPr lang="uk-UA" sz="4000" dirty="0" smtClean="0"/>
              <a:t>земельні ділянки з еродованими, перезволоженими, з підвищеною кислотністю або засоленістю, забрудненими хімічними речовинами ґрунтами та інші.</a:t>
            </a:r>
          </a:p>
          <a:p>
            <a:endParaRPr lang="uk-U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39" presetClass="entr" presetSubtype="0" accel="10000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p:cTn id="15" dur="1000" fill="hold"/>
                                        <p:tgtEl>
                                          <p:spTgt spid="3">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6" dur="1000" fill="hold"/>
                                        <p:tgtEl>
                                          <p:spTgt spid="3">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7" dur="1000" fill="hold"/>
                                        <p:tgtEl>
                                          <p:spTgt spid="3">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18" dur="1000" fill="hold"/>
                                        <p:tgtEl>
                                          <p:spTgt spid="3">
                                            <p:txEl>
                                              <p:pRg st="0" end="0"/>
                                            </p:txEl>
                                          </p:spTgt>
                                        </p:tgtEl>
                                        <p:attrNameLst>
                                          <p:attrName>ppt_y</p:attrName>
                                        </p:attrNameLst>
                                      </p:cBhvr>
                                      <p:tavLst>
                                        <p:tav tm="0">
                                          <p:val>
                                            <p:strVal val="#ppt_y"/>
                                          </p:val>
                                        </p:tav>
                                        <p:tav tm="100000">
                                          <p:val>
                                            <p:strVal val="#ppt_y"/>
                                          </p:val>
                                        </p:tav>
                                      </p:tavLst>
                                    </p:anim>
                                  </p:childTnLst>
                                </p:cTn>
                              </p:par>
                              <p:par>
                                <p:cTn id="19" presetID="39" presetClass="entr" presetSubtype="0" accel="100000" fill="hold" nodeType="with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p:cTn id="21" dur="1000" fill="hold"/>
                                        <p:tgtEl>
                                          <p:spTgt spid="3">
                                            <p:txEl>
                                              <p:pRg st="1" end="1"/>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2" dur="1000" fill="hold"/>
                                        <p:tgtEl>
                                          <p:spTgt spid="3">
                                            <p:txEl>
                                              <p:pRg st="1" end="1"/>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3" dur="1000" fill="hold"/>
                                        <p:tgtEl>
                                          <p:spTgt spid="3">
                                            <p:txEl>
                                              <p:pRg st="1" end="1"/>
                                            </p:txEl>
                                          </p:spTgt>
                                        </p:tgtEl>
                                        <p:attrNameLst>
                                          <p:attrName>ppt_x</p:attrName>
                                        </p:attrNameLst>
                                      </p:cBhvr>
                                      <p:tavLst>
                                        <p:tav tm="0">
                                          <p:val>
                                            <p:strVal val="#ppt_x-.3"/>
                                          </p:val>
                                        </p:tav>
                                        <p:tav tm="50000">
                                          <p:val>
                                            <p:strVal val="#ppt_x"/>
                                          </p:val>
                                        </p:tav>
                                        <p:tav tm="100000">
                                          <p:val>
                                            <p:strVal val="#ppt_x"/>
                                          </p:val>
                                        </p:tav>
                                      </p:tavLst>
                                    </p:anim>
                                    <p:anim calcmode="lin" valueType="num">
                                      <p:cBhvr>
                                        <p:cTn id="24" dur="1000" fill="hold"/>
                                        <p:tgtEl>
                                          <p:spTgt spid="3">
                                            <p:txEl>
                                              <p:pRg st="1" end="1"/>
                                            </p:txEl>
                                          </p:spTgt>
                                        </p:tgtEl>
                                        <p:attrNameLst>
                                          <p:attrName>ppt_y</p:attrName>
                                        </p:attrNameLst>
                                      </p:cBhvr>
                                      <p:tavLst>
                                        <p:tav tm="0">
                                          <p:val>
                                            <p:strVal val="#ppt_y"/>
                                          </p:val>
                                        </p:tav>
                                        <p:tav tm="100000">
                                          <p:val>
                                            <p:strVal val="#ppt_y"/>
                                          </p:val>
                                        </p:tav>
                                      </p:tavLst>
                                    </p:anim>
                                  </p:childTnLst>
                                </p:cTn>
                              </p:par>
                              <p:par>
                                <p:cTn id="25" presetID="39" presetClass="entr" presetSubtype="0" accel="100000" fill="hold" nodeType="with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 calcmode="lin" valueType="num">
                                      <p:cBhvr>
                                        <p:cTn id="27" dur="1000" fill="hold"/>
                                        <p:tgtEl>
                                          <p:spTgt spid="3">
                                            <p:txEl>
                                              <p:pRg st="2" end="2"/>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28" dur="1000" fill="hold"/>
                                        <p:tgtEl>
                                          <p:spTgt spid="3">
                                            <p:txEl>
                                              <p:pRg st="2" end="2"/>
                                            </p:txEl>
                                          </p:spTgt>
                                        </p:tgtEl>
                                        <p:attrNameLst>
                                          <p:attrName>ppt_w</p:attrName>
                                        </p:attrNameLst>
                                      </p:cBhvr>
                                      <p:tavLst>
                                        <p:tav tm="0">
                                          <p:val>
                                            <p:strVal val="#ppt_w+.3"/>
                                          </p:val>
                                        </p:tav>
                                        <p:tav tm="50000">
                                          <p:val>
                                            <p:strVal val="#ppt_w+.3"/>
                                          </p:val>
                                        </p:tav>
                                        <p:tav tm="100000">
                                          <p:val>
                                            <p:strVal val="#ppt_w"/>
                                          </p:val>
                                        </p:tav>
                                      </p:tavLst>
                                    </p:anim>
                                    <p:anim calcmode="lin" valueType="num">
                                      <p:cBhvr>
                                        <p:cTn id="29" dur="1000" fill="hold"/>
                                        <p:tgtEl>
                                          <p:spTgt spid="3">
                                            <p:txEl>
                                              <p:pRg st="2" end="2"/>
                                            </p:txEl>
                                          </p:spTgt>
                                        </p:tgtEl>
                                        <p:attrNameLst>
                                          <p:attrName>ppt_x</p:attrName>
                                        </p:attrNameLst>
                                      </p:cBhvr>
                                      <p:tavLst>
                                        <p:tav tm="0">
                                          <p:val>
                                            <p:strVal val="#ppt_x-.3"/>
                                          </p:val>
                                        </p:tav>
                                        <p:tav tm="5000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
                                          </p:val>
                                        </p:tav>
                                        <p:tav tm="100000">
                                          <p:val>
                                            <p:strVal val="#ppt_y"/>
                                          </p:val>
                                        </p:tav>
                                      </p:tavLst>
                                    </p:anim>
                                  </p:childTnLst>
                                </p:cTn>
                              </p:par>
                              <p:par>
                                <p:cTn id="31" presetID="39" presetClass="entr" presetSubtype="0" accel="100000" fill="hold" nodeType="with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 calcmode="lin" valueType="num">
                                      <p:cBhvr>
                                        <p:cTn id="33" dur="1000" fill="hold"/>
                                        <p:tgtEl>
                                          <p:spTgt spid="3">
                                            <p:txEl>
                                              <p:pRg st="3" end="3"/>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34" dur="1000" fill="hold"/>
                                        <p:tgtEl>
                                          <p:spTgt spid="3">
                                            <p:txEl>
                                              <p:pRg st="3" end="3"/>
                                            </p:txEl>
                                          </p:spTgt>
                                        </p:tgtEl>
                                        <p:attrNameLst>
                                          <p:attrName>ppt_w</p:attrName>
                                        </p:attrNameLst>
                                      </p:cBhvr>
                                      <p:tavLst>
                                        <p:tav tm="0">
                                          <p:val>
                                            <p:strVal val="#ppt_w+.3"/>
                                          </p:val>
                                        </p:tav>
                                        <p:tav tm="50000">
                                          <p:val>
                                            <p:strVal val="#ppt_w+.3"/>
                                          </p:val>
                                        </p:tav>
                                        <p:tav tm="100000">
                                          <p:val>
                                            <p:strVal val="#ppt_w"/>
                                          </p:val>
                                        </p:tav>
                                      </p:tavLst>
                                    </p:anim>
                                    <p:anim calcmode="lin" valueType="num">
                                      <p:cBhvr>
                                        <p:cTn id="35" dur="1000" fill="hold"/>
                                        <p:tgtEl>
                                          <p:spTgt spid="3">
                                            <p:txEl>
                                              <p:pRg st="3" end="3"/>
                                            </p:txEl>
                                          </p:spTgt>
                                        </p:tgtEl>
                                        <p:attrNameLst>
                                          <p:attrName>ppt_x</p:attrName>
                                        </p:attrNameLst>
                                      </p:cBhvr>
                                      <p:tavLst>
                                        <p:tav tm="0">
                                          <p:val>
                                            <p:strVal val="#ppt_x-.3"/>
                                          </p:val>
                                        </p:tav>
                                        <p:tav tm="50000">
                                          <p:val>
                                            <p:strVal val="#ppt_x"/>
                                          </p:val>
                                        </p:tav>
                                        <p:tav tm="100000">
                                          <p:val>
                                            <p:strVal val="#ppt_x"/>
                                          </p:val>
                                        </p:tav>
                                      </p:tavLst>
                                    </p:anim>
                                    <p:anim calcmode="lin" valueType="num">
                                      <p:cBhvr>
                                        <p:cTn id="36" dur="1000" fill="hold"/>
                                        <p:tgtEl>
                                          <p:spTgt spid="3">
                                            <p:txEl>
                                              <p:pRg st="3" end="3"/>
                                            </p:txEl>
                                          </p:spTgt>
                                        </p:tgtEl>
                                        <p:attrNameLst>
                                          <p:attrName>ppt_y</p:attrName>
                                        </p:attrNameLst>
                                      </p:cBhvr>
                                      <p:tavLst>
                                        <p:tav tm="0">
                                          <p:val>
                                            <p:strVal val="#ppt_y"/>
                                          </p:val>
                                        </p:tav>
                                        <p:tav tm="100000">
                                          <p:val>
                                            <p:strVal val="#ppt_y"/>
                                          </p:val>
                                        </p:tav>
                                      </p:tavLst>
                                    </p:anim>
                                  </p:childTnLst>
                                </p:cTn>
                              </p:par>
                              <p:par>
                                <p:cTn id="37" presetID="39" presetClass="entr" presetSubtype="0" accel="100000" fill="hold" nodeType="with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 calcmode="lin" valueType="num">
                                      <p:cBhvr>
                                        <p:cTn id="39" dur="1000" fill="hold"/>
                                        <p:tgtEl>
                                          <p:spTgt spid="3">
                                            <p:txEl>
                                              <p:pRg st="4" end="4"/>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40" dur="1000" fill="hold"/>
                                        <p:tgtEl>
                                          <p:spTgt spid="3">
                                            <p:txEl>
                                              <p:pRg st="4" end="4"/>
                                            </p:txEl>
                                          </p:spTgt>
                                        </p:tgtEl>
                                        <p:attrNameLst>
                                          <p:attrName>ppt_w</p:attrName>
                                        </p:attrNameLst>
                                      </p:cBhvr>
                                      <p:tavLst>
                                        <p:tav tm="0">
                                          <p:val>
                                            <p:strVal val="#ppt_w+.3"/>
                                          </p:val>
                                        </p:tav>
                                        <p:tav tm="50000">
                                          <p:val>
                                            <p:strVal val="#ppt_w+.3"/>
                                          </p:val>
                                        </p:tav>
                                        <p:tav tm="100000">
                                          <p:val>
                                            <p:strVal val="#ppt_w"/>
                                          </p:val>
                                        </p:tav>
                                      </p:tavLst>
                                    </p:anim>
                                    <p:anim calcmode="lin" valueType="num">
                                      <p:cBhvr>
                                        <p:cTn id="41" dur="1000" fill="hold"/>
                                        <p:tgtEl>
                                          <p:spTgt spid="3">
                                            <p:txEl>
                                              <p:pRg st="4" end="4"/>
                                            </p:txEl>
                                          </p:spTgt>
                                        </p:tgtEl>
                                        <p:attrNameLst>
                                          <p:attrName>ppt_x</p:attrName>
                                        </p:attrNameLst>
                                      </p:cBhvr>
                                      <p:tavLst>
                                        <p:tav tm="0">
                                          <p:val>
                                            <p:strVal val="#ppt_x-.3"/>
                                          </p:val>
                                        </p:tav>
                                        <p:tav tm="50000">
                                          <p:val>
                                            <p:strVal val="#ppt_x"/>
                                          </p:val>
                                        </p:tav>
                                        <p:tav tm="100000">
                                          <p:val>
                                            <p:strVal val="#ppt_x"/>
                                          </p:val>
                                        </p:tav>
                                      </p:tavLst>
                                    </p:anim>
                                    <p:anim calcmode="lin" valueType="num">
                                      <p:cBhvr>
                                        <p:cTn id="42" dur="1000" fill="hold"/>
                                        <p:tgtEl>
                                          <p:spTgt spid="3">
                                            <p:txEl>
                                              <p:pRg st="4" end="4"/>
                                            </p:txEl>
                                          </p:spTgt>
                                        </p:tgtEl>
                                        <p:attrNameLst>
                                          <p:attrName>ppt_y</p:attrName>
                                        </p:attrNameLst>
                                      </p:cBhvr>
                                      <p:tavLst>
                                        <p:tav tm="0">
                                          <p:val>
                                            <p:strVal val="#ppt_y"/>
                                          </p:val>
                                        </p:tav>
                                        <p:tav tm="100000">
                                          <p:val>
                                            <p:strVal val="#ppt_y"/>
                                          </p:val>
                                        </p:tav>
                                      </p:tavLst>
                                    </p:anim>
                                  </p:childTnLst>
                                </p:cTn>
                              </p:par>
                              <p:par>
                                <p:cTn id="43" presetID="39" presetClass="entr" presetSubtype="0" accel="100000" fill="hold" nodeType="withEffect">
                                  <p:stCondLst>
                                    <p:cond delay="0"/>
                                  </p:stCondLst>
                                  <p:childTnLst>
                                    <p:set>
                                      <p:cBhvr>
                                        <p:cTn id="44" dur="1" fill="hold">
                                          <p:stCondLst>
                                            <p:cond delay="0"/>
                                          </p:stCondLst>
                                        </p:cTn>
                                        <p:tgtEl>
                                          <p:spTgt spid="3">
                                            <p:txEl>
                                              <p:pRg st="5" end="5"/>
                                            </p:txEl>
                                          </p:spTgt>
                                        </p:tgtEl>
                                        <p:attrNameLst>
                                          <p:attrName>style.visibility</p:attrName>
                                        </p:attrNameLst>
                                      </p:cBhvr>
                                      <p:to>
                                        <p:strVal val="visible"/>
                                      </p:to>
                                    </p:set>
                                    <p:anim calcmode="lin" valueType="num">
                                      <p:cBhvr>
                                        <p:cTn id="45" dur="1000" fill="hold"/>
                                        <p:tgtEl>
                                          <p:spTgt spid="3">
                                            <p:txEl>
                                              <p:pRg st="5" end="5"/>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46" dur="1000" fill="hold"/>
                                        <p:tgtEl>
                                          <p:spTgt spid="3">
                                            <p:txEl>
                                              <p:pRg st="5" end="5"/>
                                            </p:txEl>
                                          </p:spTgt>
                                        </p:tgtEl>
                                        <p:attrNameLst>
                                          <p:attrName>ppt_w</p:attrName>
                                        </p:attrNameLst>
                                      </p:cBhvr>
                                      <p:tavLst>
                                        <p:tav tm="0">
                                          <p:val>
                                            <p:strVal val="#ppt_w+.3"/>
                                          </p:val>
                                        </p:tav>
                                        <p:tav tm="50000">
                                          <p:val>
                                            <p:strVal val="#ppt_w+.3"/>
                                          </p:val>
                                        </p:tav>
                                        <p:tav tm="100000">
                                          <p:val>
                                            <p:strVal val="#ppt_w"/>
                                          </p:val>
                                        </p:tav>
                                      </p:tavLst>
                                    </p:anim>
                                    <p:anim calcmode="lin" valueType="num">
                                      <p:cBhvr>
                                        <p:cTn id="47" dur="1000" fill="hold"/>
                                        <p:tgtEl>
                                          <p:spTgt spid="3">
                                            <p:txEl>
                                              <p:pRg st="5" end="5"/>
                                            </p:txEl>
                                          </p:spTgt>
                                        </p:tgtEl>
                                        <p:attrNameLst>
                                          <p:attrName>ppt_x</p:attrName>
                                        </p:attrNameLst>
                                      </p:cBhvr>
                                      <p:tavLst>
                                        <p:tav tm="0">
                                          <p:val>
                                            <p:strVal val="#ppt_x-.3"/>
                                          </p:val>
                                        </p:tav>
                                        <p:tav tm="50000">
                                          <p:val>
                                            <p:strVal val="#ppt_x"/>
                                          </p:val>
                                        </p:tav>
                                        <p:tav tm="100000">
                                          <p:val>
                                            <p:strVal val="#ppt_x"/>
                                          </p:val>
                                        </p:tav>
                                      </p:tavLst>
                                    </p:anim>
                                    <p:anim calcmode="lin" valueType="num">
                                      <p:cBhvr>
                                        <p:cTn id="48" dur="1000" fill="hold"/>
                                        <p:tgtEl>
                                          <p:spTgt spid="3">
                                            <p:txEl>
                                              <p:pRg st="5" end="5"/>
                                            </p:txEl>
                                          </p:spTgt>
                                        </p:tgtEl>
                                        <p:attrNameLst>
                                          <p:attrName>ppt_y</p:attrName>
                                        </p:attrNameLst>
                                      </p:cBhvr>
                                      <p:tavLst>
                                        <p:tav tm="0">
                                          <p:val>
                                            <p:strVal val="#ppt_y"/>
                                          </p:val>
                                        </p:tav>
                                        <p:tav tm="100000">
                                          <p:val>
                                            <p:strVal val="#ppt_y"/>
                                          </p:val>
                                        </p:tav>
                                      </p:tavLst>
                                    </p:anim>
                                  </p:childTnLst>
                                </p:cTn>
                              </p:par>
                              <p:par>
                                <p:cTn id="49" presetID="39" presetClass="entr" presetSubtype="0" accel="100000" fill="hold" nodeType="withEffect">
                                  <p:stCondLst>
                                    <p:cond delay="0"/>
                                  </p:stCondLst>
                                  <p:childTnLst>
                                    <p:set>
                                      <p:cBhvr>
                                        <p:cTn id="50" dur="1" fill="hold">
                                          <p:stCondLst>
                                            <p:cond delay="0"/>
                                          </p:stCondLst>
                                        </p:cTn>
                                        <p:tgtEl>
                                          <p:spTgt spid="3">
                                            <p:txEl>
                                              <p:pRg st="6" end="6"/>
                                            </p:txEl>
                                          </p:spTgt>
                                        </p:tgtEl>
                                        <p:attrNameLst>
                                          <p:attrName>style.visibility</p:attrName>
                                        </p:attrNameLst>
                                      </p:cBhvr>
                                      <p:to>
                                        <p:strVal val="visible"/>
                                      </p:to>
                                    </p:set>
                                    <p:anim calcmode="lin" valueType="num">
                                      <p:cBhvr>
                                        <p:cTn id="51" dur="1000" fill="hold"/>
                                        <p:tgtEl>
                                          <p:spTgt spid="3">
                                            <p:txEl>
                                              <p:pRg st="6" end="6"/>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52" dur="1000" fill="hold"/>
                                        <p:tgtEl>
                                          <p:spTgt spid="3">
                                            <p:txEl>
                                              <p:pRg st="6" end="6"/>
                                            </p:txEl>
                                          </p:spTgt>
                                        </p:tgtEl>
                                        <p:attrNameLst>
                                          <p:attrName>ppt_w</p:attrName>
                                        </p:attrNameLst>
                                      </p:cBhvr>
                                      <p:tavLst>
                                        <p:tav tm="0">
                                          <p:val>
                                            <p:strVal val="#ppt_w+.3"/>
                                          </p:val>
                                        </p:tav>
                                        <p:tav tm="50000">
                                          <p:val>
                                            <p:strVal val="#ppt_w+.3"/>
                                          </p:val>
                                        </p:tav>
                                        <p:tav tm="100000">
                                          <p:val>
                                            <p:strVal val="#ppt_w"/>
                                          </p:val>
                                        </p:tav>
                                      </p:tavLst>
                                    </p:anim>
                                    <p:anim calcmode="lin" valueType="num">
                                      <p:cBhvr>
                                        <p:cTn id="53" dur="1000" fill="hold"/>
                                        <p:tgtEl>
                                          <p:spTgt spid="3">
                                            <p:txEl>
                                              <p:pRg st="6" end="6"/>
                                            </p:txEl>
                                          </p:spTgt>
                                        </p:tgtEl>
                                        <p:attrNameLst>
                                          <p:attrName>ppt_x</p:attrName>
                                        </p:attrNameLst>
                                      </p:cBhvr>
                                      <p:tavLst>
                                        <p:tav tm="0">
                                          <p:val>
                                            <p:strVal val="#ppt_x-.3"/>
                                          </p:val>
                                        </p:tav>
                                        <p:tav tm="50000">
                                          <p:val>
                                            <p:strVal val="#ppt_x"/>
                                          </p:val>
                                        </p:tav>
                                        <p:tav tm="100000">
                                          <p:val>
                                            <p:strVal val="#ppt_x"/>
                                          </p:val>
                                        </p:tav>
                                      </p:tavLst>
                                    </p:anim>
                                    <p:anim calcmode="lin" valueType="num">
                                      <p:cBhvr>
                                        <p:cTn id="54" dur="1000" fill="hold"/>
                                        <p:tgtEl>
                                          <p:spTgt spid="3">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b="0" dirty="0" smtClean="0"/>
              <a:t>Озонова діра</a:t>
            </a:r>
            <a:br>
              <a:rPr lang="uk-UA" b="0" dirty="0" smtClean="0"/>
            </a:br>
            <a:endParaRPr lang="uk-UA" dirty="0"/>
          </a:p>
        </p:txBody>
      </p:sp>
      <p:sp>
        <p:nvSpPr>
          <p:cNvPr id="3" name="Содержимое 2"/>
          <p:cNvSpPr>
            <a:spLocks noGrp="1"/>
          </p:cNvSpPr>
          <p:nvPr>
            <p:ph idx="1"/>
          </p:nvPr>
        </p:nvSpPr>
        <p:spPr/>
        <p:txBody>
          <a:bodyPr>
            <a:normAutofit fontScale="92500" lnSpcReduction="20000"/>
          </a:bodyPr>
          <a:lstStyle/>
          <a:p>
            <a:r>
              <a:rPr lang="uk-UA" b="1" dirty="0" smtClean="0"/>
              <a:t>Озонова діра</a:t>
            </a:r>
            <a:r>
              <a:rPr lang="uk-UA" dirty="0" smtClean="0"/>
              <a:t> — локальне падіння концентрації озону в стратосфері на 10—40%. Пов'язано це з дією фреонів, зменшенням кількості кисню при запусках космічних кораблів та польотами реактивних літаків. Чітко виявляється при надмірно низьких температурах. Загальноприйнята в науковому середовищі теорія, за якою в другій половині </a:t>
            </a:r>
            <a:r>
              <a:rPr lang="en-US" dirty="0" smtClean="0"/>
              <a:t>XX </a:t>
            </a:r>
            <a:r>
              <a:rPr lang="uk-UA" dirty="0" smtClean="0"/>
              <a:t>століття вся зростаюча дія антропогенного чинника у вигляді виділення </a:t>
            </a:r>
            <a:r>
              <a:rPr lang="uk-UA" dirty="0" err="1" smtClean="0"/>
              <a:t>хлор-</a:t>
            </a:r>
            <a:r>
              <a:rPr lang="uk-UA" dirty="0" smtClean="0"/>
              <a:t> і </a:t>
            </a:r>
            <a:r>
              <a:rPr lang="uk-UA" dirty="0" err="1" smtClean="0"/>
              <a:t>бромовмісних</a:t>
            </a:r>
            <a:r>
              <a:rPr lang="uk-UA" dirty="0" smtClean="0"/>
              <a:t> фреонів </a:t>
            </a:r>
            <a:r>
              <a:rPr lang="en-US" dirty="0" smtClean="0"/>
              <a:t> </a:t>
            </a:r>
            <a:r>
              <a:rPr lang="uk-UA" dirty="0" smtClean="0"/>
              <a:t>призвела до значного зменшення озонового шару. Згідно з іншою гіпотезою, процес утворення «озонових дір» значною мірою є природнім і не пов'язаний винятково з шкідливою дією людської цивілізації.</a:t>
            </a:r>
            <a:endParaRPr lang="uk-U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36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50" presetClass="entr" presetSubtype="0" decel="10000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p:cTn id="15" dur="1000" fill="hold"/>
                                        <p:tgtEl>
                                          <p:spTgt spid="3">
                                            <p:txEl>
                                              <p:pRg st="0" end="0"/>
                                            </p:txEl>
                                          </p:spTgt>
                                        </p:tgtEl>
                                        <p:attrNameLst>
                                          <p:attrName>ppt_w</p:attrName>
                                        </p:attrNameLst>
                                      </p:cBhvr>
                                      <p:tavLst>
                                        <p:tav tm="0">
                                          <p:val>
                                            <p:strVal val="#ppt_w+.3"/>
                                          </p:val>
                                        </p:tav>
                                        <p:tav tm="100000">
                                          <p:val>
                                            <p:strVal val="#ppt_w"/>
                                          </p:val>
                                        </p:tav>
                                      </p:tavLst>
                                    </p:anim>
                                    <p:anim calcmode="lin" valueType="num">
                                      <p:cBhvr>
                                        <p:cTn id="16"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7"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descr="завантаження (1).jpg"/>
          <p:cNvPicPr>
            <a:picLocks noChangeAspect="1"/>
          </p:cNvPicPr>
          <p:nvPr/>
        </p:nvPicPr>
        <p:blipFill>
          <a:blip r:embed="rId2" cstate="print"/>
          <a:stretch>
            <a:fillRect/>
          </a:stretch>
        </p:blipFill>
        <p:spPr>
          <a:xfrm>
            <a:off x="5724128" y="2924944"/>
            <a:ext cx="3240360" cy="3528392"/>
          </a:xfrm>
          <a:prstGeom prst="rect">
            <a:avLst/>
          </a:prstGeom>
          <a:solidFill>
            <a:srgbClr val="000000">
              <a:shade val="95000"/>
            </a:srgbClr>
          </a:solidFill>
          <a:ln w="444500" cap="sq">
            <a:solidFill>
              <a:srgbClr val="000000"/>
            </a:solidFill>
            <a:miter lim="800000"/>
          </a:ln>
          <a:effectLst>
            <a:outerShdw blurRad="254000" dist="190500" dir="2700000" sy="90000" algn="bl" rotWithShape="0">
              <a:srgbClr val="000000">
                <a:alpha val="40000"/>
              </a:srgbClr>
            </a:outerShdw>
          </a:effectLst>
        </p:spPr>
      </p:pic>
      <p:pic>
        <p:nvPicPr>
          <p:cNvPr id="6" name="Рисунок 5" descr="1223530351.jpg"/>
          <p:cNvPicPr>
            <a:picLocks noChangeAspect="1"/>
          </p:cNvPicPr>
          <p:nvPr/>
        </p:nvPicPr>
        <p:blipFill>
          <a:blip r:embed="rId3" cstate="print"/>
          <a:stretch>
            <a:fillRect/>
          </a:stretch>
        </p:blipFill>
        <p:spPr>
          <a:xfrm>
            <a:off x="323528" y="0"/>
            <a:ext cx="2304256" cy="2276872"/>
          </a:xfrm>
          <a:prstGeom prst="rect">
            <a:avLst/>
          </a:prstGeom>
          <a:solidFill>
            <a:srgbClr val="000000">
              <a:shade val="95000"/>
            </a:srgbClr>
          </a:solidFill>
          <a:ln w="444500" cap="sq">
            <a:solidFill>
              <a:srgbClr val="000000"/>
            </a:solidFill>
            <a:miter lim="800000"/>
          </a:ln>
          <a:effectLst>
            <a:outerShdw blurRad="254000" dist="190500" dir="2700000" sy="90000" algn="bl" rotWithShape="0">
              <a:srgbClr val="000000">
                <a:alpha val="40000"/>
              </a:srgbClr>
            </a:outerShdw>
          </a:effectLst>
        </p:spPr>
      </p:pic>
      <p:pic>
        <p:nvPicPr>
          <p:cNvPr id="4" name="Содержимое 3" descr="images.jpg"/>
          <p:cNvPicPr>
            <a:picLocks noGrp="1" noChangeAspect="1"/>
          </p:cNvPicPr>
          <p:nvPr>
            <p:ph idx="1"/>
          </p:nvPr>
        </p:nvPicPr>
        <p:blipFill>
          <a:blip r:embed="rId4" cstate="print"/>
          <a:stretch>
            <a:fillRect/>
          </a:stretch>
        </p:blipFill>
        <p:spPr>
          <a:xfrm>
            <a:off x="323528" y="2924944"/>
            <a:ext cx="4984554" cy="3528392"/>
          </a:xfrm>
          <a:prstGeom prst="rect">
            <a:avLst/>
          </a:prstGeom>
          <a:solidFill>
            <a:srgbClr val="000000">
              <a:shade val="95000"/>
            </a:srgbClr>
          </a:solidFill>
          <a:ln w="444500" cap="sq">
            <a:solidFill>
              <a:srgbClr val="000000"/>
            </a:solidFill>
            <a:miter lim="800000"/>
          </a:ln>
          <a:effectLst>
            <a:outerShdw blurRad="254000" dist="190500" dir="2700000" sy="90000" algn="bl" rotWithShape="0">
              <a:srgbClr val="000000">
                <a:alpha val="40000"/>
              </a:srgbClr>
            </a:outerShdw>
          </a:effectLst>
        </p:spPr>
      </p:pic>
      <p:pic>
        <p:nvPicPr>
          <p:cNvPr id="7" name="Рисунок 6" descr="завантаження (2).jpg"/>
          <p:cNvPicPr>
            <a:picLocks noChangeAspect="1"/>
          </p:cNvPicPr>
          <p:nvPr/>
        </p:nvPicPr>
        <p:blipFill>
          <a:blip r:embed="rId5" cstate="print"/>
          <a:stretch>
            <a:fillRect/>
          </a:stretch>
        </p:blipFill>
        <p:spPr>
          <a:xfrm>
            <a:off x="3024336" y="0"/>
            <a:ext cx="5940152" cy="2047259"/>
          </a:xfrm>
          <a:prstGeom prst="rect">
            <a:avLst/>
          </a:prstGeom>
          <a:solidFill>
            <a:srgbClr val="000000">
              <a:shade val="95000"/>
            </a:srgbClr>
          </a:solidFill>
          <a:ln w="444500" cap="sq">
            <a:solidFill>
              <a:srgbClr val="000000"/>
            </a:solidFill>
            <a:miter lim="800000"/>
          </a:ln>
          <a:effectLst>
            <a:outerShdw blurRad="254000" dist="190500" dir="2700000" sy="90000" algn="bl" rotWithShape="0">
              <a:srgbClr val="000000">
                <a:alpha val="40000"/>
              </a:srgbClr>
            </a:outerShdw>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8" presetClass="entr" presetSubtype="0" accel="5000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8" dur="1000" fill="hold"/>
                                        <p:tgtEl>
                                          <p:spTgt spid="4"/>
                                        </p:tgtEl>
                                        <p:attrNameLst>
                                          <p:attrName>ppt_x</p:attrName>
                                        </p:attrNameLst>
                                      </p:cBhvr>
                                      <p:tavLst>
                                        <p:tav tm="0">
                                          <p:val>
                                            <p:fltVal val="-1"/>
                                          </p:val>
                                        </p:tav>
                                        <p:tav tm="50000">
                                          <p:val>
                                            <p:fltVal val="0.95"/>
                                          </p:val>
                                        </p:tav>
                                        <p:tav tm="100000">
                                          <p:val>
                                            <p:strVal val="#ppt_x"/>
                                          </p:val>
                                        </p:tav>
                                      </p:tavLst>
                                    </p:anim>
                                    <p:anim calcmode="lin" valueType="num">
                                      <p:cBhvr>
                                        <p:cTn id="9" dur="1000" fill="hold"/>
                                        <p:tgtEl>
                                          <p:spTgt spid="4"/>
                                        </p:tgtEl>
                                        <p:attrNameLst>
                                          <p:attrName>ppt_y</p:attrName>
                                        </p:attrNameLst>
                                      </p:cBhvr>
                                      <p:tavLst>
                                        <p:tav tm="0">
                                          <p:val>
                                            <p:strVal val="#ppt_y"/>
                                          </p:val>
                                        </p:tav>
                                        <p:tav tm="100000">
                                          <p:val>
                                            <p:strVal val="#ppt_y"/>
                                          </p:val>
                                        </p:tav>
                                      </p:tavLst>
                                    </p:anim>
                                    <p:animEffect transition="in" filter="fade">
                                      <p:cBhvr>
                                        <p:cTn id="10" dur="10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6" presetClass="entr" presetSubtype="16"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circle(in)">
                                      <p:cBhvr>
                                        <p:cTn id="15" dur="2000"/>
                                        <p:tgtEl>
                                          <p:spTgt spid="5"/>
                                        </p:tgtEl>
                                      </p:cBhvr>
                                    </p:animEffect>
                                  </p:childTnLst>
                                </p:cTn>
                              </p:par>
                            </p:childTnLst>
                          </p:cTn>
                        </p:par>
                      </p:childTnLst>
                    </p:cTn>
                  </p:par>
                  <p:par>
                    <p:cTn id="16" fill="hold">
                      <p:stCondLst>
                        <p:cond delay="indefinite"/>
                      </p:stCondLst>
                      <p:childTnLst>
                        <p:par>
                          <p:cTn id="17" fill="hold">
                            <p:stCondLst>
                              <p:cond delay="0"/>
                            </p:stCondLst>
                            <p:childTnLst>
                              <p:par>
                                <p:cTn id="18" presetID="39" presetClass="entr" presetSubtype="0" accel="100000" fill="hold" nodeType="clickEffect">
                                  <p:stCondLst>
                                    <p:cond delay="0"/>
                                  </p:stCondLst>
                                  <p:childTnLst>
                                    <p:set>
                                      <p:cBhvr>
                                        <p:cTn id="19" dur="1" fill="hold">
                                          <p:stCondLst>
                                            <p:cond delay="0"/>
                                          </p:stCondLst>
                                        </p:cTn>
                                        <p:tgtEl>
                                          <p:spTgt spid="7"/>
                                        </p:tgtEl>
                                        <p:attrNameLst>
                                          <p:attrName>style.visibility</p:attrName>
                                        </p:attrNameLst>
                                      </p:cBhvr>
                                      <p:to>
                                        <p:strVal val="visible"/>
                                      </p:to>
                                    </p:set>
                                    <p:anim calcmode="lin" valueType="num">
                                      <p:cBhvr>
                                        <p:cTn id="20" dur="500" fill="hold"/>
                                        <p:tgtEl>
                                          <p:spTgt spid="7"/>
                                        </p:tgtEl>
                                        <p:attrNameLst>
                                          <p:attrName>ppt_h</p:attrName>
                                        </p:attrNameLst>
                                      </p:cBhvr>
                                      <p:tavLst>
                                        <p:tav tm="0">
                                          <p:val>
                                            <p:strVal val="#ppt_h/20"/>
                                          </p:val>
                                        </p:tav>
                                        <p:tav tm="50000">
                                          <p:val>
                                            <p:strVal val="#ppt_h/20"/>
                                          </p:val>
                                        </p:tav>
                                        <p:tav tm="100000">
                                          <p:val>
                                            <p:strVal val="#ppt_h"/>
                                          </p:val>
                                        </p:tav>
                                      </p:tavLst>
                                    </p:anim>
                                    <p:anim calcmode="lin" valueType="num">
                                      <p:cBhvr>
                                        <p:cTn id="21" dur="500" fill="hold"/>
                                        <p:tgtEl>
                                          <p:spTgt spid="7"/>
                                        </p:tgtEl>
                                        <p:attrNameLst>
                                          <p:attrName>ppt_w</p:attrName>
                                        </p:attrNameLst>
                                      </p:cBhvr>
                                      <p:tavLst>
                                        <p:tav tm="0">
                                          <p:val>
                                            <p:strVal val="#ppt_w+.3"/>
                                          </p:val>
                                        </p:tav>
                                        <p:tav tm="50000">
                                          <p:val>
                                            <p:strVal val="#ppt_w+.3"/>
                                          </p:val>
                                        </p:tav>
                                        <p:tav tm="100000">
                                          <p:val>
                                            <p:strVal val="#ppt_w"/>
                                          </p:val>
                                        </p:tav>
                                      </p:tavLst>
                                    </p:anim>
                                    <p:anim calcmode="lin" valueType="num">
                                      <p:cBhvr>
                                        <p:cTn id="22" dur="500" fill="hold"/>
                                        <p:tgtEl>
                                          <p:spTgt spid="7"/>
                                        </p:tgtEl>
                                        <p:attrNameLst>
                                          <p:attrName>ppt_x</p:attrName>
                                        </p:attrNameLst>
                                      </p:cBhvr>
                                      <p:tavLst>
                                        <p:tav tm="0">
                                          <p:val>
                                            <p:strVal val="#ppt_x-.3"/>
                                          </p:val>
                                        </p:tav>
                                        <p:tav tm="50000">
                                          <p:val>
                                            <p:strVal val="#ppt_x"/>
                                          </p:val>
                                        </p:tav>
                                        <p:tav tm="100000">
                                          <p:val>
                                            <p:strVal val="#ppt_x"/>
                                          </p:val>
                                        </p:tav>
                                      </p:tavLst>
                                    </p:anim>
                                    <p:anim calcmode="lin" valueType="num">
                                      <p:cBhvr>
                                        <p:cTn id="23"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50" presetClass="entr" presetSubtype="0" decel="100000" fill="hold" nodeType="clickEffect">
                                  <p:stCondLst>
                                    <p:cond delay="0"/>
                                  </p:stCondLst>
                                  <p:childTnLst>
                                    <p:set>
                                      <p:cBhvr>
                                        <p:cTn id="27" dur="1" fill="hold">
                                          <p:stCondLst>
                                            <p:cond delay="0"/>
                                          </p:stCondLst>
                                        </p:cTn>
                                        <p:tgtEl>
                                          <p:spTgt spid="6"/>
                                        </p:tgtEl>
                                        <p:attrNameLst>
                                          <p:attrName>style.visibility</p:attrName>
                                        </p:attrNameLst>
                                      </p:cBhvr>
                                      <p:to>
                                        <p:strVal val="visible"/>
                                      </p:to>
                                    </p:set>
                                    <p:anim calcmode="lin" valueType="num">
                                      <p:cBhvr>
                                        <p:cTn id="28" dur="1000" fill="hold"/>
                                        <p:tgtEl>
                                          <p:spTgt spid="6"/>
                                        </p:tgtEl>
                                        <p:attrNameLst>
                                          <p:attrName>ppt_w</p:attrName>
                                        </p:attrNameLst>
                                      </p:cBhvr>
                                      <p:tavLst>
                                        <p:tav tm="0">
                                          <p:val>
                                            <p:strVal val="#ppt_w+.3"/>
                                          </p:val>
                                        </p:tav>
                                        <p:tav tm="100000">
                                          <p:val>
                                            <p:strVal val="#ppt_w"/>
                                          </p:val>
                                        </p:tav>
                                      </p:tavLst>
                                    </p:anim>
                                    <p:anim calcmode="lin" valueType="num">
                                      <p:cBhvr>
                                        <p:cTn id="29" dur="1000" fill="hold"/>
                                        <p:tgtEl>
                                          <p:spTgt spid="6"/>
                                        </p:tgtEl>
                                        <p:attrNameLst>
                                          <p:attrName>ppt_h</p:attrName>
                                        </p:attrNameLst>
                                      </p:cBhvr>
                                      <p:tavLst>
                                        <p:tav tm="0">
                                          <p:val>
                                            <p:strVal val="#ppt_h"/>
                                          </p:val>
                                        </p:tav>
                                        <p:tav tm="100000">
                                          <p:val>
                                            <p:strVal val="#ppt_h"/>
                                          </p:val>
                                        </p:tav>
                                      </p:tavLst>
                                    </p:anim>
                                    <p:animEffect transition="in" filter="fade">
                                      <p:cBhvr>
                                        <p:cTn id="30"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0"/>
            <a:ext cx="8229600" cy="1143000"/>
          </a:xfrm>
        </p:spPr>
        <p:txBody>
          <a:bodyPr/>
          <a:lstStyle/>
          <a:p>
            <a:r>
              <a:rPr lang="uk-UA" dirty="0" smtClean="0"/>
              <a:t>Парниковий ефект</a:t>
            </a:r>
            <a:endParaRPr lang="uk-UA" dirty="0"/>
          </a:p>
        </p:txBody>
      </p:sp>
      <p:sp>
        <p:nvSpPr>
          <p:cNvPr id="3" name="Содержимое 2"/>
          <p:cNvSpPr>
            <a:spLocks noGrp="1"/>
          </p:cNvSpPr>
          <p:nvPr>
            <p:ph idx="1"/>
          </p:nvPr>
        </p:nvSpPr>
        <p:spPr>
          <a:xfrm>
            <a:off x="467544" y="980728"/>
            <a:ext cx="8496944" cy="5616624"/>
          </a:xfrm>
        </p:spPr>
        <p:txBody>
          <a:bodyPr>
            <a:normAutofit/>
          </a:bodyPr>
          <a:lstStyle/>
          <a:p>
            <a:r>
              <a:rPr lang="vi-VN" sz="2400" b="1" i="1" dirty="0" smtClean="0"/>
              <a:t>Парнико́вий ефе́кт</a:t>
            </a:r>
            <a:r>
              <a:rPr lang="vi-VN" dirty="0" smtClean="0"/>
              <a:t> — </a:t>
            </a:r>
            <a:r>
              <a:rPr lang="vi-VN" sz="2000" dirty="0" smtClean="0"/>
              <a:t>явище в атмосфері Землі та інших планет, при якому енергія сонячних променів, відбиваючись від поверхні, не може </a:t>
            </a:r>
            <a:r>
              <a:rPr lang="vi-VN" sz="1800" dirty="0" smtClean="0"/>
              <a:t>повернутися</a:t>
            </a:r>
            <a:r>
              <a:rPr lang="vi-VN" sz="2000" dirty="0" smtClean="0"/>
              <a:t> в космос, оскільки затримується молекулами різних газів, що призводить до підвищення температури поверхні. Без парникового ефекту температура поверхні Землі за оцінками була б приблизно на 33° нижчою, ніж є насправді, і складала б -18 °</a:t>
            </a:r>
            <a:r>
              <a:rPr lang="en-US" sz="2000" dirty="0" smtClean="0"/>
              <a:t>C</a:t>
            </a:r>
            <a:r>
              <a:rPr lang="vi-VN" sz="2000" dirty="0" smtClean="0"/>
              <a:t>. Парниковий ефект суттєвий також на Марсі та, особливо, на Венері.</a:t>
            </a:r>
          </a:p>
          <a:p>
            <a:r>
              <a:rPr lang="vi-VN" sz="2000" dirty="0" smtClean="0"/>
              <a:t>Парниковий ефект відкрив у 1829 Жозеф Фур'є.</a:t>
            </a:r>
          </a:p>
          <a:p>
            <a:endParaRPr lang="uk-UA" sz="2000" dirty="0"/>
          </a:p>
        </p:txBody>
      </p:sp>
      <p:pic>
        <p:nvPicPr>
          <p:cNvPr id="4" name="Рисунок 3" descr="images (2).jpg"/>
          <p:cNvPicPr>
            <a:picLocks noChangeAspect="1"/>
          </p:cNvPicPr>
          <p:nvPr/>
        </p:nvPicPr>
        <p:blipFill>
          <a:blip r:embed="rId2" cstate="print"/>
          <a:stretch>
            <a:fillRect/>
          </a:stretch>
        </p:blipFill>
        <p:spPr>
          <a:xfrm>
            <a:off x="179512" y="3933056"/>
            <a:ext cx="3429831" cy="2397056"/>
          </a:xfrm>
          <a:prstGeom prst="rect">
            <a:avLst/>
          </a:prstGeom>
          <a:ln>
            <a:noFill/>
          </a:ln>
          <a:effectLst>
            <a:softEdge rad="112500"/>
          </a:effectLst>
          <a:scene3d>
            <a:camera prst="orthographicFront"/>
            <a:lightRig rig="threePt" dir="t"/>
          </a:scene3d>
          <a:sp3d>
            <a:bevelT w="165100" prst="coolSlant"/>
          </a:sp3d>
        </p:spPr>
      </p:pic>
      <p:pic>
        <p:nvPicPr>
          <p:cNvPr id="5" name="Рисунок 4" descr="images (1).jpg"/>
          <p:cNvPicPr>
            <a:picLocks noChangeAspect="1"/>
          </p:cNvPicPr>
          <p:nvPr/>
        </p:nvPicPr>
        <p:blipFill>
          <a:blip r:embed="rId3" cstate="print"/>
          <a:stretch>
            <a:fillRect/>
          </a:stretch>
        </p:blipFill>
        <p:spPr>
          <a:xfrm>
            <a:off x="6551712" y="3501008"/>
            <a:ext cx="2592288" cy="2592288"/>
          </a:xfrm>
          <a:prstGeom prst="rect">
            <a:avLst/>
          </a:prstGeom>
          <a:effectLst>
            <a:reflection blurRad="6350" stA="52000" endA="300" endPos="35000" dir="5400000" sy="-100000" algn="bl" rotWithShape="0"/>
          </a:effectLst>
        </p:spPr>
      </p:pic>
      <p:pic>
        <p:nvPicPr>
          <p:cNvPr id="6" name="Рисунок 5" descr="43.jpg"/>
          <p:cNvPicPr>
            <a:picLocks noChangeAspect="1"/>
          </p:cNvPicPr>
          <p:nvPr/>
        </p:nvPicPr>
        <p:blipFill>
          <a:blip r:embed="rId4" cstate="print"/>
          <a:stretch>
            <a:fillRect/>
          </a:stretch>
        </p:blipFill>
        <p:spPr>
          <a:xfrm>
            <a:off x="3635896" y="3789040"/>
            <a:ext cx="2969504" cy="2232248"/>
          </a:xfrm>
          <a:prstGeom prst="rect">
            <a:avLst/>
          </a:prstGeom>
          <a:effectLst>
            <a:reflection blurRad="6350" stA="52000" endA="300" endPos="35000" dir="5400000" sy="-100000" algn="bl" rotWithShape="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19" presetClass="entr" presetSubtype="10" fill="hold"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 calcmode="lin" valueType="num">
                                      <p:cBhvr>
                                        <p:cTn id="16" dur="2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17" dur="2000" fill="hold"/>
                                        <p:tgtEl>
                                          <p:spTgt spid="3">
                                            <p:txEl>
                                              <p:pRg st="0" end="0"/>
                                            </p:txEl>
                                          </p:spTgt>
                                        </p:tgtEl>
                                        <p:attrNameLst>
                                          <p:attrName>ppt_h</p:attrName>
                                        </p:attrNameLst>
                                      </p:cBhvr>
                                      <p:tavLst>
                                        <p:tav tm="0">
                                          <p:val>
                                            <p:strVal val="#ppt_h"/>
                                          </p:val>
                                        </p:tav>
                                        <p:tav tm="100000">
                                          <p:val>
                                            <p:strVal val="#ppt_h"/>
                                          </p:val>
                                        </p:tav>
                                      </p:tavLst>
                                    </p:anim>
                                  </p:childTnLst>
                                </p:cTn>
                              </p:par>
                              <p:par>
                                <p:cTn id="18" presetID="19" presetClass="entr" presetSubtype="10" fill="hold" nodeType="with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p:cTn id="20" dur="5000" fill="hold"/>
                                        <p:tgtEl>
                                          <p:spTgt spid="3">
                                            <p:txEl>
                                              <p:pRg st="1" end="1"/>
                                            </p:txEl>
                                          </p:spTgt>
                                        </p:tgtEl>
                                        <p:attrNameLst>
                                          <p:attrName>ppt_w</p:attrName>
                                        </p:attrNameLst>
                                      </p:cBhvr>
                                      <p:tavLst>
                                        <p:tav tm="0" fmla="#ppt_w*sin(2.5*pi*$)">
                                          <p:val>
                                            <p:fltVal val="0"/>
                                          </p:val>
                                        </p:tav>
                                        <p:tav tm="100000">
                                          <p:val>
                                            <p:fltVal val="1"/>
                                          </p:val>
                                        </p:tav>
                                      </p:tavLst>
                                    </p:anim>
                                    <p:anim calcmode="lin" valueType="num">
                                      <p:cBhvr>
                                        <p:cTn id="21" dur="50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22" fill="hold">
                      <p:stCondLst>
                        <p:cond delay="indefinite"/>
                      </p:stCondLst>
                      <p:childTnLst>
                        <p:par>
                          <p:cTn id="23" fill="hold">
                            <p:stCondLst>
                              <p:cond delay="0"/>
                            </p:stCondLst>
                            <p:childTnLst>
                              <p:par>
                                <p:cTn id="24" presetID="50" presetClass="entr" presetSubtype="0" decel="100000" fill="hold" nodeType="clickEffect">
                                  <p:stCondLst>
                                    <p:cond delay="0"/>
                                  </p:stCondLst>
                                  <p:childTnLst>
                                    <p:set>
                                      <p:cBhvr>
                                        <p:cTn id="25" dur="1" fill="hold">
                                          <p:stCondLst>
                                            <p:cond delay="0"/>
                                          </p:stCondLst>
                                        </p:cTn>
                                        <p:tgtEl>
                                          <p:spTgt spid="4"/>
                                        </p:tgtEl>
                                        <p:attrNameLst>
                                          <p:attrName>style.visibility</p:attrName>
                                        </p:attrNameLst>
                                      </p:cBhvr>
                                      <p:to>
                                        <p:strVal val="visible"/>
                                      </p:to>
                                    </p:set>
                                    <p:anim calcmode="lin" valueType="num">
                                      <p:cBhvr>
                                        <p:cTn id="26" dur="1000" fill="hold"/>
                                        <p:tgtEl>
                                          <p:spTgt spid="4"/>
                                        </p:tgtEl>
                                        <p:attrNameLst>
                                          <p:attrName>ppt_w</p:attrName>
                                        </p:attrNameLst>
                                      </p:cBhvr>
                                      <p:tavLst>
                                        <p:tav tm="0">
                                          <p:val>
                                            <p:strVal val="#ppt_w+.3"/>
                                          </p:val>
                                        </p:tav>
                                        <p:tav tm="100000">
                                          <p:val>
                                            <p:strVal val="#ppt_w"/>
                                          </p:val>
                                        </p:tav>
                                      </p:tavLst>
                                    </p:anim>
                                    <p:anim calcmode="lin" valueType="num">
                                      <p:cBhvr>
                                        <p:cTn id="27" dur="1000" fill="hold"/>
                                        <p:tgtEl>
                                          <p:spTgt spid="4"/>
                                        </p:tgtEl>
                                        <p:attrNameLst>
                                          <p:attrName>ppt_h</p:attrName>
                                        </p:attrNameLst>
                                      </p:cBhvr>
                                      <p:tavLst>
                                        <p:tav tm="0">
                                          <p:val>
                                            <p:strVal val="#ppt_h"/>
                                          </p:val>
                                        </p:tav>
                                        <p:tav tm="100000">
                                          <p:val>
                                            <p:strVal val="#ppt_h"/>
                                          </p:val>
                                        </p:tav>
                                      </p:tavLst>
                                    </p:anim>
                                    <p:animEffect transition="in" filter="fade">
                                      <p:cBhvr>
                                        <p:cTn id="28" dur="1000"/>
                                        <p:tgtEl>
                                          <p:spTgt spid="4"/>
                                        </p:tgtEl>
                                      </p:cBhvr>
                                    </p:animEffect>
                                  </p:childTnLst>
                                </p:cTn>
                              </p:par>
                            </p:childTnLst>
                          </p:cTn>
                        </p:par>
                      </p:childTnLst>
                    </p:cTn>
                  </p:par>
                  <p:par>
                    <p:cTn id="29" fill="hold">
                      <p:stCondLst>
                        <p:cond delay="indefinite"/>
                      </p:stCondLst>
                      <p:childTnLst>
                        <p:par>
                          <p:cTn id="30" fill="hold">
                            <p:stCondLst>
                              <p:cond delay="0"/>
                            </p:stCondLst>
                            <p:childTnLst>
                              <p:par>
                                <p:cTn id="31" presetID="49" presetClass="entr" presetSubtype="0" decel="100000" fill="hold" nodeType="clickEffect">
                                  <p:stCondLst>
                                    <p:cond delay="0"/>
                                  </p:stCondLst>
                                  <p:childTnLst>
                                    <p:set>
                                      <p:cBhvr>
                                        <p:cTn id="32" dur="1" fill="hold">
                                          <p:stCondLst>
                                            <p:cond delay="0"/>
                                          </p:stCondLst>
                                        </p:cTn>
                                        <p:tgtEl>
                                          <p:spTgt spid="6"/>
                                        </p:tgtEl>
                                        <p:attrNameLst>
                                          <p:attrName>style.visibility</p:attrName>
                                        </p:attrNameLst>
                                      </p:cBhvr>
                                      <p:to>
                                        <p:strVal val="visible"/>
                                      </p:to>
                                    </p:set>
                                    <p:anim calcmode="lin" valueType="num">
                                      <p:cBhvr>
                                        <p:cTn id="33" dur="500" fill="hold"/>
                                        <p:tgtEl>
                                          <p:spTgt spid="6"/>
                                        </p:tgtEl>
                                        <p:attrNameLst>
                                          <p:attrName>ppt_w</p:attrName>
                                        </p:attrNameLst>
                                      </p:cBhvr>
                                      <p:tavLst>
                                        <p:tav tm="0">
                                          <p:val>
                                            <p:fltVal val="0"/>
                                          </p:val>
                                        </p:tav>
                                        <p:tav tm="100000">
                                          <p:val>
                                            <p:strVal val="#ppt_w"/>
                                          </p:val>
                                        </p:tav>
                                      </p:tavLst>
                                    </p:anim>
                                    <p:anim calcmode="lin" valueType="num">
                                      <p:cBhvr>
                                        <p:cTn id="34" dur="500" fill="hold"/>
                                        <p:tgtEl>
                                          <p:spTgt spid="6"/>
                                        </p:tgtEl>
                                        <p:attrNameLst>
                                          <p:attrName>ppt_h</p:attrName>
                                        </p:attrNameLst>
                                      </p:cBhvr>
                                      <p:tavLst>
                                        <p:tav tm="0">
                                          <p:val>
                                            <p:fltVal val="0"/>
                                          </p:val>
                                        </p:tav>
                                        <p:tav tm="100000">
                                          <p:val>
                                            <p:strVal val="#ppt_h"/>
                                          </p:val>
                                        </p:tav>
                                      </p:tavLst>
                                    </p:anim>
                                    <p:anim calcmode="lin" valueType="num">
                                      <p:cBhvr>
                                        <p:cTn id="35" dur="500" fill="hold"/>
                                        <p:tgtEl>
                                          <p:spTgt spid="6"/>
                                        </p:tgtEl>
                                        <p:attrNameLst>
                                          <p:attrName>style.rotation</p:attrName>
                                        </p:attrNameLst>
                                      </p:cBhvr>
                                      <p:tavLst>
                                        <p:tav tm="0">
                                          <p:val>
                                            <p:fltVal val="360"/>
                                          </p:val>
                                        </p:tav>
                                        <p:tav tm="100000">
                                          <p:val>
                                            <p:fltVal val="0"/>
                                          </p:val>
                                        </p:tav>
                                      </p:tavLst>
                                    </p:anim>
                                    <p:animEffect transition="in" filter="fade">
                                      <p:cBhvr>
                                        <p:cTn id="36" dur="500"/>
                                        <p:tgtEl>
                                          <p:spTgt spid="6"/>
                                        </p:tgtEl>
                                      </p:cBhvr>
                                    </p:animEffect>
                                  </p:childTnLst>
                                </p:cTn>
                              </p:par>
                            </p:childTnLst>
                          </p:cTn>
                        </p:par>
                      </p:childTnLst>
                    </p:cTn>
                  </p:par>
                  <p:par>
                    <p:cTn id="37" fill="hold">
                      <p:stCondLst>
                        <p:cond delay="indefinite"/>
                      </p:stCondLst>
                      <p:childTnLst>
                        <p:par>
                          <p:cTn id="38" fill="hold">
                            <p:stCondLst>
                              <p:cond delay="0"/>
                            </p:stCondLst>
                            <p:childTnLst>
                              <p:par>
                                <p:cTn id="39" presetID="15" presetClass="entr" presetSubtype="0" fill="hold" nodeType="clickEffect">
                                  <p:stCondLst>
                                    <p:cond delay="0"/>
                                  </p:stCondLst>
                                  <p:childTnLst>
                                    <p:set>
                                      <p:cBhvr>
                                        <p:cTn id="40" dur="1" fill="hold">
                                          <p:stCondLst>
                                            <p:cond delay="0"/>
                                          </p:stCondLst>
                                        </p:cTn>
                                        <p:tgtEl>
                                          <p:spTgt spid="6"/>
                                        </p:tgtEl>
                                        <p:attrNameLst>
                                          <p:attrName>style.visibility</p:attrName>
                                        </p:attrNameLst>
                                      </p:cBhvr>
                                      <p:to>
                                        <p:strVal val="visible"/>
                                      </p:to>
                                    </p:set>
                                    <p:anim calcmode="lin" valueType="num">
                                      <p:cBhvr>
                                        <p:cTn id="41" dur="1000" fill="hold"/>
                                        <p:tgtEl>
                                          <p:spTgt spid="6"/>
                                        </p:tgtEl>
                                        <p:attrNameLst>
                                          <p:attrName>ppt_w</p:attrName>
                                        </p:attrNameLst>
                                      </p:cBhvr>
                                      <p:tavLst>
                                        <p:tav tm="0">
                                          <p:val>
                                            <p:fltVal val="0"/>
                                          </p:val>
                                        </p:tav>
                                        <p:tav tm="100000">
                                          <p:val>
                                            <p:strVal val="#ppt_w"/>
                                          </p:val>
                                        </p:tav>
                                      </p:tavLst>
                                    </p:anim>
                                    <p:anim calcmode="lin" valueType="num">
                                      <p:cBhvr>
                                        <p:cTn id="42" dur="1000" fill="hold"/>
                                        <p:tgtEl>
                                          <p:spTgt spid="6"/>
                                        </p:tgtEl>
                                        <p:attrNameLst>
                                          <p:attrName>ppt_h</p:attrName>
                                        </p:attrNameLst>
                                      </p:cBhvr>
                                      <p:tavLst>
                                        <p:tav tm="0">
                                          <p:val>
                                            <p:fltVal val="0"/>
                                          </p:val>
                                        </p:tav>
                                        <p:tav tm="100000">
                                          <p:val>
                                            <p:strVal val="#ppt_h"/>
                                          </p:val>
                                        </p:tav>
                                      </p:tavLst>
                                    </p:anim>
                                    <p:anim calcmode="lin" valueType="num">
                                      <p:cBhvr>
                                        <p:cTn id="43" dur="1000" fill="hold"/>
                                        <p:tgtEl>
                                          <p:spTgt spid="6"/>
                                        </p:tgtEl>
                                        <p:attrNameLst>
                                          <p:attrName>ppt_x</p:attrName>
                                        </p:attrNameLst>
                                      </p:cBhvr>
                                      <p:tavLst>
                                        <p:tav tm="0" fmla="#ppt_x+(cos(-2*pi*(1-$))*-#ppt_x-sin(-2*pi*(1-$))*(1-#ppt_y))*(1-$)">
                                          <p:val>
                                            <p:fltVal val="0"/>
                                          </p:val>
                                        </p:tav>
                                        <p:tav tm="100000">
                                          <p:val>
                                            <p:fltVal val="1"/>
                                          </p:val>
                                        </p:tav>
                                      </p:tavLst>
                                    </p:anim>
                                    <p:anim calcmode="lin" valueType="num">
                                      <p:cBhvr>
                                        <p:cTn id="44" dur="1000" fill="hold"/>
                                        <p:tgtEl>
                                          <p:spTgt spid="6"/>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45" fill="hold">
                      <p:stCondLst>
                        <p:cond delay="indefinite"/>
                      </p:stCondLst>
                      <p:childTnLst>
                        <p:par>
                          <p:cTn id="46" fill="hold">
                            <p:stCondLst>
                              <p:cond delay="0"/>
                            </p:stCondLst>
                            <p:childTnLst>
                              <p:par>
                                <p:cTn id="47" presetID="30" presetClass="entr" presetSubtype="0" fill="hold" nodeType="clickEffect">
                                  <p:stCondLst>
                                    <p:cond delay="0"/>
                                  </p:stCondLst>
                                  <p:childTnLst>
                                    <p:set>
                                      <p:cBhvr>
                                        <p:cTn id="48" dur="1" fill="hold">
                                          <p:stCondLst>
                                            <p:cond delay="0"/>
                                          </p:stCondLst>
                                        </p:cTn>
                                        <p:tgtEl>
                                          <p:spTgt spid="5"/>
                                        </p:tgtEl>
                                        <p:attrNameLst>
                                          <p:attrName>style.visibility</p:attrName>
                                        </p:attrNameLst>
                                      </p:cBhvr>
                                      <p:to>
                                        <p:strVal val="visible"/>
                                      </p:to>
                                    </p:set>
                                    <p:animEffect transition="in" filter="fade">
                                      <p:cBhvr>
                                        <p:cTn id="49" dur="800" decel="100000"/>
                                        <p:tgtEl>
                                          <p:spTgt spid="5"/>
                                        </p:tgtEl>
                                      </p:cBhvr>
                                    </p:animEffect>
                                    <p:anim calcmode="lin" valueType="num">
                                      <p:cBhvr>
                                        <p:cTn id="50" dur="800" decel="100000" fill="hold"/>
                                        <p:tgtEl>
                                          <p:spTgt spid="5"/>
                                        </p:tgtEl>
                                        <p:attrNameLst>
                                          <p:attrName>style.rotation</p:attrName>
                                        </p:attrNameLst>
                                      </p:cBhvr>
                                      <p:tavLst>
                                        <p:tav tm="0">
                                          <p:val>
                                            <p:fltVal val="-90"/>
                                          </p:val>
                                        </p:tav>
                                        <p:tav tm="100000">
                                          <p:val>
                                            <p:fltVal val="0"/>
                                          </p:val>
                                        </p:tav>
                                      </p:tavLst>
                                    </p:anim>
                                    <p:anim calcmode="lin" valueType="num">
                                      <p:cBhvr>
                                        <p:cTn id="51" dur="800" decel="100000" fill="hold"/>
                                        <p:tgtEl>
                                          <p:spTgt spid="5"/>
                                        </p:tgtEl>
                                        <p:attrNameLst>
                                          <p:attrName>ppt_x</p:attrName>
                                        </p:attrNameLst>
                                      </p:cBhvr>
                                      <p:tavLst>
                                        <p:tav tm="0">
                                          <p:val>
                                            <p:strVal val="#ppt_x+0.4"/>
                                          </p:val>
                                        </p:tav>
                                        <p:tav tm="100000">
                                          <p:val>
                                            <p:strVal val="#ppt_x-0.05"/>
                                          </p:val>
                                        </p:tav>
                                      </p:tavLst>
                                    </p:anim>
                                    <p:anim calcmode="lin" valueType="num">
                                      <p:cBhvr>
                                        <p:cTn id="52" dur="800" decel="100000" fill="hold"/>
                                        <p:tgtEl>
                                          <p:spTgt spid="5"/>
                                        </p:tgtEl>
                                        <p:attrNameLst>
                                          <p:attrName>ppt_y</p:attrName>
                                        </p:attrNameLst>
                                      </p:cBhvr>
                                      <p:tavLst>
                                        <p:tav tm="0">
                                          <p:val>
                                            <p:strVal val="#ppt_y-0.4"/>
                                          </p:val>
                                        </p:tav>
                                        <p:tav tm="100000">
                                          <p:val>
                                            <p:strVal val="#ppt_y+0.1"/>
                                          </p:val>
                                        </p:tav>
                                      </p:tavLst>
                                    </p:anim>
                                    <p:anim calcmode="lin" valueType="num">
                                      <p:cBhvr>
                                        <p:cTn id="53" dur="200" accel="100000" fill="hold">
                                          <p:stCondLst>
                                            <p:cond delay="800"/>
                                          </p:stCondLst>
                                        </p:cTn>
                                        <p:tgtEl>
                                          <p:spTgt spid="5"/>
                                        </p:tgtEl>
                                        <p:attrNameLst>
                                          <p:attrName>ppt_x</p:attrName>
                                        </p:attrNameLst>
                                      </p:cBhvr>
                                      <p:tavLst>
                                        <p:tav tm="0">
                                          <p:val>
                                            <p:strVal val="#ppt_x-0.05"/>
                                          </p:val>
                                        </p:tav>
                                        <p:tav tm="100000">
                                          <p:val>
                                            <p:strVal val="#ppt_x"/>
                                          </p:val>
                                        </p:tav>
                                      </p:tavLst>
                                    </p:anim>
                                    <p:anim calcmode="lin" valueType="num">
                                      <p:cBhvr>
                                        <p:cTn id="54" dur="200" accel="100000" fill="hold">
                                          <p:stCondLst>
                                            <p:cond delay="800"/>
                                          </p:stCondLst>
                                        </p:cTn>
                                        <p:tgtEl>
                                          <p:spTgt spid="5"/>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err="1" smtClean="0"/>
              <a:t>Енергитична</a:t>
            </a:r>
            <a:r>
              <a:rPr lang="uk-UA" dirty="0" smtClean="0"/>
              <a:t> криза</a:t>
            </a:r>
            <a:endParaRPr lang="uk-UA" dirty="0"/>
          </a:p>
        </p:txBody>
      </p:sp>
      <p:sp>
        <p:nvSpPr>
          <p:cNvPr id="3" name="Содержимое 2"/>
          <p:cNvSpPr>
            <a:spLocks noGrp="1"/>
          </p:cNvSpPr>
          <p:nvPr>
            <p:ph idx="1"/>
          </p:nvPr>
        </p:nvSpPr>
        <p:spPr/>
        <p:txBody>
          <a:bodyPr/>
          <a:lstStyle/>
          <a:p>
            <a:r>
              <a:rPr lang="ru-RU" dirty="0" err="1" smtClean="0"/>
              <a:t>Енергетична</a:t>
            </a:r>
            <a:r>
              <a:rPr lang="ru-RU" dirty="0" smtClean="0"/>
              <a:t> криза — </a:t>
            </a:r>
            <a:r>
              <a:rPr lang="ru-RU" dirty="0" err="1" smtClean="0"/>
              <a:t>явище</a:t>
            </a:r>
            <a:r>
              <a:rPr lang="ru-RU" dirty="0" smtClean="0"/>
              <a:t>, </a:t>
            </a:r>
            <a:r>
              <a:rPr lang="ru-RU" dirty="0" err="1" smtClean="0"/>
              <a:t>що</a:t>
            </a:r>
            <a:r>
              <a:rPr lang="ru-RU" dirty="0" smtClean="0"/>
              <a:t> </a:t>
            </a:r>
            <a:r>
              <a:rPr lang="ru-RU" dirty="0" err="1" smtClean="0"/>
              <a:t>виникає</a:t>
            </a:r>
            <a:r>
              <a:rPr lang="ru-RU" dirty="0" smtClean="0"/>
              <a:t> коли попит на </a:t>
            </a:r>
            <a:r>
              <a:rPr lang="ru-RU" dirty="0" err="1" smtClean="0"/>
              <a:t>енергоносіїє</a:t>
            </a:r>
            <a:r>
              <a:rPr lang="ru-RU" dirty="0" smtClean="0"/>
              <a:t> </a:t>
            </a:r>
            <a:r>
              <a:rPr lang="ru-RU" dirty="0" err="1" smtClean="0"/>
              <a:t>значно</a:t>
            </a:r>
            <a:r>
              <a:rPr lang="ru-RU" dirty="0" smtClean="0"/>
              <a:t> </a:t>
            </a:r>
            <a:r>
              <a:rPr lang="ru-RU" dirty="0" err="1" smtClean="0"/>
              <a:t>вищим</a:t>
            </a:r>
            <a:r>
              <a:rPr lang="ru-RU" dirty="0" smtClean="0"/>
              <a:t>, </a:t>
            </a:r>
            <a:r>
              <a:rPr lang="ru-RU" dirty="0" err="1" smtClean="0"/>
              <a:t>ніж</a:t>
            </a:r>
            <a:r>
              <a:rPr lang="ru-RU" dirty="0" smtClean="0"/>
              <a:t> </a:t>
            </a:r>
            <a:r>
              <a:rPr lang="ru-RU" dirty="0" err="1" smtClean="0"/>
              <a:t>їх</a:t>
            </a:r>
            <a:r>
              <a:rPr lang="ru-RU" dirty="0" smtClean="0"/>
              <a:t> </a:t>
            </a:r>
            <a:r>
              <a:rPr lang="ru-RU" dirty="0" err="1" smtClean="0"/>
              <a:t>пропозиція</a:t>
            </a:r>
            <a:r>
              <a:rPr lang="ru-RU" dirty="0" smtClean="0"/>
              <a:t>. </a:t>
            </a:r>
            <a:r>
              <a:rPr lang="ru-RU" dirty="0" err="1" smtClean="0"/>
              <a:t>Її</a:t>
            </a:r>
            <a:r>
              <a:rPr lang="ru-RU" dirty="0" smtClean="0"/>
              <a:t> причини </a:t>
            </a:r>
            <a:r>
              <a:rPr lang="ru-RU" dirty="0" err="1" smtClean="0"/>
              <a:t>можуть</a:t>
            </a:r>
            <a:r>
              <a:rPr lang="ru-RU" dirty="0" smtClean="0"/>
              <a:t> бути в </a:t>
            </a:r>
            <a:r>
              <a:rPr lang="ru-RU" dirty="0" err="1" smtClean="0"/>
              <a:t>сфері</a:t>
            </a:r>
            <a:r>
              <a:rPr lang="ru-RU" dirty="0" smtClean="0"/>
              <a:t> </a:t>
            </a:r>
            <a:r>
              <a:rPr lang="ru-RU" dirty="0" err="1" smtClean="0"/>
              <a:t>логістики</a:t>
            </a:r>
            <a:r>
              <a:rPr lang="ru-RU" dirty="0" smtClean="0"/>
              <a:t>, </a:t>
            </a:r>
            <a:r>
              <a:rPr lang="ru-RU" dirty="0" err="1" smtClean="0"/>
              <a:t>політики</a:t>
            </a:r>
            <a:r>
              <a:rPr lang="ru-RU" dirty="0" smtClean="0"/>
              <a:t> </a:t>
            </a:r>
            <a:r>
              <a:rPr lang="ru-RU" dirty="0" err="1" smtClean="0"/>
              <a:t>або</a:t>
            </a:r>
            <a:r>
              <a:rPr lang="ru-RU" dirty="0" smtClean="0"/>
              <a:t> </a:t>
            </a:r>
            <a:r>
              <a:rPr lang="ru-RU" dirty="0" err="1" smtClean="0"/>
              <a:t>фізичного</a:t>
            </a:r>
            <a:r>
              <a:rPr lang="ru-RU" dirty="0" smtClean="0"/>
              <a:t> </a:t>
            </a:r>
            <a:r>
              <a:rPr lang="ru-RU" dirty="0" err="1" smtClean="0"/>
              <a:t>дефіциту</a:t>
            </a:r>
            <a:r>
              <a:rPr lang="ru-RU" dirty="0" smtClean="0"/>
              <a:t>.</a:t>
            </a:r>
            <a:endParaRPr lang="uk-UA" dirty="0"/>
          </a:p>
        </p:txBody>
      </p:sp>
      <p:pic>
        <p:nvPicPr>
          <p:cNvPr id="4" name="Рисунок 3" descr="7a3863a78d_211760.jpg"/>
          <p:cNvPicPr>
            <a:picLocks noChangeAspect="1"/>
          </p:cNvPicPr>
          <p:nvPr/>
        </p:nvPicPr>
        <p:blipFill>
          <a:blip r:embed="rId2" cstate="print"/>
          <a:stretch>
            <a:fillRect/>
          </a:stretch>
        </p:blipFill>
        <p:spPr>
          <a:xfrm>
            <a:off x="1475656" y="3501008"/>
            <a:ext cx="6165042" cy="3356992"/>
          </a:xfrm>
          <a:prstGeom prst="rect">
            <a:avLst/>
          </a:prstGeom>
        </p:spPr>
      </p:pic>
    </p:spTree>
  </p:cSld>
  <p:clrMapOvr>
    <a:masterClrMapping/>
  </p:clrMapOvr>
  <p:transition>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0" fill="hold"/>
                                        <p:tgtEl>
                                          <p:spTgt spid="2"/>
                                        </p:tgtEl>
                                        <p:attrNameLst>
                                          <p:attrName>ppt_w</p:attrName>
                                        </p:attrNameLst>
                                      </p:cBhvr>
                                      <p:tavLst>
                                        <p:tav tm="0" fmla="#ppt_w*sin(2.5*pi*$)">
                                          <p:val>
                                            <p:fltVal val="0"/>
                                          </p:val>
                                        </p:tav>
                                        <p:tav tm="100000">
                                          <p:val>
                                            <p:fltVal val="1"/>
                                          </p:val>
                                        </p:tav>
                                      </p:tavLst>
                                    </p:anim>
                                    <p:anim calcmode="lin" valueType="num">
                                      <p:cBhvr>
                                        <p:cTn id="8" dur="5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5"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500" decel="50000" fill="hold">
                                          <p:stCondLst>
                                            <p:cond delay="0"/>
                                          </p:stCondLst>
                                        </p:cTn>
                                        <p:tgtEl>
                                          <p:spTgt spid="3">
                                            <p:txEl>
                                              <p:pRg st="0" end="0"/>
                                            </p:txEl>
                                          </p:spTgt>
                                        </p:tgtEl>
                                        <p:attrNameLst>
                                          <p:attrName>style.rotation</p:attrName>
                                        </p:attrNameLst>
                                      </p:cBhvr>
                                      <p:tavLst>
                                        <p:tav tm="0">
                                          <p:val>
                                            <p:fltVal val="-90"/>
                                          </p:val>
                                        </p:tav>
                                        <p:tav tm="100000">
                                          <p:val>
                                            <p:fltVal val="0"/>
                                          </p:val>
                                        </p:tav>
                                      </p:tavLst>
                                    </p:anim>
                                    <p:anim calcmode="lin" valueType="num">
                                      <p:cBhvr>
                                        <p:cTn id="14" dur="500" decel="50000" fill="hold">
                                          <p:stCondLst>
                                            <p:cond delay="0"/>
                                          </p:stCondLst>
                                        </p:cTn>
                                        <p:tgtEl>
                                          <p:spTgt spid="3">
                                            <p:txEl>
                                              <p:pRg st="0" end="0"/>
                                            </p:txEl>
                                          </p:spTgt>
                                        </p:tgtEl>
                                        <p:attrNameLst>
                                          <p:attrName>ppt_w</p:attrName>
                                        </p:attrNameLst>
                                      </p:cBhvr>
                                      <p:tavLst>
                                        <p:tav tm="0">
                                          <p:val>
                                            <p:strVal val="#ppt_w"/>
                                          </p:val>
                                        </p:tav>
                                        <p:tav tm="100000">
                                          <p:val>
                                            <p:strVal val="#ppt_w*.05"/>
                                          </p:val>
                                        </p:tav>
                                      </p:tavLst>
                                    </p:anim>
                                    <p:anim calcmode="lin" valueType="num">
                                      <p:cBhvr>
                                        <p:cTn id="15" dur="500" accel="50000" fill="hold">
                                          <p:stCondLst>
                                            <p:cond delay="500"/>
                                          </p:stCondLst>
                                        </p:cTn>
                                        <p:tgtEl>
                                          <p:spTgt spid="3">
                                            <p:txEl>
                                              <p:pRg st="0" end="0"/>
                                            </p:txEl>
                                          </p:spTgt>
                                        </p:tgtEl>
                                        <p:attrNameLst>
                                          <p:attrName>ppt_w</p:attrName>
                                        </p:attrNameLst>
                                      </p:cBhvr>
                                      <p:tavLst>
                                        <p:tav tm="0">
                                          <p:val>
                                            <p:strVal val="#ppt_w*.05"/>
                                          </p:val>
                                        </p:tav>
                                        <p:tav tm="100000">
                                          <p:val>
                                            <p:strVal val="#ppt_w"/>
                                          </p:val>
                                        </p:tav>
                                      </p:tavLst>
                                    </p:anim>
                                    <p:anim calcmode="lin" valueType="num">
                                      <p:cBhvr>
                                        <p:cTn id="16" dur="10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17" dur="500" decel="50000" fill="hold">
                                          <p:stCondLst>
                                            <p:cond delay="0"/>
                                          </p:stCondLst>
                                        </p:cTn>
                                        <p:tgtEl>
                                          <p:spTgt spid="3">
                                            <p:txEl>
                                              <p:pRg st="0" end="0"/>
                                            </p:txEl>
                                          </p:spTgt>
                                        </p:tgtEl>
                                        <p:attrNameLst>
                                          <p:attrName>ppt_x</p:attrName>
                                        </p:attrNameLst>
                                      </p:cBhvr>
                                      <p:tavLst>
                                        <p:tav tm="0">
                                          <p:val>
                                            <p:strVal val="#ppt_x+.4"/>
                                          </p:val>
                                        </p:tav>
                                        <p:tav tm="100000">
                                          <p:val>
                                            <p:strVal val="#ppt_x"/>
                                          </p:val>
                                        </p:tav>
                                      </p:tavLst>
                                    </p:anim>
                                    <p:anim calcmode="lin" valueType="num">
                                      <p:cBhvr>
                                        <p:cTn id="18" dur="500" decel="50000" fill="hold">
                                          <p:stCondLst>
                                            <p:cond delay="0"/>
                                          </p:stCondLst>
                                        </p:cTn>
                                        <p:tgtEl>
                                          <p:spTgt spid="3">
                                            <p:txEl>
                                              <p:pRg st="0" end="0"/>
                                            </p:txEl>
                                          </p:spTgt>
                                        </p:tgtEl>
                                        <p:attrNameLst>
                                          <p:attrName>ppt_y</p:attrName>
                                        </p:attrNameLst>
                                      </p:cBhvr>
                                      <p:tavLst>
                                        <p:tav tm="0">
                                          <p:val>
                                            <p:strVal val="#ppt_y-.2"/>
                                          </p:val>
                                        </p:tav>
                                        <p:tav tm="100000">
                                          <p:val>
                                            <p:strVal val="#ppt_y+.1"/>
                                          </p:val>
                                        </p:tav>
                                      </p:tavLst>
                                    </p:anim>
                                    <p:anim calcmode="lin" valueType="num">
                                      <p:cBhvr>
                                        <p:cTn id="19" dur="500" accel="50000" fill="hold">
                                          <p:stCondLst>
                                            <p:cond delay="500"/>
                                          </p:stCondLst>
                                        </p:cTn>
                                        <p:tgtEl>
                                          <p:spTgt spid="3">
                                            <p:txEl>
                                              <p:pRg st="0" end="0"/>
                                            </p:txEl>
                                          </p:spTgt>
                                        </p:tgtEl>
                                        <p:attrNameLst>
                                          <p:attrName>ppt_y</p:attrName>
                                        </p:attrNameLst>
                                      </p:cBhvr>
                                      <p:tavLst>
                                        <p:tav tm="0">
                                          <p:val>
                                            <p:strVal val="#ppt_y+.1"/>
                                          </p:val>
                                        </p:tav>
                                        <p:tav tm="100000">
                                          <p:val>
                                            <p:strVal val="#ppt_y"/>
                                          </p:val>
                                        </p:tav>
                                      </p:tavLst>
                                    </p:anim>
                                    <p:animEffect transition="in" filter="fade">
                                      <p:cBhvr>
                                        <p:cTn id="20" dur="1000" decel="50000">
                                          <p:stCondLst>
                                            <p:cond delay="0"/>
                                          </p:stCondLst>
                                        </p:cTn>
                                        <p:tgtEl>
                                          <p:spTgt spid="3">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6" presetClass="entr" presetSubtype="16" fill="hold" nodeType="click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circle(in)">
                                      <p:cBhvr>
                                        <p:cTn id="25"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пекс">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Апекс">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Апекс">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569</TotalTime>
  <Words>769</Words>
  <Application>Microsoft Office PowerPoint</Application>
  <PresentationFormat>Экран (4:3)</PresentationFormat>
  <Paragraphs>111</Paragraphs>
  <Slides>20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20</vt:i4>
      </vt:variant>
    </vt:vector>
  </HeadingPairs>
  <TitlesOfParts>
    <vt:vector size="21" baseType="lpstr">
      <vt:lpstr>Апекс</vt:lpstr>
      <vt:lpstr>Глобальні проблеми людства</vt:lpstr>
      <vt:lpstr> Загальна характеристика глобальних проблем </vt:lpstr>
      <vt:lpstr>Екологічні проблеми</vt:lpstr>
      <vt:lpstr>Деградація земель </vt:lpstr>
      <vt:lpstr>Значення </vt:lpstr>
      <vt:lpstr>Озонова діра </vt:lpstr>
      <vt:lpstr>Слайд 7</vt:lpstr>
      <vt:lpstr>Парниковий ефект</vt:lpstr>
      <vt:lpstr>Енергитична криза</vt:lpstr>
      <vt:lpstr>Енергетична криза в історії</vt:lpstr>
      <vt:lpstr>Здоров’я</vt:lpstr>
      <vt:lpstr>Космос</vt:lpstr>
      <vt:lpstr>Космічне сміття </vt:lpstr>
      <vt:lpstr>Похдженя</vt:lpstr>
      <vt:lpstr>Забруднення космосу</vt:lpstr>
      <vt:lpstr>ДЕМОГРАФІЧНА ПРОБЛЕМА</vt:lpstr>
      <vt:lpstr>Слайд 17</vt:lpstr>
      <vt:lpstr> Техногенні проблеми в суспільстві </vt:lpstr>
      <vt:lpstr>Основні види техногенних катастроф</vt:lpstr>
      <vt:lpstr>Факти</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Глобальні проблеми людства</dc:title>
  <dc:creator>Home</dc:creator>
  <cp:lastModifiedBy>Home</cp:lastModifiedBy>
  <cp:revision>31</cp:revision>
  <dcterms:created xsi:type="dcterms:W3CDTF">2013-11-17T11:56:42Z</dcterms:created>
  <dcterms:modified xsi:type="dcterms:W3CDTF">2013-11-19T12:12:54Z</dcterms:modified>
</cp:coreProperties>
</file>