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1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2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3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4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1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2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3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4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1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2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3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4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1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2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3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4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1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2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3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4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1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2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3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4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1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2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3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4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Текст заголовка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1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2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3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4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hyperlink" Target="http://www.mercer.co.nz/press-releases/quality-of-living-report-2014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letscarpool.govt.nz/?gclid=CKaQm9ug1aACFRTSbwod8WbIrw" TargetMode="External"/><Relationship Id="rId3" Type="http://schemas.openxmlformats.org/officeDocument/2006/relationships/hyperlink" Target="http://www.journeyplanner.org.nz/" TargetMode="External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"/>
          <p:cNvPicPr/>
          <p:nvPr/>
        </p:nvPicPr>
        <p:blipFill>
          <a:blip r:embed="rId2">
            <a:extLst/>
          </a:blip>
          <a:srcRect l="0" t="6207" r="0" b="6207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Population of Wellington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  2014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asted-image.tif"/>
          <p:cNvPicPr/>
          <p:nvPr/>
        </p:nvPicPr>
        <p:blipFill>
          <a:blip r:embed="rId2">
            <a:extLst/>
          </a:blip>
          <a:srcRect l="5619" t="0" r="561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tif"/>
          <p:cNvPicPr/>
          <p:nvPr/>
        </p:nvPicPr>
        <p:blipFill>
          <a:blip r:embed="rId2">
            <a:extLst/>
          </a:blip>
          <a:srcRect l="8024" t="0" r="802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.tif"/>
          <p:cNvPicPr/>
          <p:nvPr/>
        </p:nvPicPr>
        <p:blipFill>
          <a:blip r:embed="rId2">
            <a:extLst/>
          </a:blip>
          <a:srcRect l="8814" t="0" r="881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tif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tif"/>
          <p:cNvPicPr/>
          <p:nvPr/>
        </p:nvPicPr>
        <p:blipFill>
          <a:blip r:embed="rId2">
            <a:extLst/>
          </a:blip>
          <a:srcRect l="8402" t="0" r="840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5640577" y="4553230"/>
            <a:ext cx="1723645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The end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body" idx="1"/>
          </p:nvPr>
        </p:nvSpPr>
        <p:spPr>
          <a:xfrm>
            <a:off x="889000" y="889000"/>
            <a:ext cx="11214100" cy="2833043"/>
          </a:xfrm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5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Facts &amp; figures</a:t>
            </a:r>
            <a:endParaRPr sz="4200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5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Wellington is New Zealand's centre of government and the world's southernmost capital city. It is also the country's cultural and the third most populous urban area in New Zealand.</a:t>
            </a:r>
          </a:p>
        </p:txBody>
      </p:sp>
      <p:pic>
        <p:nvPicPr>
          <p:cNvPr id="4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3330" y="3977282"/>
            <a:ext cx="9512301" cy="613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tif"/>
          <p:cNvPicPr/>
          <p:nvPr/>
        </p:nvPicPr>
        <p:blipFill>
          <a:blip r:embed="rId2">
            <a:extLst/>
          </a:blip>
          <a:srcRect l="23144" t="0" r="26855" b="0"/>
          <a:stretch>
            <a:fillRect/>
          </a:stretch>
        </p:blipFill>
        <p:spPr>
          <a:xfrm>
            <a:off x="6502251" y="-112"/>
            <a:ext cx="6502549" cy="975382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>
            <p:ph type="title"/>
          </p:nvPr>
        </p:nvSpPr>
        <p:spPr>
          <a:xfrm>
            <a:off x="568196" y="330200"/>
            <a:ext cx="5080001" cy="1397000"/>
          </a:xfrm>
          <a:prstGeom prst="rect">
            <a:avLst/>
          </a:prstGeom>
        </p:spPr>
        <p:txBody>
          <a:bodyPr/>
          <a:lstStyle>
            <a:lvl1pPr defTabSz="457200">
              <a:defRPr sz="70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444444"/>
                </a:solidFill>
              </a:rPr>
              <a:t>The people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568196" y="2209932"/>
            <a:ext cx="5080001" cy="6667501"/>
          </a:xfrm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000"/>
          </a:p>
          <a:p>
            <a:pPr lvl="0" marL="0" indent="0" defTabSz="457200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About 449,000 people live in the Wellington region. This is 11.1% of New Zealand’s population.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The population mix consists of: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70% European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12.8% Maori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8.1%  Pacific Island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8.1% Asian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1.3% Middle Eastern/Latin American/African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11.7 % other (New Zealander)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* Note: Total of more than 100% due to people being able to associate with more than one ethnic group.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tif"/>
          <p:cNvPicPr/>
          <p:nvPr/>
        </p:nvPicPr>
        <p:blipFill>
          <a:blip r:embed="rId2">
            <a:extLst/>
          </a:blip>
          <a:srcRect l="25000" t="0" r="25000" b="0"/>
          <a:stretch>
            <a:fillRect/>
          </a:stretch>
        </p:blipFill>
        <p:spPr>
          <a:xfrm>
            <a:off x="-143004" y="-177800"/>
            <a:ext cx="65024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>
            <p:ph type="title"/>
          </p:nvPr>
        </p:nvSpPr>
        <p:spPr>
          <a:xfrm>
            <a:off x="7213600" y="419100"/>
            <a:ext cx="5080000" cy="1397000"/>
          </a:xfrm>
          <a:prstGeom prst="rect">
            <a:avLst/>
          </a:prstGeom>
        </p:spPr>
        <p:txBody>
          <a:bodyPr/>
          <a:lstStyle>
            <a:lvl1pPr defTabSz="457200">
              <a:defRPr sz="55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444444"/>
                </a:solidFill>
              </a:rPr>
              <a:t>Quality of living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7213600" y="2311400"/>
            <a:ext cx="5080000" cy="6667500"/>
          </a:xfrm>
          <a:prstGeom prst="rect">
            <a:avLst/>
          </a:prstGeom>
        </p:spPr>
        <p:txBody>
          <a:bodyPr/>
          <a:lstStyle/>
          <a:p>
            <a:pPr lvl="0" marL="0" indent="0" defTabSz="452627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989"/>
          </a:p>
          <a:p>
            <a:pPr lvl="0" marL="0" indent="0" defTabSz="452627">
              <a:spcBef>
                <a:spcPts val="1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In the Mercer 2014 </a:t>
            </a:r>
            <a:r>
              <a:rPr sz="1782">
                <a:solidFill>
                  <a:srgbClr val="1263AC"/>
                </a:solidFill>
                <a:latin typeface="Times Roman"/>
                <a:ea typeface="Times Roman"/>
                <a:cs typeface="Times Roman"/>
                <a:sym typeface="Times Roman"/>
                <a:hlinkClick r:id="rId3" invalidUrl="" action="" tgtFrame="" tooltip="" history="1" highlightClick="0" endSnd="0"/>
              </a:rPr>
              <a:t>International Quality of Living Survey</a:t>
            </a:r>
            <a:r>
              <a:rPr sz="1782"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, Wellington ranked the 12th out of 221 world cities for quality of living.</a:t>
            </a:r>
            <a:endParaRPr sz="1782"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2627">
              <a:spcBef>
                <a:spcPts val="1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Workforce and wealth</a:t>
            </a:r>
            <a:endParaRPr sz="1782"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2627" indent="-452627" defTabSz="452627">
              <a:spcBef>
                <a:spcPts val="1900"/>
              </a:spcBef>
              <a:buSzTx/>
              <a:buNone/>
              <a:tabLst>
                <a:tab pos="127000" algn="l"/>
                <a:tab pos="444500" algn="l"/>
              </a:tabLst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The most common occupational group in Wellington is 'Professionals'. </a:t>
            </a:r>
            <a:endParaRPr sz="1782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2627" indent="-452627" defTabSz="452627">
              <a:spcBef>
                <a:spcPts val="1900"/>
              </a:spcBef>
              <a:buSzTx/>
              <a:buNone/>
              <a:tabLst>
                <a:tab pos="127000" algn="l"/>
                <a:tab pos="444500" algn="l"/>
              </a:tabLst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Wellington region has the highest proportion of working age population and the highest median income in the country.</a:t>
            </a:r>
            <a:endParaRPr sz="1782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2627" indent="-452627" defTabSz="452627">
              <a:spcBef>
                <a:spcPts val="1900"/>
              </a:spcBef>
              <a:buSzTx/>
              <a:buNone/>
              <a:tabLst>
                <a:tab pos="127000" algn="l"/>
                <a:tab pos="444500" algn="l"/>
              </a:tabLst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For people aged 15 years and over, the median income in Wellington Region is $28,000. This is higher than the median of $24,400 for all of New Zealand.</a:t>
            </a:r>
            <a:endParaRPr sz="1782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2627" indent="-452627" defTabSz="452627">
              <a:spcBef>
                <a:spcPts val="1900"/>
              </a:spcBef>
              <a:buSzTx/>
              <a:buNone/>
              <a:tabLst>
                <a:tab pos="127000" algn="l"/>
                <a:tab pos="444500" algn="l"/>
              </a:tabLst>
              <a:defRPr sz="1800">
                <a:solidFill>
                  <a:srgbClr val="000000"/>
                </a:solidFill>
              </a:defRPr>
            </a:pPr>
            <a:r>
              <a:rPr sz="1782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23.6 percent of people aged 15 years and over have an annual income of more than $50,000, compared with 18.0 percent of people throughout New Zealand. (30.2% in Wellington city). </a:t>
            </a:r>
          </a:p>
        </p:txBody>
      </p:sp>
      <p:sp>
        <p:nvSpPr>
          <p:cNvPr id="54" name="Shape 54"/>
          <p:cNvSpPr/>
          <p:nvPr/>
        </p:nvSpPr>
        <p:spPr>
          <a:xfrm>
            <a:off x="7239000" y="2063750"/>
            <a:ext cx="5029200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tif"/>
          <p:cNvPicPr/>
          <p:nvPr/>
        </p:nvPicPr>
        <p:blipFill>
          <a:blip r:embed="rId2">
            <a:extLst/>
          </a:blip>
          <a:srcRect l="17276" t="0" r="26688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70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444444"/>
                </a:solidFill>
              </a:rPr>
              <a:t>Education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000"/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Wellington’s talent pool of well educated, worldly and skilled people is its greatest asset. 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Wellington people are better educated than the average New Zealander.  46.3% of people aged 15 years and over in the Wellington Region have a post-school qualification, compared with 39.9% of people throughout New Zealand.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In 2008, 33 % of Wellingtonians worked in ICT, Architecture, Engineering, Science, Education, Arts Design, Media and Sports occupations.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body" idx="1"/>
          </p:nvPr>
        </p:nvSpPr>
        <p:spPr>
          <a:xfrm>
            <a:off x="895350" y="368300"/>
            <a:ext cx="11214100" cy="6175971"/>
          </a:xfrm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Environment friendly transport</a:t>
            </a:r>
            <a:endParaRPr sz="3700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More people use public transport in Wellington than anywhere else in New Zealand.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30% use public transport compared with: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200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18% in Auckland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200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9% in Christchurch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200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10% in Australian and North American cities on average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About 23,000 people commute into Wellington City every working day.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Source : WCC 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11% of Wellingtonians walk to work.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More people in Wellington walk or bike to work than the average New Zealander.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20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There are regional initiatives to </a:t>
            </a:r>
            <a:r>
              <a:rPr>
                <a:solidFill>
                  <a:srgbClr val="1263AC"/>
                </a:solidFill>
                <a:latin typeface="Times Roman"/>
                <a:ea typeface="Times Roman"/>
                <a:cs typeface="Times Roman"/>
                <a:sym typeface="Times Roman"/>
                <a:hlinkClick r:id="rId2" invalidUrl="" action="" tgtFrame="" tooltip="" history="1" highlightClick="0" endSnd="0"/>
              </a:rPr>
              <a:t>car pool</a:t>
            </a: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 and </a:t>
            </a:r>
            <a:r>
              <a:rPr>
                <a:solidFill>
                  <a:srgbClr val="1263AC"/>
                </a:solidFill>
                <a:latin typeface="Times Roman"/>
                <a:ea typeface="Times Roman"/>
                <a:cs typeface="Times Roman"/>
                <a:sym typeface="Times Roman"/>
                <a:hlinkClick r:id="rId3" invalidUrl="" action="" tgtFrame="" tooltip="" history="1" highlightClick="0" endSnd="0"/>
              </a:rPr>
              <a:t>encourage cycling and walking</a:t>
            </a: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 to work.</a:t>
            </a:r>
          </a:p>
        </p:txBody>
      </p:sp>
      <p:pic>
        <p:nvPicPr>
          <p:cNvPr id="61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096" y="7292726"/>
            <a:ext cx="4229101" cy="24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7730" y="7292726"/>
            <a:ext cx="3302001" cy="24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88263" y="7292726"/>
            <a:ext cx="4049255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 flipH="1">
            <a:off x="4648463" y="7310116"/>
            <a:ext cx="1" cy="244172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</a:p>
        </p:txBody>
      </p:sp>
      <p:sp>
        <p:nvSpPr>
          <p:cNvPr id="65" name="Shape 65"/>
          <p:cNvSpPr/>
          <p:nvPr/>
        </p:nvSpPr>
        <p:spPr>
          <a:xfrm>
            <a:off x="8508997" y="7310116"/>
            <a:ext cx="1" cy="244172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</a:p>
        </p:txBody>
      </p:sp>
      <p:sp>
        <p:nvSpPr>
          <p:cNvPr id="66" name="Shape 66"/>
          <p:cNvSpPr/>
          <p:nvPr/>
        </p:nvSpPr>
        <p:spPr>
          <a:xfrm flipV="1">
            <a:off x="631712" y="6918498"/>
            <a:ext cx="11741376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tif"/>
          <p:cNvPicPr/>
          <p:nvPr/>
        </p:nvPicPr>
        <p:blipFill>
          <a:blip r:embed="rId2">
            <a:extLst/>
          </a:blip>
          <a:srcRect l="31284" t="0" r="31284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4704"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4">
                <a:solidFill>
                  <a:srgbClr val="444444"/>
                </a:solidFill>
              </a:rPr>
              <a:t>Weather and seasons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000"/>
          </a:p>
          <a:p>
            <a:pPr lvl="0" marL="0" indent="0" defTabSz="457200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C4C4C"/>
                </a:solidFill>
                <a:latin typeface="Times Roman"/>
                <a:ea typeface="Times Roman"/>
                <a:cs typeface="Times Roman"/>
                <a:sym typeface="Times Roman"/>
              </a:rPr>
              <a:t>Wellington has more sunshine hours than London and less rainfall than Auckland.  Wellington enjoys around 2,000 sunshine hours a year. By comparison London averages 1,500, Edinburgh 1,350 and Vancouver 1,850.</a:t>
            </a:r>
            <a:endParaRPr>
              <a:solidFill>
                <a:srgbClr val="4C4C4C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Warmest month: February (17°C average)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Coldest month:  July (8.7°C average)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Average daily maximum for mid-summer: 20.3°C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Average daily minimum for mid-winter: 5.9°C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Average annual sunshine: 2025 hours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57200" indent="-457200" defTabSz="457200">
              <a:spcBef>
                <a:spcPts val="200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44444"/>
                </a:solidFill>
                <a:latin typeface="Times Roman"/>
                <a:ea typeface="Times Roman"/>
                <a:cs typeface="Times Roman"/>
                <a:sym typeface="Times Roman"/>
              </a:rPr>
              <a:t>		Average annual rainfall: 1270mm</a:t>
            </a:r>
            <a:endParaRPr>
              <a:solidFill>
                <a:srgbClr val="44444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Thank you for your attention.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By M.Potapenko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Photos </a:t>
            </a:r>
          </a:p>
        </p:txBody>
      </p:sp>
    </p:spTree>
  </p:cSld>
  <p:clrMapOvr>
    <a:masterClrMapping/>
  </p:clrMapOvr>
  <p:transition spd="slow" advClick="1">
    <p:push dir="d"/>
  </p:transition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