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901A2B7-8610-4E8C-8DEA-CBEEEFA763D6}">
          <p14:sldIdLst>
            <p14:sldId id="256"/>
            <p14:sldId id="258"/>
            <p14:sldId id="259"/>
            <p14:sldId id="260"/>
            <p14:sldId id="261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19F43-E918-416A-99CD-32866A29C9BF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5437D-86B4-4E78-A349-8057E560529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93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5437D-86B4-4E78-A349-8057E560529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87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5437D-86B4-4E78-A349-8057E560529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87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5437D-86B4-4E78-A349-8057E560529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87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5437D-86B4-4E78-A349-8057E560529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87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5437D-86B4-4E78-A349-8057E560529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8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16" name="Місце для дати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2" name="Місце для нижнього колонтитула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Місце для номера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7" name="Місце для вмісту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Місце для дати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9" name="Місце для дати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11" name="Місце для нижнього колонтитула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4" name="Місце для вмісту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1" name="Місце для дати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Місце для номера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25" name="Місце для тексту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8" name="Місце для вмісту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2" name="Місце для дати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24" name="Місце для нижнього колонтитула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6" name="Місце для тексту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4" name="Місце для вмісту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Місце для дати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29" name="Місце для нижнього колонтитула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Місце для зображення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Місце для номера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6" name="Місце для тексту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дати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43E02D2-25BC-47D4-94EC-DC7CDCF02BAA}" type="datetime1">
              <a:rPr lang="ru-RU" smtClean="0"/>
              <a:pPr/>
              <a:t>10.04.2013</a:t>
            </a:fld>
            <a:endParaRPr lang="ru-RU"/>
          </a:p>
        </p:txBody>
      </p:sp>
      <p:sp>
        <p:nvSpPr>
          <p:cNvPr id="28" name="Місце для нижнього колонтитула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Місце для заголовка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 сполучна ліні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7.jpeg"/><Relationship Id="rId7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10" Type="http://schemas.openxmlformats.org/officeDocument/2006/relationships/image" Target="../media/image14.jpeg"/><Relationship Id="rId4" Type="http://schemas.openxmlformats.org/officeDocument/2006/relationships/image" Target="../media/image8.gif"/><Relationship Id="rId9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gif"/><Relationship Id="rId3" Type="http://schemas.openxmlformats.org/officeDocument/2006/relationships/image" Target="../media/image15.jpeg"/><Relationship Id="rId7" Type="http://schemas.openxmlformats.org/officeDocument/2006/relationships/image" Target="../media/image2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gif"/><Relationship Id="rId5" Type="http://schemas.openxmlformats.org/officeDocument/2006/relationships/image" Target="../media/image19.gif"/><Relationship Id="rId4" Type="http://schemas.openxmlformats.org/officeDocument/2006/relationships/image" Target="../media/image18.gif"/><Relationship Id="rId9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ручной ввод 3"/>
          <p:cNvSpPr/>
          <p:nvPr/>
        </p:nvSpPr>
        <p:spPr>
          <a:xfrm>
            <a:off x="-684584" y="-963488"/>
            <a:ext cx="10513168" cy="4442273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15616" y="198884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Югославія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Блок-схема: ручной ввод 7"/>
          <p:cNvSpPr/>
          <p:nvPr/>
        </p:nvSpPr>
        <p:spPr>
          <a:xfrm>
            <a:off x="5220072" y="5517232"/>
            <a:ext cx="3923928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724128" y="5805264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Родіонова, Глушко, Вербило, Мельник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908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93455" y="1412776"/>
            <a:ext cx="8686800" cy="5043190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Із жовтня 1929 р. </a:t>
            </a:r>
            <a:r>
              <a:rPr lang="ru-RU" dirty="0" err="1"/>
              <a:t>к</a:t>
            </a:r>
            <a:r>
              <a:rPr lang="ru-RU" dirty="0" err="1" smtClean="0"/>
              <a:t>раїна</a:t>
            </a:r>
            <a:r>
              <a:rPr lang="ru-RU" dirty="0" smtClean="0"/>
              <a:t> </a:t>
            </a:r>
            <a:r>
              <a:rPr lang="ru-RU" dirty="0" err="1" smtClean="0"/>
              <a:t>отримала</a:t>
            </a:r>
            <a:r>
              <a:rPr lang="ru-RU" dirty="0" smtClean="0"/>
              <a:t> </a:t>
            </a:r>
            <a:r>
              <a:rPr lang="ru-RU" dirty="0" err="1" smtClean="0"/>
              <a:t>нову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- </a:t>
            </a:r>
            <a:r>
              <a:rPr lang="ru-RU" b="1" i="1" dirty="0" err="1" smtClean="0"/>
              <a:t>Югославі</a:t>
            </a:r>
            <a:r>
              <a:rPr lang="uk-UA" b="1" i="1" dirty="0"/>
              <a:t>я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Ускладнилася національна напруга: відтепер </a:t>
            </a:r>
            <a:r>
              <a:rPr lang="uk-UA" dirty="0"/>
              <a:t>у кожній з 9-ти провінцій більшість виборців </a:t>
            </a:r>
            <a:r>
              <a:rPr lang="uk-UA" dirty="0" smtClean="0"/>
              <a:t>становили </a:t>
            </a:r>
            <a:r>
              <a:rPr lang="uk-UA" dirty="0"/>
              <a:t>серби. 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/>
              <a:t>придушення опозиційних виступів було створено Державний суд захисту держави</a:t>
            </a:r>
            <a:r>
              <a:rPr lang="uk-UA" dirty="0" smtClean="0"/>
              <a:t>.</a:t>
            </a:r>
          </a:p>
          <a:p>
            <a:r>
              <a:rPr lang="uk-UA" dirty="0"/>
              <a:t>У 1931 р. </a:t>
            </a:r>
            <a:r>
              <a:rPr lang="uk-UA" dirty="0" err="1"/>
              <a:t>Александр</a:t>
            </a:r>
            <a:r>
              <a:rPr lang="uk-UA" dirty="0"/>
              <a:t> ініціював прийняття нової югославської </a:t>
            </a:r>
            <a:r>
              <a:rPr lang="uk-UA" dirty="0" smtClean="0"/>
              <a:t>конституції, яка: </a:t>
            </a:r>
            <a:endParaRPr lang="uk-UA" dirty="0"/>
          </a:p>
          <a:p>
            <a:pPr lvl="1"/>
            <a:r>
              <a:rPr lang="uk-UA" dirty="0" smtClean="0"/>
              <a:t>залишала обабіч політичного життя ті партії</a:t>
            </a:r>
            <a:r>
              <a:rPr lang="uk-UA" dirty="0"/>
              <a:t>, які заперечували унітарний велико-сербський характер </a:t>
            </a:r>
            <a:r>
              <a:rPr lang="uk-UA" dirty="0" smtClean="0"/>
              <a:t>держави </a:t>
            </a:r>
          </a:p>
          <a:p>
            <a:pPr lvl="1"/>
            <a:r>
              <a:rPr lang="uk-UA" dirty="0"/>
              <a:t>о</a:t>
            </a:r>
            <a:r>
              <a:rPr lang="uk-UA" dirty="0" smtClean="0"/>
              <a:t>голошувала вибори </a:t>
            </a:r>
            <a:r>
              <a:rPr lang="uk-UA" dirty="0"/>
              <a:t>до двопалатного парламенту </a:t>
            </a:r>
            <a:r>
              <a:rPr lang="uk-UA" dirty="0" smtClean="0"/>
              <a:t>відкритими</a:t>
            </a:r>
            <a:r>
              <a:rPr lang="uk-UA" dirty="0"/>
              <a:t>.</a:t>
            </a:r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Блок-схема: ручной ввод 12"/>
          <p:cNvSpPr/>
          <p:nvPr/>
        </p:nvSpPr>
        <p:spPr>
          <a:xfrm>
            <a:off x="-24706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93455" y="381079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Югославія</a:t>
            </a:r>
            <a:endParaRPr lang="uk-UA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50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На міжнародній арені </a:t>
            </a:r>
            <a:r>
              <a:rPr lang="uk-UA" dirty="0" err="1"/>
              <a:t>Александр</a:t>
            </a:r>
            <a:r>
              <a:rPr lang="uk-UA" dirty="0"/>
              <a:t> орієнтувався на Францію</a:t>
            </a:r>
            <a:r>
              <a:rPr lang="uk-UA" dirty="0" smtClean="0"/>
              <a:t>. </a:t>
            </a:r>
          </a:p>
          <a:p>
            <a:r>
              <a:rPr lang="uk-UA" dirty="0" smtClean="0"/>
              <a:t>25 </a:t>
            </a:r>
            <a:r>
              <a:rPr lang="uk-UA" dirty="0"/>
              <a:t>червня 1934 р. у Белграді Л. Варту під час зустрічі з королем порушив проблему врегулювання югославсько-італійських відносин.</a:t>
            </a:r>
          </a:p>
          <a:p>
            <a:r>
              <a:rPr lang="uk-UA" dirty="0"/>
              <a:t>Візит-відповідь </a:t>
            </a:r>
            <a:r>
              <a:rPr lang="uk-UA" dirty="0" err="1"/>
              <a:t>Александра</a:t>
            </a:r>
            <a:r>
              <a:rPr lang="uk-UA" dirty="0"/>
              <a:t> до Франції розпочався 9 жовтня 1934 </a:t>
            </a:r>
            <a:r>
              <a:rPr lang="uk-UA" dirty="0" smtClean="0"/>
              <a:t>р., але </a:t>
            </a:r>
            <a:r>
              <a:rPr lang="uk-UA" dirty="0"/>
              <a:t>того дня 37-річний македонський професійний терорист Величко </a:t>
            </a:r>
            <a:r>
              <a:rPr lang="uk-UA" dirty="0" err="1" smtClean="0"/>
              <a:t>Георгієв</a:t>
            </a:r>
            <a:r>
              <a:rPr lang="uk-UA" dirty="0" smtClean="0"/>
              <a:t> </a:t>
            </a:r>
            <a:r>
              <a:rPr lang="uk-UA" dirty="0"/>
              <a:t>застрелив короля і поранив </a:t>
            </a:r>
            <a:r>
              <a:rPr lang="uk-UA" dirty="0"/>
              <a:t>Л</a:t>
            </a:r>
            <a:r>
              <a:rPr lang="uk-UA" dirty="0" smtClean="0"/>
              <a:t>. </a:t>
            </a:r>
            <a:r>
              <a:rPr lang="uk-UA" dirty="0"/>
              <a:t>Варту й генерала Жоржа на марсельській набережній. Французький міністр невдовзі помер у лікарні. Терориста ж було </a:t>
            </a:r>
            <a:r>
              <a:rPr lang="uk-UA" dirty="0" err="1"/>
              <a:t>затоптано</a:t>
            </a:r>
            <a:r>
              <a:rPr lang="uk-UA" dirty="0"/>
              <a:t> натовпом.</a:t>
            </a:r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Блок-схема: ручной ввод 12"/>
          <p:cNvSpPr/>
          <p:nvPr/>
        </p:nvSpPr>
        <p:spPr>
          <a:xfrm>
            <a:off x="-24706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93455" y="381079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Візит короля до Франції</a:t>
            </a:r>
            <a:endParaRPr lang="uk-UA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755" y="254000"/>
            <a:ext cx="46482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354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93455" y="1412776"/>
            <a:ext cx="8740080" cy="938734"/>
          </a:xfrm>
        </p:spPr>
        <p:txBody>
          <a:bodyPr>
            <a:normAutofit/>
          </a:bodyPr>
          <a:lstStyle/>
          <a:p>
            <a:r>
              <a:rPr lang="uk-UA" sz="1800" dirty="0"/>
              <a:t>Новим королем Югославії було проголошено старшого з </a:t>
            </a:r>
            <a:r>
              <a:rPr lang="uk-UA" sz="1800" dirty="0" smtClean="0"/>
              <a:t>синів </a:t>
            </a:r>
            <a:r>
              <a:rPr lang="uk-UA" sz="1800" dirty="0" err="1"/>
              <a:t>Александра</a:t>
            </a:r>
            <a:r>
              <a:rPr lang="uk-UA" sz="1800" dirty="0"/>
              <a:t> - 11-річного Петра, а до досягнення ним повноліття його </a:t>
            </a:r>
            <a:r>
              <a:rPr lang="uk-UA" sz="1800" dirty="0" smtClean="0"/>
              <a:t>регент - двоюрідний </a:t>
            </a:r>
            <a:r>
              <a:rPr lang="uk-UA" sz="1800" dirty="0"/>
              <a:t>брат загиблого короля, принц Павло</a:t>
            </a:r>
            <a:r>
              <a:rPr lang="uk-UA" sz="1800" dirty="0" smtClean="0"/>
              <a:t>.</a:t>
            </a: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Блок-схема: ручной ввод 12"/>
          <p:cNvSpPr/>
          <p:nvPr/>
        </p:nvSpPr>
        <p:spPr>
          <a:xfrm>
            <a:off x="-24706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3455" y="381079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Нова влада</a:t>
            </a:r>
            <a:endParaRPr lang="uk-UA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Місце для вмісту 2"/>
          <p:cNvSpPr txBox="1">
            <a:spLocks/>
          </p:cNvSpPr>
          <p:nvPr/>
        </p:nvSpPr>
        <p:spPr>
          <a:xfrm>
            <a:off x="293455" y="2564904"/>
            <a:ext cx="8686800" cy="504319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У період регентства уряду М. Стояновича: </a:t>
            </a:r>
          </a:p>
          <a:p>
            <a:pPr lvl="1"/>
            <a:r>
              <a:rPr lang="uk-UA" dirty="0" smtClean="0"/>
              <a:t>поліпшення  економічної  і політичної ситуацію в країні. </a:t>
            </a:r>
          </a:p>
          <a:p>
            <a:pPr lvl="1"/>
            <a:r>
              <a:rPr lang="uk-UA" dirty="0" smtClean="0"/>
              <a:t>зовнішньої політика: зближення з Німеччиною та Італією.</a:t>
            </a:r>
          </a:p>
          <a:p>
            <a:r>
              <a:rPr lang="uk-UA" dirty="0" smtClean="0"/>
              <a:t>У лютому 1939р. прем'єр та його уряд пішли у відставку, а уряд Д. </a:t>
            </a:r>
            <a:r>
              <a:rPr lang="uk-UA" dirty="0" err="1" smtClean="0"/>
              <a:t>Цветковича</a:t>
            </a:r>
            <a:r>
              <a:rPr lang="uk-UA" dirty="0" smtClean="0"/>
              <a:t> було приведено до присяги. </a:t>
            </a:r>
          </a:p>
          <a:p>
            <a:r>
              <a:rPr lang="uk-UA" dirty="0" smtClean="0"/>
              <a:t>25 березня 1941 р. він підписав угоду про приєднання Югославії до Троїстого пакту, що стало поштовхом до державного перевороту.</a:t>
            </a:r>
          </a:p>
          <a:p>
            <a:r>
              <a:rPr lang="uk-UA" dirty="0" smtClean="0"/>
              <a:t>Його здійснили прихильники орієнтування зовнішньої політики країни на західні демократії та СРСР</a:t>
            </a:r>
            <a:r>
              <a:rPr lang="en-US" dirty="0" smtClean="0"/>
              <a:t>;</a:t>
            </a:r>
            <a:r>
              <a:rPr lang="uk-UA" dirty="0" smtClean="0"/>
              <a:t> на чолі - генерал </a:t>
            </a:r>
            <a:r>
              <a:rPr lang="uk-UA" dirty="0" err="1" smtClean="0"/>
              <a:t>Симович</a:t>
            </a:r>
            <a:r>
              <a:rPr lang="uk-UA" dirty="0" smtClean="0"/>
              <a:t>.</a:t>
            </a:r>
          </a:p>
          <a:p>
            <a:r>
              <a:rPr lang="uk-UA" dirty="0" smtClean="0"/>
              <a:t>5 квітня 1941 р. підписання пакту про ненапад з СРСР. У відповідь Німеччина діяла досить агресивно проти Югославії. </a:t>
            </a:r>
          </a:p>
          <a:p>
            <a:r>
              <a:rPr lang="uk-UA" dirty="0" smtClean="0"/>
              <a:t>Петр II </a:t>
            </a:r>
            <a:r>
              <a:rPr lang="uk-UA" dirty="0" err="1" smtClean="0"/>
              <a:t>Карагеоргієвич</a:t>
            </a:r>
            <a:r>
              <a:rPr lang="uk-UA" dirty="0" smtClean="0"/>
              <a:t> змушений був 15 квітня емігрувати спочатку до Греції, а потім до Єгипту. Згодом він перебрався до Лондона. 17 квітня Югославію було окуповано нацистськими військами.</a:t>
            </a:r>
          </a:p>
          <a:p>
            <a:endParaRPr lang="uk-UA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362331"/>
            <a:ext cx="2395984" cy="420495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362331"/>
            <a:ext cx="2857734" cy="420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582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i="1" dirty="0"/>
              <a:t>1918 p., 1 грудня</a:t>
            </a:r>
            <a:r>
              <a:rPr lang="uk-UA" dirty="0"/>
              <a:t> - проголошено Королівство сербів, хорватів і словенців (КСХС)</a:t>
            </a:r>
          </a:p>
          <a:p>
            <a:r>
              <a:rPr lang="uk-UA" i="1" dirty="0"/>
              <a:t>1921 p., червень</a:t>
            </a:r>
            <a:r>
              <a:rPr lang="uk-UA" dirty="0"/>
              <a:t> - прийнято </a:t>
            </a:r>
            <a:r>
              <a:rPr lang="uk-UA" dirty="0" err="1"/>
              <a:t>Видовданську</a:t>
            </a:r>
            <a:r>
              <a:rPr lang="uk-UA" dirty="0"/>
              <a:t> конституцію КСХС 1929 p., січень - державний переворот. Встановлення авторитарного режиму короля </a:t>
            </a:r>
            <a:r>
              <a:rPr lang="uk-UA" dirty="0" err="1"/>
              <a:t>Александра</a:t>
            </a:r>
            <a:endParaRPr lang="uk-UA" dirty="0"/>
          </a:p>
          <a:p>
            <a:r>
              <a:rPr lang="uk-UA" i="1" dirty="0"/>
              <a:t>1929 p., жовтень </a:t>
            </a:r>
            <a:r>
              <a:rPr lang="uk-UA" dirty="0"/>
              <a:t>- перейменування КСХС у Югославію 1931 р. - прийняття нової югославської конституції</a:t>
            </a:r>
          </a:p>
          <a:p>
            <a:r>
              <a:rPr lang="uk-UA" i="1" dirty="0"/>
              <a:t>1934 p., жовтень </a:t>
            </a:r>
            <a:r>
              <a:rPr lang="uk-UA" dirty="0"/>
              <a:t>- загибель короля </a:t>
            </a:r>
            <a:r>
              <a:rPr lang="uk-UA" dirty="0" err="1"/>
              <a:t>Александра</a:t>
            </a:r>
            <a:endParaRPr lang="uk-UA" dirty="0"/>
          </a:p>
          <a:p>
            <a:r>
              <a:rPr lang="uk-UA" i="1" dirty="0"/>
              <a:t>1941 p., березень </a:t>
            </a:r>
            <a:r>
              <a:rPr lang="uk-UA" dirty="0"/>
              <a:t>- військовий переворот 1941 p., квітень - окупація Югославії Німеччиною</a:t>
            </a:r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Блок-схема: ручной ввод 12"/>
          <p:cNvSpPr/>
          <p:nvPr/>
        </p:nvSpPr>
        <p:spPr>
          <a:xfrm>
            <a:off x="-24706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93455" y="381079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Найважливіші дати</a:t>
            </a:r>
            <a:endParaRPr lang="uk-UA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228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Блок-схема: ручной ввод 12"/>
          <p:cNvSpPr/>
          <p:nvPr/>
        </p:nvSpPr>
        <p:spPr>
          <a:xfrm>
            <a:off x="-32245" y="-1251520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9" name="Picture 5" descr="D:\ВЕРЫНЫ ФОТКИ\Школа\Історія\10 класс\Югославія\Зображення\Країни +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926" y="728665"/>
            <a:ext cx="9160926" cy="6165304"/>
          </a:xfrm>
          <a:prstGeom prst="rect">
            <a:avLst/>
          </a:prstGeom>
          <a:noFill/>
        </p:spPr>
      </p:pic>
      <p:sp>
        <p:nvSpPr>
          <p:cNvPr id="11" name="Блок-схема: ручной ввод 10"/>
          <p:cNvSpPr/>
          <p:nvPr/>
        </p:nvSpPr>
        <p:spPr>
          <a:xfrm>
            <a:off x="8005978" y="5877272"/>
            <a:ext cx="1138022" cy="720080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600" smtClean="0"/>
              <a:pPr/>
              <a:t>2</a:t>
            </a:fld>
            <a:endParaRPr lang="ru-RU" sz="1600" dirty="0"/>
          </a:p>
        </p:txBody>
      </p:sp>
      <p:pic>
        <p:nvPicPr>
          <p:cNvPr id="1028" name="Picture 4" descr="D:\ВЕРЫНЫ ФОТКИ\Школа\Історія\10 класс\Югославія\Зображення\Австро-Угорщина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2276872"/>
            <a:ext cx="2638974" cy="208823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707904" y="2852936"/>
            <a:ext cx="2089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ln w="3175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Австро-Угорщина</a:t>
            </a:r>
            <a:endParaRPr lang="ru-RU" b="1" dirty="0">
              <a:ln w="3175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563888" y="4077072"/>
            <a:ext cx="144016" cy="144016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CC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123728" y="1772816"/>
            <a:ext cx="144016" cy="144016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CC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843808" y="3140968"/>
            <a:ext cx="144016" cy="144016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79912" y="3933056"/>
            <a:ext cx="612668" cy="36933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Рим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87824" y="2996952"/>
            <a:ext cx="946093" cy="36933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Женева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67744" y="1628800"/>
            <a:ext cx="944489" cy="36933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Лондон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39044" y="184864"/>
            <a:ext cx="4004956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0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Політичні центри </a:t>
            </a:r>
            <a:r>
              <a:rPr lang="uk-UA" sz="2000" b="1" u="sng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південнослов</a:t>
            </a:r>
            <a:r>
              <a:rPr lang="en-US" sz="20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b="1" u="sng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янських</a:t>
            </a:r>
            <a:r>
              <a:rPr lang="uk-UA" sz="20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народів</a:t>
            </a:r>
            <a:endParaRPr lang="ru-RU" sz="2000" b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 rot="6456342">
            <a:off x="4492486" y="-586810"/>
            <a:ext cx="936104" cy="21602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1" name="Picture 7" descr="D:\ВЕРЫНЫ ФОТКИ\Школа\Історія\10 класс\Югославія\Зображення\Анте Трумбич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348880" y="1556792"/>
            <a:ext cx="3096344" cy="4509051"/>
          </a:xfrm>
          <a:prstGeom prst="rect">
            <a:avLst/>
          </a:prstGeom>
          <a:noFill/>
        </p:spPr>
      </p:pic>
      <p:pic>
        <p:nvPicPr>
          <p:cNvPr id="1030" name="Picture 6" descr="D:\ВЕРЫНЫ ФОТКИ\Школа\Історія\10 класс\Югославія\Зображення\Нікола Пашич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89548" y="1500573"/>
            <a:ext cx="3240360" cy="4536504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0" y="92530"/>
            <a:ext cx="9144000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Липень 1917р. </a:t>
            </a:r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– зустріч між </a:t>
            </a:r>
            <a:r>
              <a:rPr lang="uk-UA" sz="24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Анте </a:t>
            </a:r>
            <a:r>
              <a:rPr lang="uk-UA" sz="2400" b="1" u="sng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Трумбичем</a:t>
            </a:r>
            <a:r>
              <a:rPr lang="uk-UA" sz="24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(лідером хорватських націоналістів та </a:t>
            </a:r>
            <a:r>
              <a:rPr lang="uk-UA" sz="2400" b="1" u="sng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Ніколою</a:t>
            </a:r>
            <a:r>
              <a:rPr lang="uk-UA" sz="24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u="sng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Пашичем</a:t>
            </a:r>
            <a:r>
              <a:rPr lang="uk-UA" sz="24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(сербський </a:t>
            </a:r>
            <a:r>
              <a:rPr lang="uk-UA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прем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єр-міністр</a:t>
            </a:r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82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73821E-6 L -0.00312 0.72664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363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22 -0.01387 L 0.45278 -0.013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03423E-6 L -0.40538 -0.0050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D:\ВЕРЫНЫ ФОТКИ\Школа\Історія\10 класс\Югославія\Зображення\Країни +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04089"/>
            <a:ext cx="9144000" cy="6153912"/>
          </a:xfrm>
          <a:prstGeom prst="rect">
            <a:avLst/>
          </a:prstGeom>
          <a:noFill/>
        </p:spPr>
      </p:pic>
      <p:pic>
        <p:nvPicPr>
          <p:cNvPr id="2052" name="Picture 4" descr="D:\ВЕРЫНЫ ФОТКИ\Школа\Історія\10 класс\Югославія\Зображення\Словенці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3284984"/>
            <a:ext cx="628650" cy="571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3" name="Picture 5" descr="D:\ВЕРЫНЫ ФОТКИ\Школа\Історія\10 класс\Югославія\Зображення\Хорвати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3356992"/>
            <a:ext cx="990600" cy="895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1" name="Picture 3" descr="D:\ВЕРЫНЫ ФОТКИ\Школа\Історія\10 класс\Югославія\Зображення\Серби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3645024"/>
            <a:ext cx="647700" cy="895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Блок-схема: ручной ввод 10"/>
          <p:cNvSpPr/>
          <p:nvPr/>
        </p:nvSpPr>
        <p:spPr>
          <a:xfrm>
            <a:off x="8005978" y="5877272"/>
            <a:ext cx="1138022" cy="720080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вмісту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2050" name="Picture 2" descr="D:\ВЕРЫНЫ ФОТКИ\Школа\Історія\10 класс\Югославія\Зображення\Чорногорці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4008" y="3933056"/>
            <a:ext cx="295275" cy="35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6" name="Picture 8" descr="D:\ВЕРЫНЫ ФОТКИ\Школа\Історія\10 класс\Югославія\Зображення\Югославія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3928" y="3212976"/>
            <a:ext cx="1495425" cy="1295400"/>
          </a:xfrm>
          <a:prstGeom prst="rect">
            <a:avLst/>
          </a:prstGeom>
          <a:noFill/>
        </p:spPr>
      </p:pic>
      <p:pic>
        <p:nvPicPr>
          <p:cNvPr id="2057" name="Picture 9" descr="D:\ВЕРЫНЫ ФОТКИ\Школа\Історія\10 класс\Югославія\Зображення\Кордони 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23928" y="3212976"/>
            <a:ext cx="1543050" cy="13335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067944" y="3573016"/>
            <a:ext cx="132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Югославія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9" name="Picture 11" descr="D:\ВЕРЫНЫ ФОТКИ\Школа\Історія\10 класс\Югославія\Зображення\Пётр I Карагеоргиевич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5536" y="1772816"/>
            <a:ext cx="2794000" cy="3962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9" name="TextBox 18"/>
          <p:cNvSpPr txBox="1"/>
          <p:nvPr/>
        </p:nvSpPr>
        <p:spPr>
          <a:xfrm>
            <a:off x="1097868" y="42369"/>
            <a:ext cx="6948264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000" b="1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“КОРФСЬКА ДЕКЛАРАЦІЯ” </a:t>
            </a:r>
            <a:endParaRPr lang="uk-UA" sz="20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Об'єднання сербів, хорватів, словенців і чорногорців у єдиному королівстві під зверхністю сербської династії </a:t>
            </a:r>
            <a:r>
              <a:rPr lang="uk-UA" sz="20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карагеогієвичів</a:t>
            </a:r>
            <a:r>
              <a:rPr lang="uk-UA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82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Блок-схема: ручной ввод 12"/>
          <p:cNvSpPr/>
          <p:nvPr/>
        </p:nvSpPr>
        <p:spPr>
          <a:xfrm>
            <a:off x="0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7" name="Picture 5" descr="D:\ВЕРЫНЫ ФОТКИ\Школа\Історія\10 класс\Югославія\Зображення\Югославія!!!.gif.jpg"/>
          <p:cNvPicPr>
            <a:picLocks noChangeAspect="1" noChangeArrowheads="1"/>
          </p:cNvPicPr>
          <p:nvPr/>
        </p:nvPicPr>
        <p:blipFill>
          <a:blip r:embed="rId3" cstate="print"/>
          <a:srcRect b="12340"/>
          <a:stretch>
            <a:fillRect/>
          </a:stretch>
        </p:blipFill>
        <p:spPr bwMode="auto">
          <a:xfrm>
            <a:off x="0" y="1425837"/>
            <a:ext cx="9144000" cy="5432163"/>
          </a:xfrm>
          <a:prstGeom prst="rect">
            <a:avLst/>
          </a:prstGeom>
          <a:noFill/>
        </p:spPr>
      </p:pic>
      <p:pic>
        <p:nvPicPr>
          <p:cNvPr id="3079" name="Picture 7" descr="D:\ВЕРЫНЫ ФОТКИ\Школа\Історія\10 класс\Югославія\Зображення\Untitled-6565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3169335"/>
            <a:ext cx="2101975" cy="1825957"/>
          </a:xfrm>
          <a:prstGeom prst="rect">
            <a:avLst/>
          </a:prstGeom>
          <a:noFill/>
        </p:spPr>
      </p:pic>
      <p:pic>
        <p:nvPicPr>
          <p:cNvPr id="3078" name="Picture 6" descr="D:\ВЕРЫНЫ ФОТКИ\Школа\Історія\10 класс\Югославія\Зображення\Untitled-------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3703212"/>
            <a:ext cx="1014983" cy="1209778"/>
          </a:xfrm>
          <a:prstGeom prst="rect">
            <a:avLst/>
          </a:prstGeom>
          <a:noFill/>
        </p:spPr>
      </p:pic>
      <p:sp>
        <p:nvSpPr>
          <p:cNvPr id="11" name="Блок-схема: ручной ввод 10"/>
          <p:cNvSpPr/>
          <p:nvPr/>
        </p:nvSpPr>
        <p:spPr>
          <a:xfrm>
            <a:off x="8005978" y="5877272"/>
            <a:ext cx="1138022" cy="720080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18140" y="6104035"/>
            <a:ext cx="576064" cy="365125"/>
          </a:xfrm>
        </p:spPr>
        <p:txBody>
          <a:bodyPr/>
          <a:lstStyle/>
          <a:p>
            <a:fld id="{B19B0651-EE4F-4900-A07F-96A6BFA9D0F0}" type="slidenum">
              <a:rPr lang="ru-RU" sz="1600" smtClean="0"/>
              <a:pPr/>
              <a:t>4</a:t>
            </a:fld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1268760"/>
            <a:ext cx="3240360" cy="923330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6 жовтня 1918р.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– скликано народне віче словенців, сербів і хорватів у Загребі.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59832" y="548680"/>
            <a:ext cx="2952328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en-US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ЄДНАННЯ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1763688" y="2204864"/>
            <a:ext cx="43204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 rot="2643331">
            <a:off x="5271176" y="2461641"/>
            <a:ext cx="420185" cy="147892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17609767">
            <a:off x="3718072" y="2894230"/>
            <a:ext cx="420185" cy="11320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364088" y="2132856"/>
            <a:ext cx="3168352" cy="646331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Проголошено об'єднання Чорногорії з Сербією.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2996952"/>
            <a:ext cx="3312368" cy="646331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жовтня 1918р.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– об'єднання цих народів.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31840" y="5517232"/>
            <a:ext cx="3384376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000" b="1" u="sng" dirty="0" smtClean="0">
                <a:latin typeface="Times New Roman" pitchFamily="18" charset="0"/>
                <a:cs typeface="Times New Roman" pitchFamily="18" charset="0"/>
              </a:rPr>
              <a:t>1 грудня 1918р.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– проголошено Королівство сербів, хорватів і словенців.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99792" y="3789040"/>
            <a:ext cx="4320480" cy="923330"/>
          </a:xfrm>
          <a:prstGeom prst="rect">
            <a:avLst/>
          </a:prstGeom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Питання про злиття Королівства Сербії й Чорногорії та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сербсько-словено-хорватської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держави.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4499992" y="4725144"/>
            <a:ext cx="648072" cy="79208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820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4" grpId="0" animBg="1"/>
      <p:bldP spid="23" grpId="0" animBg="1"/>
      <p:bldP spid="21" grpId="0" animBg="1"/>
      <p:bldP spid="19" grpId="0" animBg="1"/>
      <p:bldP spid="25" grpId="0" animBg="1"/>
      <p:bldP spid="22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 descr="D:\ВЕРЫНЫ ФОТКИ\Школа\Історія\10 класс\Югославія\Зображення\Югославія!!!.gif.jpg"/>
          <p:cNvPicPr>
            <a:picLocks noChangeAspect="1" noChangeArrowheads="1"/>
          </p:cNvPicPr>
          <p:nvPr/>
        </p:nvPicPr>
        <p:blipFill>
          <a:blip r:embed="rId3" cstate="print"/>
          <a:srcRect b="12340"/>
          <a:stretch>
            <a:fillRect/>
          </a:stretch>
        </p:blipFill>
        <p:spPr bwMode="auto">
          <a:xfrm>
            <a:off x="0" y="1425837"/>
            <a:ext cx="9144000" cy="5432163"/>
          </a:xfrm>
          <a:prstGeom prst="rect">
            <a:avLst/>
          </a:prstGeom>
          <a:noFill/>
        </p:spPr>
      </p:pic>
      <p:sp>
        <p:nvSpPr>
          <p:cNvPr id="11" name="Блок-схема: ручной ввод 10"/>
          <p:cNvSpPr/>
          <p:nvPr/>
        </p:nvSpPr>
        <p:spPr>
          <a:xfrm>
            <a:off x="8005978" y="5877272"/>
            <a:ext cx="1138022" cy="720080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ручной ввод 12"/>
          <p:cNvSpPr/>
          <p:nvPr/>
        </p:nvSpPr>
        <p:spPr>
          <a:xfrm>
            <a:off x="0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18140" y="6104035"/>
            <a:ext cx="576064" cy="365125"/>
          </a:xfrm>
        </p:spPr>
        <p:txBody>
          <a:bodyPr/>
          <a:lstStyle/>
          <a:p>
            <a:fld id="{B19B0651-EE4F-4900-A07F-96A6BFA9D0F0}" type="slidenum">
              <a:rPr lang="ru-RU" sz="1600" smtClean="0"/>
              <a:pPr/>
              <a:t>5</a:t>
            </a:fld>
            <a:endParaRPr lang="ru-RU" sz="1600" dirty="0"/>
          </a:p>
        </p:txBody>
      </p:sp>
      <p:pic>
        <p:nvPicPr>
          <p:cNvPr id="4099" name="Picture 3" descr="D:\ВЕРЫНЫ ФОТКИ\Школа\Історія\10 класс\Югославія\Зображення\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3277229"/>
            <a:ext cx="691133" cy="765563"/>
          </a:xfrm>
          <a:prstGeom prst="rect">
            <a:avLst/>
          </a:prstGeom>
          <a:noFill/>
        </p:spPr>
      </p:pic>
      <p:pic>
        <p:nvPicPr>
          <p:cNvPr id="4100" name="Picture 4" descr="D:\ВЕРЫНЫ ФОТКИ\Школа\Історія\10 класс\Югославія\Зображення\1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3140968"/>
            <a:ext cx="1080120" cy="391808"/>
          </a:xfrm>
          <a:prstGeom prst="rect">
            <a:avLst/>
          </a:prstGeom>
          <a:noFill/>
        </p:spPr>
      </p:pic>
      <p:pic>
        <p:nvPicPr>
          <p:cNvPr id="4101" name="Picture 5" descr="D:\ВЕРЫНЫ ФОТКИ\Школа\Історія\10 класс\Югославія\Зображення\2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3140968"/>
            <a:ext cx="576064" cy="527037"/>
          </a:xfrm>
          <a:prstGeom prst="rect">
            <a:avLst/>
          </a:prstGeom>
          <a:noFill/>
        </p:spPr>
      </p:pic>
      <p:pic>
        <p:nvPicPr>
          <p:cNvPr id="4102" name="Picture 6" descr="D:\ВЕРЫНЫ ФОТКИ\Школа\Історія\10 класс\Югославія\Зображення\3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39952" y="3933056"/>
            <a:ext cx="1008112" cy="1039291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115616" y="476672"/>
            <a:ext cx="7547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Встановлення кордонів Югославії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5576" y="1916832"/>
            <a:ext cx="2232248" cy="646331"/>
          </a:xfrm>
          <a:prstGeom prst="rect">
            <a:avLst/>
          </a:prstGeom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Сен-Женмерський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договір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771800" y="2564904"/>
            <a:ext cx="360040" cy="432048"/>
          </a:xfrm>
          <a:prstGeom prst="line">
            <a:avLst/>
          </a:prstGeom>
          <a:ln w="285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788024" y="1916832"/>
            <a:ext cx="2458237" cy="36933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Тріанонський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договір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>
            <a:off x="4499992" y="2348880"/>
            <a:ext cx="360040" cy="576064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08104" y="4653136"/>
            <a:ext cx="2232248" cy="369332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Неїнський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договір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5508104" y="4365104"/>
            <a:ext cx="432048" cy="288032"/>
          </a:xfrm>
          <a:prstGeom prst="line">
            <a:avLst/>
          </a:prstGeom>
          <a:ln w="28575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4105" name="Picture 9" descr="D:\ВЕРЫНЫ ФОТКИ\Школа\Історія\10 класс\Югославія\Зображення\7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1840" y="3573016"/>
            <a:ext cx="1172716" cy="1172716"/>
          </a:xfrm>
          <a:prstGeom prst="rect">
            <a:avLst/>
          </a:prstGeom>
          <a:noFill/>
        </p:spPr>
      </p:pic>
      <p:pic>
        <p:nvPicPr>
          <p:cNvPr id="4104" name="Picture 8" descr="D:\ВЕРЫНЫ ФОТКИ\Школа\Історія\10 класс\Югославія\Зображення\Кордони 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87824" y="3140968"/>
            <a:ext cx="2198323" cy="1899785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3491880" y="3789040"/>
            <a:ext cx="132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Югославія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3528" y="4437112"/>
            <a:ext cx="2379498" cy="369332"/>
          </a:xfrm>
          <a:prstGeom prst="rect">
            <a:avLst/>
          </a:prstGeom>
          <a:ln w="2857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Рапальський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договір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>
            <a:stCxn id="20" idx="0"/>
          </p:cNvCxnSpPr>
          <p:nvPr/>
        </p:nvCxnSpPr>
        <p:spPr>
          <a:xfrm flipV="1">
            <a:off x="1513277" y="3645024"/>
            <a:ext cx="826475" cy="7920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82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5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ручной ввод 10"/>
          <p:cNvSpPr/>
          <p:nvPr/>
        </p:nvSpPr>
        <p:spPr>
          <a:xfrm>
            <a:off x="8005978" y="5877272"/>
            <a:ext cx="1138022" cy="720080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ручной ввод 12"/>
          <p:cNvSpPr/>
          <p:nvPr/>
        </p:nvSpPr>
        <p:spPr>
          <a:xfrm>
            <a:off x="0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39107" y="508320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КСХС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с двумя усеченными противолежащими углами 14"/>
          <p:cNvSpPr/>
          <p:nvPr/>
        </p:nvSpPr>
        <p:spPr>
          <a:xfrm>
            <a:off x="755576" y="1444424"/>
            <a:ext cx="7488832" cy="4896544"/>
          </a:xfrm>
          <a:prstGeom prst="snip2DiagRect">
            <a:avLst>
              <a:gd name="adj1" fmla="val 0"/>
              <a:gd name="adj2" fmla="val 7785"/>
            </a:avLst>
          </a:prstGeom>
          <a:solidFill>
            <a:schemeClr val="lt1">
              <a:alpha val="67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23628" y="1556792"/>
            <a:ext cx="6552728" cy="369332"/>
          </a:xfrm>
          <a:prstGeom prst="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uk-UA" b="1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Аграрна реформа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18140" y="6104035"/>
            <a:ext cx="576064" cy="365125"/>
          </a:xfrm>
        </p:spPr>
        <p:txBody>
          <a:bodyPr/>
          <a:lstStyle/>
          <a:p>
            <a:fld id="{B19B0651-EE4F-4900-A07F-96A6BFA9D0F0}" type="slidenum">
              <a:rPr lang="ru-RU" sz="1600" smtClean="0"/>
              <a:pPr/>
              <a:t>6</a:t>
            </a:fld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223628" y="2060848"/>
            <a:ext cx="6552728" cy="369332"/>
          </a:xfrm>
          <a:prstGeom prst="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-285750">
              <a:buFont typeface="Wingdings" pitchFamily="2" charset="2"/>
              <a:buChar char="ü"/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Червень </a:t>
            </a:r>
            <a:r>
              <a:rPr lang="uk-UA" i="1" dirty="0">
                <a:latin typeface="Arial" pitchFamily="34" charset="0"/>
                <a:cs typeface="Arial" pitchFamily="34" charset="0"/>
              </a:rPr>
              <a:t>1921 р.  </a:t>
            </a:r>
            <a:r>
              <a:rPr lang="uk-UA" b="1" i="1" dirty="0">
                <a:latin typeface="Arial" pitchFamily="34" charset="0"/>
                <a:cs typeface="Arial" pitchFamily="34" charset="0"/>
              </a:rPr>
              <a:t>- </a:t>
            </a:r>
            <a:r>
              <a:rPr lang="uk-UA" b="1" i="1" u="sng" dirty="0" err="1">
                <a:latin typeface="Arial" pitchFamily="34" charset="0"/>
                <a:cs typeface="Arial" pitchFamily="34" charset="0"/>
              </a:rPr>
              <a:t>Видовданська</a:t>
            </a:r>
            <a:r>
              <a:rPr lang="uk-UA" b="1" i="1" u="sng" dirty="0">
                <a:latin typeface="Arial" pitchFamily="34" charset="0"/>
                <a:cs typeface="Arial" pitchFamily="34" charset="0"/>
              </a:rPr>
              <a:t> конституція</a:t>
            </a:r>
            <a:endParaRPr lang="ru-RU" b="1" i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847829"/>
              </p:ext>
            </p:extLst>
          </p:nvPr>
        </p:nvGraphicFramePr>
        <p:xfrm>
          <a:off x="1223628" y="2518556"/>
          <a:ext cx="6552728" cy="2748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76364"/>
                <a:gridCol w="3276364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Позитивне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Негативне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Усі громадяни одержують політичні права і демократичні свободи.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Конституція узаконила централізацію держави з наданням переваг сербам.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Виконавча влада у королівстві належала уряду, а законодавча –</a:t>
                      </a:r>
                      <a:r>
                        <a:rPr lang="uk-UA" baseline="0" dirty="0" smtClean="0"/>
                        <a:t> королю та парламенту.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Конституція узаконила унітарний устрій держави , за якого дискримінації зазнавали національні меншини.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23628" y="5313982"/>
            <a:ext cx="6552728" cy="923330"/>
          </a:xfrm>
          <a:prstGeom prst="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   Ігноруючи етнічні та історичні кордони, влада поділила територію КСХС на 33 адміністративні одиниці – жупи.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820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ручной ввод 12"/>
          <p:cNvSpPr/>
          <p:nvPr/>
        </p:nvSpPr>
        <p:spPr>
          <a:xfrm>
            <a:off x="-24706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455" y="3712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Національне питання</a:t>
            </a:r>
          </a:p>
        </p:txBody>
      </p:sp>
      <p:pic>
        <p:nvPicPr>
          <p:cNvPr id="8" name="Місце для вмісту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89" y="3140968"/>
            <a:ext cx="7868414" cy="3256160"/>
          </a:xfrm>
        </p:spPr>
      </p:pic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67544" y="1268760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dirty="0" smtClean="0"/>
              <a:t>Незважаючи на схожість діалектів, Югославія справляла враження країни, складеної з націй, що дуже різнилися.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 smtClean="0"/>
              <a:t>Пд.-Сх. - складова </a:t>
            </a:r>
            <a:r>
              <a:rPr lang="uk-UA" dirty="0"/>
              <a:t>східної православної </a:t>
            </a:r>
            <a:r>
              <a:rPr lang="uk-UA" dirty="0" smtClean="0"/>
              <a:t>цивілізації, </a:t>
            </a:r>
            <a:r>
              <a:rPr lang="uk-UA" dirty="0"/>
              <a:t>а </a:t>
            </a:r>
            <a:r>
              <a:rPr lang="uk-UA" dirty="0" smtClean="0"/>
              <a:t>Зх. </a:t>
            </a:r>
            <a:r>
              <a:rPr lang="uk-UA" dirty="0"/>
              <a:t>- католицької західної</a:t>
            </a:r>
            <a:r>
              <a:rPr lang="uk-UA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/>
              <a:t>Провідні позиції  належали сербам, які становили лише 39 % населення. </a:t>
            </a:r>
          </a:p>
          <a:p>
            <a:pPr marL="285750" indent="-285750">
              <a:buFont typeface="Arial" pitchFamily="34" charset="0"/>
              <a:buChar char="•"/>
            </a:pPr>
            <a:endParaRPr lang="uk-UA" dirty="0"/>
          </a:p>
          <a:p>
            <a:pPr marL="285750" indent="-285750">
              <a:buFont typeface="Arial" pitchFamily="34" charset="0"/>
              <a:buChar char="•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5500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ручной ввод 12"/>
          <p:cNvSpPr/>
          <p:nvPr/>
        </p:nvSpPr>
        <p:spPr>
          <a:xfrm>
            <a:off x="-24706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51920" y="1673424"/>
            <a:ext cx="4968552" cy="518457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ХСП вимагала </a:t>
            </a:r>
            <a:r>
              <a:rPr lang="uk-UA" sz="2400" dirty="0"/>
              <a:t>визнання Хорватської республіки незалежною державою у складі Югославії. </a:t>
            </a:r>
            <a:endParaRPr lang="uk-UA" sz="2400" dirty="0" smtClean="0"/>
          </a:p>
          <a:p>
            <a:r>
              <a:rPr lang="uk-UA" sz="2400" dirty="0" smtClean="0"/>
              <a:t>Переслідування С. </a:t>
            </a:r>
            <a:r>
              <a:rPr lang="uk-UA" sz="2400" dirty="0" err="1" smtClean="0"/>
              <a:t>Радича</a:t>
            </a:r>
            <a:r>
              <a:rPr lang="uk-UA" sz="2400" dirty="0" smtClean="0"/>
              <a:t> та його прихильників спонукало хвилю протестів проти національної політики уряду. </a:t>
            </a:r>
          </a:p>
          <a:p>
            <a:r>
              <a:rPr lang="uk-UA" sz="2400" dirty="0" smtClean="0"/>
              <a:t>Неспокійна ситуація була також і у населеному албанцями Косово та у  католицькій Словенії.</a:t>
            </a:r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548680"/>
            <a:ext cx="82089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Хорватська селянська партія (ХСП) </a:t>
            </a:r>
          </a:p>
          <a:p>
            <a:pPr algn="ctr"/>
            <a:r>
              <a:rPr lang="uk-UA" sz="2400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(керівник - </a:t>
            </a:r>
            <a:r>
              <a:rPr lang="uk-UA" sz="2400" i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Радич</a:t>
            </a:r>
            <a:r>
              <a:rPr lang="uk-UA" sz="2400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endParaRPr lang="uk-UA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18231"/>
            <a:ext cx="3312368" cy="405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86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ручной ввод 12"/>
          <p:cNvSpPr/>
          <p:nvPr/>
        </p:nvSpPr>
        <p:spPr>
          <a:xfrm>
            <a:off x="-24706" y="260648"/>
            <a:ext cx="9323122" cy="936104"/>
          </a:xfrm>
          <a:prstGeom prst="flowChartManualInput">
            <a:avLst/>
          </a:prstGeom>
          <a:solidFill>
            <a:schemeClr val="lt1">
              <a:alpha val="67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455" y="381079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Державні перевороти 1929 та 1941 </a:t>
            </a:r>
            <a:r>
              <a:rPr lang="uk-UA" sz="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pp</a:t>
            </a:r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. </a:t>
            </a:r>
            <a:endParaRPr lang="uk-UA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37471" y="2861320"/>
            <a:ext cx="4998625" cy="3448000"/>
          </a:xfrm>
        </p:spPr>
        <p:txBody>
          <a:bodyPr>
            <a:normAutofit/>
          </a:bodyPr>
          <a:lstStyle/>
          <a:p>
            <a:r>
              <a:rPr lang="uk-UA" sz="2400" u="sng" dirty="0"/>
              <a:t>6 січня </a:t>
            </a:r>
            <a:r>
              <a:rPr lang="uk-UA" sz="2400" u="sng" dirty="0" smtClean="0"/>
              <a:t>1929р</a:t>
            </a:r>
            <a:r>
              <a:rPr lang="uk-UA" sz="2400" dirty="0" smtClean="0"/>
              <a:t>. він </a:t>
            </a:r>
            <a:r>
              <a:rPr lang="uk-UA" sz="2400" i="1" dirty="0" smtClean="0"/>
              <a:t>розпустив Народну </a:t>
            </a:r>
            <a:r>
              <a:rPr lang="uk-UA" sz="2400" i="1" dirty="0"/>
              <a:t>скупщину</a:t>
            </a:r>
            <a:r>
              <a:rPr lang="uk-UA" sz="2400" dirty="0"/>
              <a:t>, </a:t>
            </a:r>
            <a:r>
              <a:rPr lang="uk-UA" sz="2400" i="1" dirty="0" smtClean="0"/>
              <a:t>скасував </a:t>
            </a:r>
            <a:r>
              <a:rPr lang="uk-UA" sz="2400" i="1" dirty="0"/>
              <a:t>конституцію</a:t>
            </a:r>
            <a:r>
              <a:rPr lang="uk-UA" sz="2400" dirty="0"/>
              <a:t> й оголосив про </a:t>
            </a:r>
            <a:r>
              <a:rPr lang="uk-UA" sz="2400" i="1" dirty="0"/>
              <a:t>зосередження у своїх руках усієї повноти влади</a:t>
            </a:r>
            <a:r>
              <a:rPr lang="uk-UA" sz="2400" dirty="0"/>
              <a:t>. </a:t>
            </a:r>
            <a:endParaRPr lang="uk-UA" sz="2400" dirty="0" smtClean="0"/>
          </a:p>
          <a:p>
            <a:r>
              <a:rPr lang="uk-UA" sz="2400" dirty="0" smtClean="0"/>
              <a:t>Формування </a:t>
            </a:r>
            <a:r>
              <a:rPr lang="uk-UA" sz="2400" dirty="0"/>
              <a:t>уряду </a:t>
            </a:r>
            <a:r>
              <a:rPr lang="uk-UA" sz="2400" dirty="0" smtClean="0"/>
              <a:t>було доручено генералу </a:t>
            </a:r>
            <a:r>
              <a:rPr lang="uk-UA" sz="2400" dirty="0" err="1" smtClean="0"/>
              <a:t>Петару</a:t>
            </a:r>
            <a:r>
              <a:rPr lang="uk-UA" sz="2400" dirty="0" smtClean="0"/>
              <a:t> </a:t>
            </a:r>
            <a:r>
              <a:rPr lang="uk-UA" sz="2400" dirty="0" err="1" smtClean="0"/>
              <a:t>Живковичу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480" y="1700808"/>
            <a:ext cx="3235821" cy="3898580"/>
          </a:xfrm>
          <a:prstGeom prst="rect">
            <a:avLst/>
          </a:prstGeom>
        </p:spPr>
      </p:pic>
      <p:sp>
        <p:nvSpPr>
          <p:cNvPr id="10" name="Місце для вмісту 2"/>
          <p:cNvSpPr txBox="1">
            <a:spLocks/>
          </p:cNvSpPr>
          <p:nvPr/>
        </p:nvSpPr>
        <p:spPr>
          <a:xfrm>
            <a:off x="445855" y="1493168"/>
            <a:ext cx="4998625" cy="1368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/>
              <a:t>Посилення внутрішніх негараздів спонукало короля </a:t>
            </a:r>
            <a:r>
              <a:rPr lang="uk-UA" sz="2400" dirty="0" err="1" smtClean="0"/>
              <a:t>Александра</a:t>
            </a:r>
            <a:r>
              <a:rPr lang="uk-UA" sz="2400" dirty="0" smtClean="0"/>
              <a:t> до рішучих дій.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020667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алка">
  <a:themeElements>
    <a:clrScheme name="Валка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Базова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алка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582</TotalTime>
  <Words>776</Words>
  <Application>Microsoft Office PowerPoint</Application>
  <PresentationFormat>Екран (4:3)</PresentationFormat>
  <Paragraphs>90</Paragraphs>
  <Slides>13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Валка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Національне питання</vt:lpstr>
      <vt:lpstr>Презентація PowerPoint</vt:lpstr>
      <vt:lpstr>Державні перевороти 1929 та 1941 pp. </vt:lpstr>
      <vt:lpstr>Югославія</vt:lpstr>
      <vt:lpstr>Візит короля до Франції</vt:lpstr>
      <vt:lpstr>Нова влада</vt:lpstr>
      <vt:lpstr>Найважливіші дати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Your User Name</cp:lastModifiedBy>
  <cp:revision>58</cp:revision>
  <dcterms:created xsi:type="dcterms:W3CDTF">2012-12-11T13:21:37Z</dcterms:created>
  <dcterms:modified xsi:type="dcterms:W3CDTF">2013-04-10T18:52:28Z</dcterms:modified>
</cp:coreProperties>
</file>