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8" r:id="rId6"/>
    <p:sldId id="269" r:id="rId7"/>
    <p:sldId id="270" r:id="rId8"/>
    <p:sldId id="271" r:id="rId9"/>
    <p:sldId id="273" r:id="rId10"/>
    <p:sldId id="274" r:id="rId11"/>
    <p:sldId id="259" r:id="rId12"/>
    <p:sldId id="260" r:id="rId13"/>
    <p:sldId id="261" r:id="rId14"/>
    <p:sldId id="266" r:id="rId15"/>
    <p:sldId id="267" r:id="rId16"/>
    <p:sldId id="262" r:id="rId17"/>
    <p:sldId id="264" r:id="rId18"/>
    <p:sldId id="272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A0F9-2A6A-40A1-A43A-43FCBAD9CCB6}" type="datetimeFigureOut">
              <a:rPr lang="uk-UA" smtClean="0"/>
              <a:t>21.02.2014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ECC5-AC1E-486E-9EC9-947388A949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49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A0F9-2A6A-40A1-A43A-43FCBAD9CCB6}" type="datetimeFigureOut">
              <a:rPr lang="uk-UA" smtClean="0"/>
              <a:t>21.02.2014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ECC5-AC1E-486E-9EC9-947388A949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525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A0F9-2A6A-40A1-A43A-43FCBAD9CCB6}" type="datetimeFigureOut">
              <a:rPr lang="uk-UA" smtClean="0"/>
              <a:t>21.02.2014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ECC5-AC1E-486E-9EC9-947388A949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436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A0F9-2A6A-40A1-A43A-43FCBAD9CCB6}" type="datetimeFigureOut">
              <a:rPr lang="uk-UA" smtClean="0"/>
              <a:t>21.02.2014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ECC5-AC1E-486E-9EC9-947388A949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463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A0F9-2A6A-40A1-A43A-43FCBAD9CCB6}" type="datetimeFigureOut">
              <a:rPr lang="uk-UA" smtClean="0"/>
              <a:t>21.02.2014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ECC5-AC1E-486E-9EC9-947388A949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916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A0F9-2A6A-40A1-A43A-43FCBAD9CCB6}" type="datetimeFigureOut">
              <a:rPr lang="uk-UA" smtClean="0"/>
              <a:t>21.02.2014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ECC5-AC1E-486E-9EC9-947388A949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6255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A0F9-2A6A-40A1-A43A-43FCBAD9CCB6}" type="datetimeFigureOut">
              <a:rPr lang="uk-UA" smtClean="0"/>
              <a:t>21.02.2014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ECC5-AC1E-486E-9EC9-947388A949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9074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A0F9-2A6A-40A1-A43A-43FCBAD9CCB6}" type="datetimeFigureOut">
              <a:rPr lang="uk-UA" smtClean="0"/>
              <a:t>21.02.2014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ECC5-AC1E-486E-9EC9-947388A949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046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A0F9-2A6A-40A1-A43A-43FCBAD9CCB6}" type="datetimeFigureOut">
              <a:rPr lang="uk-UA" smtClean="0"/>
              <a:t>21.02.2014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ECC5-AC1E-486E-9EC9-947388A949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616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A0F9-2A6A-40A1-A43A-43FCBAD9CCB6}" type="datetimeFigureOut">
              <a:rPr lang="uk-UA" smtClean="0"/>
              <a:t>21.02.2014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ECC5-AC1E-486E-9EC9-947388A949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987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A0F9-2A6A-40A1-A43A-43FCBAD9CCB6}" type="datetimeFigureOut">
              <a:rPr lang="uk-UA" smtClean="0"/>
              <a:t>21.02.2014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ECC5-AC1E-486E-9EC9-947388A949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870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DA0F9-2A6A-40A1-A43A-43FCBAD9CCB6}" type="datetimeFigureOut">
              <a:rPr lang="uk-UA" smtClean="0"/>
              <a:t>21.02.2014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ECC5-AC1E-486E-9EC9-947388A949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0895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/>
          <a:lstStyle/>
          <a:p>
            <a:r>
              <a:rPr lang="uk-UA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Забруднення гідросфери</a:t>
            </a:r>
            <a:endParaRPr lang="uk-UA" b="1" i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068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7524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забруднень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solidFill>
            <a:srgbClr val="CCECFF">
              <a:alpha val="61176"/>
            </a:srgb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err="1" smtClean="0"/>
              <a:t>Механічне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-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вмісту</a:t>
            </a:r>
            <a:r>
              <a:rPr lang="ru-RU" dirty="0" smtClean="0"/>
              <a:t> </a:t>
            </a:r>
            <a:r>
              <a:rPr lang="ru-RU" dirty="0" err="1" smtClean="0"/>
              <a:t>механічних</a:t>
            </a:r>
            <a:r>
              <a:rPr lang="ru-RU" dirty="0" smtClean="0"/>
              <a:t> </a:t>
            </a:r>
            <a:r>
              <a:rPr lang="ru-RU" dirty="0" err="1" smtClean="0"/>
              <a:t>домішок</a:t>
            </a:r>
            <a:r>
              <a:rPr lang="ru-RU" dirty="0" smtClean="0"/>
              <a:t>, </a:t>
            </a:r>
            <a:r>
              <a:rPr lang="ru-RU" dirty="0" err="1" smtClean="0"/>
              <a:t>властиве</a:t>
            </a:r>
            <a:r>
              <a:rPr lang="ru-RU" dirty="0" smtClean="0"/>
              <a:t> в основному </a:t>
            </a:r>
            <a:r>
              <a:rPr lang="ru-RU" dirty="0" err="1" smtClean="0"/>
              <a:t>поверхневим</a:t>
            </a:r>
            <a:r>
              <a:rPr lang="ru-RU" dirty="0" smtClean="0"/>
              <a:t> видам </a:t>
            </a:r>
            <a:r>
              <a:rPr lang="ru-RU" dirty="0" err="1" smtClean="0"/>
              <a:t>забруднень</a:t>
            </a:r>
            <a:r>
              <a:rPr lang="ru-RU" dirty="0" smtClean="0"/>
              <a:t>;</a:t>
            </a:r>
          </a:p>
          <a:p>
            <a:r>
              <a:rPr lang="uk-UA" dirty="0"/>
              <a:t>Х</a:t>
            </a:r>
            <a:r>
              <a:rPr lang="uk-UA" dirty="0" smtClean="0"/>
              <a:t>імічне забруднення - наявність у воді органічних і неорганічних речовин токсичної і нетоксичної дії;</a:t>
            </a:r>
          </a:p>
          <a:p>
            <a:r>
              <a:rPr lang="uk-UA" dirty="0"/>
              <a:t>Б</a:t>
            </a:r>
            <a:r>
              <a:rPr lang="uk-UA" dirty="0" smtClean="0"/>
              <a:t>актеріальне і біологічне забруднення - наявність у воді різноманітних патогенних мікроорганізмів, грибів і дрібних водоростей;</a:t>
            </a:r>
          </a:p>
          <a:p>
            <a:r>
              <a:rPr lang="uk-UA" dirty="0" smtClean="0"/>
              <a:t>Радіоактивне забруднення - присутність радіоактивних речовин у поверхневих чи підземних водах;</a:t>
            </a:r>
          </a:p>
          <a:p>
            <a:r>
              <a:rPr lang="uk-UA" dirty="0" smtClean="0"/>
              <a:t>Теплове забруднення - випуск у водойми підігрітих вод підприємств, теплових і атомних ЕС.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452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395536" y="1196752"/>
            <a:ext cx="4040188" cy="3951288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Хімічне забруднення найбільш поширене. Воно створює зміну природних хімічних властивостей води за рахунок збільшення вмісту в ній шкідливих домішок як неорганічної (мінеральні солі, кислоти, луги, глинисті частки), так і органічної природи (нафта і нафтопродукти, органічні залишки, поверхнево активну речовину, пестициди).</a:t>
            </a:r>
            <a:endParaRPr lang="uk-UA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4008" y="1124744"/>
            <a:ext cx="4041775" cy="3951288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Основними неорганічними (мінеральними) забруднювачами прісних і морських вод є різноманітні хімічні сполуки, токсичні для мешканців водного середовища. Це сполуки миш'яку, свинцю, кадмію, ртуті, хрому, міді, фтору. Більшість з них потрапляє у воду в результаті людської діяльності. Важкі метали поглинаються фітопланктоном, а потім передаються по харчовому ланцюзі більш високоорганізованим організмам.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93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67544" y="260648"/>
            <a:ext cx="8208912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                  </a:t>
            </a:r>
            <a:r>
              <a:rPr lang="ru-RU" sz="2000" b="1" dirty="0" err="1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Показники</a:t>
            </a:r>
            <a:r>
              <a:rPr lang="ru-RU" sz="20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за </a:t>
            </a:r>
            <a:r>
              <a:rPr lang="ru-RU" sz="2000" b="1" dirty="0" err="1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якими</a:t>
            </a:r>
            <a:r>
              <a:rPr lang="ru-RU" sz="20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000" b="1" dirty="0" err="1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оцінюють</a:t>
            </a:r>
            <a:r>
              <a:rPr lang="ru-RU" sz="20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не </a:t>
            </a:r>
            <a:r>
              <a:rPr lang="ru-RU" sz="2000" b="1" dirty="0" err="1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тільки</a:t>
            </a:r>
            <a:r>
              <a:rPr lang="ru-RU" sz="20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000" b="1" dirty="0" err="1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якість</a:t>
            </a:r>
            <a:r>
              <a:rPr lang="ru-RU" sz="20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води але й            </a:t>
            </a:r>
            <a:r>
              <a:rPr lang="ru-RU" sz="2000" b="1" dirty="0" err="1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непридатність</a:t>
            </a:r>
            <a:r>
              <a:rPr lang="ru-RU" sz="20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до </a:t>
            </a:r>
            <a:r>
              <a:rPr lang="ru-RU" sz="2000" b="1" dirty="0" err="1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споживання</a:t>
            </a:r>
            <a:r>
              <a:rPr lang="ru-RU" sz="20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:</a:t>
            </a:r>
            <a:endParaRPr lang="uk-UA" sz="20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0436" y="1412776"/>
            <a:ext cx="8856984" cy="4801314"/>
          </a:xfrm>
          <a:prstGeom prst="rect">
            <a:avLst/>
          </a:prstGeom>
          <a:solidFill>
            <a:srgbClr val="FFFFFF">
              <a:alpha val="61176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uk-UA" sz="1600" dirty="0" smtClean="0"/>
              <a:t>- </a:t>
            </a:r>
            <a:r>
              <a:rPr lang="uk-UA" sz="1600" dirty="0" err="1" smtClean="0"/>
              <a:t>Окисленість</a:t>
            </a:r>
            <a:r>
              <a:rPr lang="uk-UA" sz="1600" dirty="0" smtClean="0"/>
              <a:t>. Величини </a:t>
            </a:r>
            <a:r>
              <a:rPr lang="uk-UA" sz="1600" dirty="0" err="1" smtClean="0"/>
              <a:t>окисленості</a:t>
            </a:r>
            <a:r>
              <a:rPr lang="uk-UA" sz="1600" dirty="0" smtClean="0"/>
              <a:t> більше 5 – 8 мг/л кисню вказує на можливе забруднення води стічними водами; викликає піну води у парових котлах; вказує на можливість розвитку органічних речовин в охолоджуючих теплообмінних апаратах;</a:t>
            </a:r>
          </a:p>
          <a:p>
            <a:pPr marL="285750" indent="-285750">
              <a:buFont typeface="Wingdings" pitchFamily="2" charset="2"/>
              <a:buChar char="q"/>
            </a:pPr>
            <a:endParaRPr lang="uk-UA" sz="16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uk-UA" sz="1600" dirty="0" smtClean="0"/>
              <a:t>- Жорсткість – це властивість, зумовлена наявністю солей кальцію й магнію вигляді сульфатів, хлоридів  і бікарбонатів. Підвищена жорсткість спричиняє до </a:t>
            </a:r>
            <a:r>
              <a:rPr lang="uk-UA" sz="1600" dirty="0" err="1" smtClean="0"/>
              <a:t>перевикористання</a:t>
            </a:r>
            <a:r>
              <a:rPr lang="uk-UA" sz="1600" dirty="0" smtClean="0"/>
              <a:t> мила, утруднення варіння м'яса та овочів; жорстокість води </a:t>
            </a:r>
            <a:r>
              <a:rPr lang="uk-UA" sz="1600" dirty="0" err="1" smtClean="0"/>
              <a:t>господарсько</a:t>
            </a:r>
            <a:r>
              <a:rPr lang="uk-UA" sz="1600" dirty="0" smtClean="0"/>
              <a:t> – питного значення повинна бути не більше 7 мг – </a:t>
            </a:r>
            <a:r>
              <a:rPr lang="uk-UA" sz="1600" dirty="0" err="1" smtClean="0"/>
              <a:t>екв</a:t>
            </a:r>
            <a:r>
              <a:rPr lang="uk-UA" sz="1600" dirty="0" smtClean="0"/>
              <a:t>/л в окремих випадках – до 14 мг/ л. Більшість вчених вважає, що чим м’якша вода тим більша ймовірність </a:t>
            </a:r>
            <a:r>
              <a:rPr lang="uk-UA" sz="1600" dirty="0" err="1" smtClean="0"/>
              <a:t>серцево</a:t>
            </a:r>
            <a:r>
              <a:rPr lang="uk-UA" sz="1600" dirty="0" smtClean="0"/>
              <a:t> – судинних захворювань. </a:t>
            </a:r>
          </a:p>
          <a:p>
            <a:pPr marL="285750" indent="-285750">
              <a:buFont typeface="Wingdings" pitchFamily="2" charset="2"/>
              <a:buChar char="q"/>
            </a:pPr>
            <a:endParaRPr lang="uk-UA" sz="16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uk-UA" sz="1600" dirty="0" smtClean="0"/>
              <a:t>Залізо – підвищення вмісту заліза у воді </a:t>
            </a:r>
            <a:r>
              <a:rPr lang="uk-UA" sz="1600" dirty="0" err="1" smtClean="0"/>
              <a:t>господарсько</a:t>
            </a:r>
            <a:r>
              <a:rPr lang="uk-UA" sz="1600" dirty="0" smtClean="0"/>
              <a:t> – питного водопроводу впливає на  смак води, може викликати старіння білизни і появу </a:t>
            </a:r>
            <a:r>
              <a:rPr lang="uk-UA" sz="1600" dirty="0" err="1" smtClean="0"/>
              <a:t>ржавчини</a:t>
            </a:r>
            <a:r>
              <a:rPr lang="uk-UA" sz="1600" dirty="0" smtClean="0"/>
              <a:t>; вміст заліза у питній воді не повинен перевищувати 0,3 мг/ л;</a:t>
            </a:r>
          </a:p>
          <a:p>
            <a:pPr marL="285750" indent="-285750">
              <a:buFont typeface="Wingdings" pitchFamily="2" charset="2"/>
              <a:buChar char="q"/>
            </a:pPr>
            <a:endParaRPr lang="uk-UA" sz="16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uk-UA" sz="1600" dirty="0" smtClean="0"/>
              <a:t>Сульфати та хлориди – викликають агресивність води по відношенню до бетону на силікатному цементі; Ці речовини негативно впливають на функції системи травлення. Мінералізація негативно впливає також на вагітність, на плід і новонароджених, збільшує ймовірність гінекологічних захворювань;</a:t>
            </a:r>
          </a:p>
          <a:p>
            <a:pPr marL="285750" indent="-285750">
              <a:buFont typeface="Wingdings" pitchFamily="2" charset="2"/>
              <a:buChar char="q"/>
            </a:pPr>
            <a:endParaRPr lang="uk-UA" sz="1600" dirty="0" smtClean="0"/>
          </a:p>
        </p:txBody>
      </p:sp>
    </p:spTree>
    <p:extLst>
      <p:ext uri="{BB962C8B-B14F-4D97-AF65-F5344CB8AC3E}">
        <p14:creationId xmlns:p14="http://schemas.microsoft.com/office/powerpoint/2010/main" val="328671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00808"/>
            <a:ext cx="8280920" cy="353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5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01" y="0"/>
            <a:ext cx="91680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6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72736" y="3436297"/>
            <a:ext cx="3271264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Ця величезна купа плавучого сміття – фактично найбільше звалище планети – тримається на одному місці під впливом підводних течій, які мають завихрення. Смуга “супу” тягнеться від точки приблизно в 500 морських милях від узбережжя Каліфорнії через північну частину Тихого океану повз </a:t>
            </a:r>
            <a:r>
              <a:rPr lang="uk-UA" dirty="0" err="1" smtClean="0"/>
              <a:t>Гаваї</a:t>
            </a:r>
            <a:r>
              <a:rPr lang="uk-UA" dirty="0" smtClean="0"/>
              <a:t> і ледве не досягає віддаленої Японії.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2339752" y="389816"/>
            <a:ext cx="5976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«Острів Сміття</a:t>
            </a:r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</a:t>
            </a:r>
            <a:endParaRPr lang="uk-UA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47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734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548680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До 2 млн </a:t>
            </a:r>
            <a:r>
              <a:rPr lang="ru-RU" dirty="0" err="1" smtClean="0"/>
              <a:t>морських</a:t>
            </a:r>
            <a:r>
              <a:rPr lang="ru-RU" dirty="0" smtClean="0"/>
              <a:t> </a:t>
            </a:r>
            <a:r>
              <a:rPr lang="ru-RU" dirty="0" err="1" smtClean="0"/>
              <a:t>птахів</a:t>
            </a:r>
            <a:r>
              <a:rPr lang="ru-RU" dirty="0" smtClean="0"/>
              <a:t> і 100 тис </a:t>
            </a:r>
            <a:r>
              <a:rPr lang="ru-RU" dirty="0" err="1" smtClean="0"/>
              <a:t>морських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до 30 тис </a:t>
            </a:r>
            <a:r>
              <a:rPr lang="ru-RU" dirty="0" err="1" smtClean="0"/>
              <a:t>тюленів</a:t>
            </a:r>
            <a:r>
              <a:rPr lang="ru-RU" dirty="0" smtClean="0"/>
              <a:t>, </a:t>
            </a:r>
            <a:r>
              <a:rPr lang="ru-RU" dirty="0" err="1" smtClean="0"/>
              <a:t>щорічно</a:t>
            </a:r>
            <a:r>
              <a:rPr lang="ru-RU" dirty="0" smtClean="0"/>
              <a:t> гинуть, </a:t>
            </a:r>
            <a:r>
              <a:rPr lang="ru-RU" dirty="0" err="1" smtClean="0"/>
              <a:t>проковтнувши</a:t>
            </a:r>
            <a:r>
              <a:rPr lang="ru-RU" dirty="0" smtClean="0"/>
              <a:t> будь -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пластмасові</a:t>
            </a:r>
            <a:r>
              <a:rPr lang="ru-RU" dirty="0" smtClean="0"/>
              <a:t> </a:t>
            </a:r>
            <a:r>
              <a:rPr lang="ru-RU" dirty="0" err="1" smtClean="0"/>
              <a:t>вироби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заплутавшись в </a:t>
            </a:r>
            <a:r>
              <a:rPr lang="ru-RU" dirty="0" err="1" smtClean="0"/>
              <a:t>обривках</a:t>
            </a:r>
            <a:r>
              <a:rPr lang="ru-RU" dirty="0" smtClean="0"/>
              <a:t> мереж і </a:t>
            </a:r>
            <a:r>
              <a:rPr lang="ru-RU" dirty="0" err="1" smtClean="0"/>
              <a:t>тросів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74871"/>
            <a:ext cx="6552728" cy="4883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871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772816"/>
            <a:ext cx="7344816" cy="1752600"/>
          </a:xfrm>
        </p:spPr>
        <p:txBody>
          <a:bodyPr>
            <a:noAutofit/>
          </a:bodyPr>
          <a:lstStyle/>
          <a:p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Вода – це не тільки умова для життя індивідуального організму. Без неї неможливе існування біосфери, життя на Землі. Але в результаті діяльності людини кількість води придатної для використання зменшується.</a:t>
            </a:r>
            <a:endParaRPr lang="uk-UA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603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Гідросфера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—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водяна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оболонка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Землі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до складу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якої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входять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океани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моря та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континентальні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водні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маси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сніговий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покрив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і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льодовики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Загальна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площа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Світового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океану становить 361 млн км2,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або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майже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71 %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земної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поверхні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 У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ньому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зосереджено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понад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1370 млн км3 води,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тобто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96,5 %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об’є­му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гідросфери</a:t>
            </a:r>
            <a:r>
              <a:rPr lang="ru-RU" b="1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endParaRPr lang="uk-UA" b="1" cap="all" dirty="0">
              <a:ln w="0">
                <a:solidFill>
                  <a:schemeClr val="bg1"/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862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96752"/>
            <a:ext cx="8326864" cy="4392488"/>
          </a:xfrm>
        </p:spPr>
      </p:pic>
    </p:spTree>
    <p:extLst>
      <p:ext uri="{BB962C8B-B14F-4D97-AF65-F5344CB8AC3E}">
        <p14:creationId xmlns:p14="http://schemas.microsoft.com/office/powerpoint/2010/main" val="5160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Джерела забруднення гідросфери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uk-UA" sz="3000" dirty="0" smtClean="0"/>
          </a:p>
          <a:p>
            <a:r>
              <a:rPr lang="uk-UA" sz="3000" dirty="0" smtClean="0"/>
              <a:t>    витік нафти і нафтопродуктів;</a:t>
            </a:r>
          </a:p>
          <a:p>
            <a:r>
              <a:rPr lang="uk-UA" sz="3000" dirty="0" smtClean="0"/>
              <a:t>    скидання у водойми неочищених стічних вод;</a:t>
            </a:r>
          </a:p>
          <a:p>
            <a:r>
              <a:rPr lang="uk-UA" sz="3000" dirty="0" smtClean="0"/>
              <a:t>    змив отрутохімікатів зливовими опадами;</a:t>
            </a:r>
          </a:p>
          <a:p>
            <a:r>
              <a:rPr lang="uk-UA" sz="3000" dirty="0" smtClean="0"/>
              <a:t>    підприємства хімічної, гірничо-видобувної, нафтової, целюлозно-паперової промисловості;</a:t>
            </a:r>
          </a:p>
          <a:p>
            <a:r>
              <a:rPr lang="uk-UA" sz="3000" dirty="0" smtClean="0"/>
              <a:t>    морський і річковий транспорт;</a:t>
            </a:r>
          </a:p>
          <a:p>
            <a:r>
              <a:rPr lang="uk-UA" sz="3000" dirty="0" smtClean="0"/>
              <a:t>    сільське господарство.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0669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" y="44624"/>
            <a:ext cx="87233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Забруднення води :</a:t>
            </a:r>
            <a:endParaRPr lang="uk-UA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3528" y="1628800"/>
            <a:ext cx="8640960" cy="4247317"/>
          </a:xfrm>
          <a:prstGeom prst="rect">
            <a:avLst/>
          </a:prstGeom>
          <a:solidFill>
            <a:srgbClr val="CCECFF">
              <a:alpha val="56863"/>
            </a:srgb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err="1" smtClean="0"/>
              <a:t>нафтою</a:t>
            </a:r>
            <a:r>
              <a:rPr lang="ru-RU" dirty="0" smtClean="0"/>
              <a:t> і </a:t>
            </a:r>
            <a:r>
              <a:rPr lang="ru-RU" dirty="0" err="1" smtClean="0"/>
              <a:t>нафтопродуктами</a:t>
            </a:r>
            <a:r>
              <a:rPr lang="ru-RU" dirty="0" smtClean="0"/>
              <a:t>.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нафтових</a:t>
            </a:r>
            <a:r>
              <a:rPr lang="ru-RU" dirty="0" smtClean="0"/>
              <a:t> </a:t>
            </a:r>
            <a:r>
              <a:rPr lang="ru-RU" dirty="0" err="1" smtClean="0"/>
              <a:t>плям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ускладнює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фотосинтезу у </a:t>
            </a:r>
            <a:r>
              <a:rPr lang="ru-RU" dirty="0" err="1" smtClean="0"/>
              <a:t>воді</a:t>
            </a:r>
            <a:r>
              <a:rPr lang="ru-RU" dirty="0" smtClean="0"/>
              <a:t> через </a:t>
            </a:r>
            <a:r>
              <a:rPr lang="ru-RU" dirty="0" err="1" smtClean="0"/>
              <a:t>припинення</a:t>
            </a:r>
            <a:r>
              <a:rPr lang="ru-RU" dirty="0" smtClean="0"/>
              <a:t> доступу </a:t>
            </a:r>
            <a:r>
              <a:rPr lang="ru-RU" dirty="0" err="1" smtClean="0"/>
              <a:t>сонячних</a:t>
            </a:r>
            <a:r>
              <a:rPr lang="ru-RU" dirty="0" smtClean="0"/>
              <a:t> </a:t>
            </a:r>
            <a:r>
              <a:rPr lang="ru-RU" dirty="0" err="1" smtClean="0"/>
              <a:t>променів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загибель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і </a:t>
            </a:r>
            <a:r>
              <a:rPr lang="ru-RU" dirty="0" err="1" smtClean="0"/>
              <a:t>тварин</a:t>
            </a:r>
            <a:r>
              <a:rPr lang="ru-RU" dirty="0" smtClean="0"/>
              <a:t>. </a:t>
            </a:r>
            <a:r>
              <a:rPr lang="ru-RU" dirty="0" err="1" smtClean="0"/>
              <a:t>Кожна</a:t>
            </a:r>
            <a:r>
              <a:rPr lang="ru-RU" dirty="0" smtClean="0"/>
              <a:t> тонна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нафтову</a:t>
            </a:r>
            <a:r>
              <a:rPr lang="ru-RU" dirty="0" smtClean="0"/>
              <a:t> </a:t>
            </a:r>
            <a:r>
              <a:rPr lang="ru-RU" dirty="0" err="1" smtClean="0"/>
              <a:t>плівку</a:t>
            </a:r>
            <a:r>
              <a:rPr lang="ru-RU" dirty="0" smtClean="0"/>
              <a:t> на </a:t>
            </a:r>
            <a:r>
              <a:rPr lang="ru-RU" dirty="0" err="1" smtClean="0"/>
              <a:t>площі</a:t>
            </a:r>
            <a:r>
              <a:rPr lang="ru-RU" dirty="0" smtClean="0"/>
              <a:t> до 12 км </a:t>
            </a:r>
            <a:r>
              <a:rPr lang="ru-RU" dirty="0" err="1" smtClean="0"/>
              <a:t>квадратних</a:t>
            </a:r>
            <a:r>
              <a:rPr lang="ru-RU" dirty="0" smtClean="0"/>
              <a:t>.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уражених</a:t>
            </a:r>
            <a:r>
              <a:rPr lang="ru-RU" dirty="0" smtClean="0"/>
              <a:t> </a:t>
            </a:r>
            <a:r>
              <a:rPr lang="ru-RU" dirty="0" err="1" smtClean="0"/>
              <a:t>екосистем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10 - 15 </a:t>
            </a:r>
            <a:r>
              <a:rPr lang="ru-RU" dirty="0" err="1" smtClean="0"/>
              <a:t>років</a:t>
            </a:r>
            <a:r>
              <a:rPr lang="ru-RU" dirty="0" smtClean="0"/>
              <a:t>;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стічними</a:t>
            </a:r>
            <a:r>
              <a:rPr lang="ru-RU" dirty="0" smtClean="0"/>
              <a:t> водами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мінеральними</a:t>
            </a:r>
            <a:r>
              <a:rPr lang="ru-RU" dirty="0" smtClean="0"/>
              <a:t> і </a:t>
            </a:r>
            <a:r>
              <a:rPr lang="ru-RU" dirty="0" err="1" smtClean="0"/>
              <a:t>органічними</a:t>
            </a:r>
            <a:r>
              <a:rPr lang="ru-RU" dirty="0" smtClean="0"/>
              <a:t> </a:t>
            </a:r>
            <a:r>
              <a:rPr lang="ru-RU" dirty="0" err="1" smtClean="0"/>
              <a:t>добривами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комунально</a:t>
            </a:r>
            <a:r>
              <a:rPr lang="ru-RU" dirty="0" smtClean="0"/>
              <a:t> - </a:t>
            </a:r>
            <a:r>
              <a:rPr lang="ru-RU" dirty="0" err="1" smtClean="0"/>
              <a:t>побутовими</a:t>
            </a:r>
            <a:r>
              <a:rPr lang="ru-RU" dirty="0" smtClean="0"/>
              <a:t> стоками. </a:t>
            </a:r>
            <a:r>
              <a:rPr lang="ru-RU" dirty="0" err="1" smtClean="0"/>
              <a:t>Веде</a:t>
            </a:r>
            <a:r>
              <a:rPr lang="ru-RU" dirty="0" smtClean="0"/>
              <a:t> до </a:t>
            </a:r>
            <a:r>
              <a:rPr lang="ru-RU" dirty="0" err="1" smtClean="0"/>
              <a:t>евтрофікації</a:t>
            </a:r>
            <a:r>
              <a:rPr lang="ru-RU" dirty="0" smtClean="0"/>
              <a:t> </a:t>
            </a:r>
            <a:r>
              <a:rPr lang="ru-RU" dirty="0" err="1" smtClean="0"/>
              <a:t>водойм</a:t>
            </a:r>
            <a:r>
              <a:rPr lang="ru-RU" dirty="0" smtClean="0"/>
              <a:t> - </a:t>
            </a:r>
            <a:r>
              <a:rPr lang="ru-RU" dirty="0" err="1" smtClean="0"/>
              <a:t>збагачення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поживними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надмірного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водоростей</a:t>
            </a:r>
            <a:r>
              <a:rPr lang="ru-RU" dirty="0" smtClean="0"/>
              <a:t> і </a:t>
            </a:r>
            <a:r>
              <a:rPr lang="ru-RU" dirty="0" err="1" smtClean="0"/>
              <a:t>загибелі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екосистем</a:t>
            </a:r>
            <a:r>
              <a:rPr lang="ru-RU" dirty="0" smtClean="0"/>
              <a:t> </a:t>
            </a:r>
            <a:r>
              <a:rPr lang="ru-RU" dirty="0" err="1" smtClean="0"/>
              <a:t>водойм</a:t>
            </a:r>
            <a:r>
              <a:rPr lang="ru-RU" dirty="0" smtClean="0"/>
              <a:t> з непроточной водою (озер і </a:t>
            </a:r>
            <a:r>
              <a:rPr lang="ru-RU" dirty="0" err="1" smtClean="0"/>
              <a:t>ставків</a:t>
            </a:r>
            <a:r>
              <a:rPr lang="ru-RU" dirty="0" smtClean="0"/>
              <a:t>), а </a:t>
            </a:r>
            <a:r>
              <a:rPr lang="ru-RU" dirty="0" err="1" smtClean="0"/>
              <a:t>іноді</a:t>
            </a:r>
            <a:r>
              <a:rPr lang="ru-RU" dirty="0" smtClean="0"/>
              <a:t> до </a:t>
            </a:r>
            <a:r>
              <a:rPr lang="ru-RU" dirty="0" err="1" smtClean="0"/>
              <a:t>заболочування</a:t>
            </a:r>
            <a:r>
              <a:rPr lang="ru-RU" dirty="0" smtClean="0"/>
              <a:t> </a:t>
            </a:r>
            <a:r>
              <a:rPr lang="ru-RU" dirty="0" err="1" smtClean="0"/>
              <a:t>місцевості</a:t>
            </a:r>
            <a:r>
              <a:rPr lang="ru-RU" dirty="0" smtClean="0"/>
              <a:t>; 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важкими</a:t>
            </a:r>
            <a:r>
              <a:rPr lang="ru-RU" dirty="0" smtClean="0"/>
              <a:t> </a:t>
            </a:r>
            <a:r>
              <a:rPr lang="ru-RU" dirty="0" err="1" smtClean="0"/>
              <a:t>металами</a:t>
            </a:r>
            <a:r>
              <a:rPr lang="ru-RU" dirty="0" smtClean="0"/>
              <a:t> </a:t>
            </a:r>
            <a:r>
              <a:rPr lang="ru-RU" dirty="0" err="1" smtClean="0"/>
              <a:t>порушує</a:t>
            </a:r>
            <a:r>
              <a:rPr lang="ru-RU" dirty="0" smtClean="0"/>
              <a:t> </a:t>
            </a:r>
            <a:r>
              <a:rPr lang="ru-RU" dirty="0" err="1" smtClean="0"/>
              <a:t>життєдіяльність</a:t>
            </a:r>
            <a:r>
              <a:rPr lang="ru-RU" dirty="0" smtClean="0"/>
              <a:t> </a:t>
            </a:r>
            <a:r>
              <a:rPr lang="ru-RU" dirty="0" err="1" smtClean="0"/>
              <a:t>водних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і </a:t>
            </a:r>
            <a:r>
              <a:rPr lang="ru-RU" dirty="0" err="1" smtClean="0"/>
              <a:t>людини</a:t>
            </a:r>
            <a:r>
              <a:rPr lang="ru-RU" dirty="0" smtClean="0"/>
              <a:t>; 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кислотними</a:t>
            </a:r>
            <a:r>
              <a:rPr lang="ru-RU" dirty="0" smtClean="0"/>
              <a:t> </a:t>
            </a:r>
            <a:r>
              <a:rPr lang="ru-RU" dirty="0" err="1" smtClean="0"/>
              <a:t>дощами</a:t>
            </a:r>
            <a:r>
              <a:rPr lang="ru-RU" dirty="0" smtClean="0"/>
              <a:t> </a:t>
            </a:r>
            <a:r>
              <a:rPr lang="ru-RU" dirty="0"/>
              <a:t>п</a:t>
            </a:r>
            <a:r>
              <a:rPr lang="ru-RU" dirty="0" smtClean="0"/>
              <a:t>риводить до </a:t>
            </a:r>
            <a:r>
              <a:rPr lang="ru-RU" dirty="0" err="1" smtClean="0"/>
              <a:t>закислення</a:t>
            </a:r>
            <a:r>
              <a:rPr lang="ru-RU" dirty="0" smtClean="0"/>
              <a:t> </a:t>
            </a:r>
            <a:r>
              <a:rPr lang="ru-RU" dirty="0" err="1" smtClean="0"/>
              <a:t>водойм</a:t>
            </a:r>
            <a:r>
              <a:rPr lang="ru-RU" dirty="0" smtClean="0"/>
              <a:t> і </a:t>
            </a:r>
            <a:r>
              <a:rPr lang="ru-RU" dirty="0" err="1" smtClean="0"/>
              <a:t>загибелі</a:t>
            </a:r>
            <a:r>
              <a:rPr lang="ru-RU" dirty="0" smtClean="0"/>
              <a:t> </a:t>
            </a:r>
            <a:r>
              <a:rPr lang="ru-RU" dirty="0" err="1" smtClean="0"/>
              <a:t>екосистем</a:t>
            </a:r>
            <a:r>
              <a:rPr lang="ru-RU" dirty="0" smtClean="0"/>
              <a:t>;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019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992" y="0"/>
            <a:ext cx="9175992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51720" y="260648"/>
            <a:ext cx="43515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Забруднення нафтою</a:t>
            </a:r>
            <a:endParaRPr lang="uk-U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808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097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817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276872"/>
            <a:ext cx="8280920" cy="1477328"/>
          </a:xfrm>
          <a:prstGeom prst="rect">
            <a:avLst/>
          </a:prstGeom>
          <a:solidFill>
            <a:srgbClr val="CCECFF">
              <a:alpha val="50196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Серйозну екологічну загрозу для життя в Світовому океані і, отже, для людини представляє поховання на морському дні радіоактивних відходів (РАВ) і скидання в море рідких радіоактивних відходів (РРВ). Західні країни (США, Великобританія, Франція, Німеччина, Італія тощо) і СРСР з 1946р. почали активно використовувати океанські глибини для того, щоб позбутися від РАВ.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377939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822</Words>
  <Application>Microsoft Office PowerPoint</Application>
  <PresentationFormat>Экран (4:3)</PresentationFormat>
  <Paragraphs>37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Забруднення гідросфери</vt:lpstr>
      <vt:lpstr>Презентация PowerPoint</vt:lpstr>
      <vt:lpstr>Презентация PowerPoint</vt:lpstr>
      <vt:lpstr>Джерела забруднення гідросфери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Види забруднень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Забруднення гідросфери</dc:title>
  <dc:creator>Admin</dc:creator>
  <cp:lastModifiedBy>Admin</cp:lastModifiedBy>
  <cp:revision>9</cp:revision>
  <dcterms:created xsi:type="dcterms:W3CDTF">2014-02-21T15:24:57Z</dcterms:created>
  <dcterms:modified xsi:type="dcterms:W3CDTF">2014-02-21T17:10:38Z</dcterms:modified>
</cp:coreProperties>
</file>