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1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86 w 2780"/>
                <a:gd name="T1" fmla="*/ 18 h 953"/>
                <a:gd name="T2" fmla="*/ 2696 w 2780"/>
                <a:gd name="T3" fmla="*/ 24 h 953"/>
                <a:gd name="T4" fmla="*/ 2629 w 2780"/>
                <a:gd name="T5" fmla="*/ 102 h 953"/>
                <a:gd name="T6" fmla="*/ 2527 w 2780"/>
                <a:gd name="T7" fmla="*/ 156 h 953"/>
                <a:gd name="T8" fmla="*/ 2521 w 2780"/>
                <a:gd name="T9" fmla="*/ 222 h 953"/>
                <a:gd name="T10" fmla="*/ 2503 w 2780"/>
                <a:gd name="T11" fmla="*/ 246 h 953"/>
                <a:gd name="T12" fmla="*/ 2485 w 2780"/>
                <a:gd name="T13" fmla="*/ 252 h 953"/>
                <a:gd name="T14" fmla="*/ 2413 w 2780"/>
                <a:gd name="T15" fmla="*/ 210 h 953"/>
                <a:gd name="T16" fmla="*/ 2274 w 2780"/>
                <a:gd name="T17" fmla="*/ 192 h 953"/>
                <a:gd name="T18" fmla="*/ 2250 w 2780"/>
                <a:gd name="T19" fmla="*/ 186 h 953"/>
                <a:gd name="T20" fmla="*/ 2232 w 2780"/>
                <a:gd name="T21" fmla="*/ 192 h 953"/>
                <a:gd name="T22" fmla="*/ 2160 w 2780"/>
                <a:gd name="T23" fmla="*/ 228 h 953"/>
                <a:gd name="T24" fmla="*/ 2124 w 2780"/>
                <a:gd name="T25" fmla="*/ 240 h 953"/>
                <a:gd name="T26" fmla="*/ 2100 w 2780"/>
                <a:gd name="T27" fmla="*/ 246 h 953"/>
                <a:gd name="T28" fmla="*/ 2088 w 2780"/>
                <a:gd name="T29" fmla="*/ 258 h 953"/>
                <a:gd name="T30" fmla="*/ 2088 w 2780"/>
                <a:gd name="T31" fmla="*/ 276 h 953"/>
                <a:gd name="T32" fmla="*/ 2065 w 2780"/>
                <a:gd name="T33" fmla="*/ 300 h 953"/>
                <a:gd name="T34" fmla="*/ 2047 w 2780"/>
                <a:gd name="T35" fmla="*/ 312 h 953"/>
                <a:gd name="T36" fmla="*/ 2035 w 2780"/>
                <a:gd name="T37" fmla="*/ 324 h 953"/>
                <a:gd name="T38" fmla="*/ 2023 w 2780"/>
                <a:gd name="T39" fmla="*/ 336 h 953"/>
                <a:gd name="T40" fmla="*/ 1991 w 2780"/>
                <a:gd name="T41" fmla="*/ 342 h 953"/>
                <a:gd name="T42" fmla="*/ 1925 w 2780"/>
                <a:gd name="T43" fmla="*/ 336 h 953"/>
                <a:gd name="T44" fmla="*/ 1889 w 2780"/>
                <a:gd name="T45" fmla="*/ 330 h 953"/>
                <a:gd name="T46" fmla="*/ 1877 w 2780"/>
                <a:gd name="T47" fmla="*/ 342 h 953"/>
                <a:gd name="T48" fmla="*/ 1865 w 2780"/>
                <a:gd name="T49" fmla="*/ 354 h 953"/>
                <a:gd name="T50" fmla="*/ 1835 w 2780"/>
                <a:gd name="T51" fmla="*/ 360 h 953"/>
                <a:gd name="T52" fmla="*/ 1776 w 2780"/>
                <a:gd name="T53" fmla="*/ 342 h 953"/>
                <a:gd name="T54" fmla="*/ 1752 w 2780"/>
                <a:gd name="T55" fmla="*/ 342 h 953"/>
                <a:gd name="T56" fmla="*/ 1728 w 2780"/>
                <a:gd name="T57" fmla="*/ 354 h 953"/>
                <a:gd name="T58" fmla="*/ 1666 w 2780"/>
                <a:gd name="T59" fmla="*/ 425 h 953"/>
                <a:gd name="T60" fmla="*/ 1624 w 2780"/>
                <a:gd name="T61" fmla="*/ 569 h 953"/>
                <a:gd name="T62" fmla="*/ 1624 w 2780"/>
                <a:gd name="T63" fmla="*/ 593 h 953"/>
                <a:gd name="T64" fmla="*/ 1630 w 2780"/>
                <a:gd name="T65" fmla="*/ 641 h 953"/>
                <a:gd name="T66" fmla="*/ 1648 w 2780"/>
                <a:gd name="T67" fmla="*/ 659 h 953"/>
                <a:gd name="T68" fmla="*/ 1642 w 2780"/>
                <a:gd name="T69" fmla="*/ 671 h 953"/>
                <a:gd name="T70" fmla="*/ 1630 w 2780"/>
                <a:gd name="T71" fmla="*/ 683 h 953"/>
                <a:gd name="T72" fmla="*/ 1552 w 2780"/>
                <a:gd name="T73" fmla="*/ 689 h 953"/>
                <a:gd name="T74" fmla="*/ 1475 w 2780"/>
                <a:gd name="T75" fmla="*/ 629 h 953"/>
                <a:gd name="T76" fmla="*/ 1341 w 2780"/>
                <a:gd name="T77" fmla="*/ 587 h 953"/>
                <a:gd name="T78" fmla="*/ 1192 w 2780"/>
                <a:gd name="T79" fmla="*/ 671 h 953"/>
                <a:gd name="T80" fmla="*/ 1022 w 2780"/>
                <a:gd name="T81" fmla="*/ 731 h 953"/>
                <a:gd name="T82" fmla="*/ 819 w 2780"/>
                <a:gd name="T83" fmla="*/ 743 h 953"/>
                <a:gd name="T84" fmla="*/ 632 w 2780"/>
                <a:gd name="T85" fmla="*/ 701 h 953"/>
                <a:gd name="T86" fmla="*/ 572 w 2780"/>
                <a:gd name="T87" fmla="*/ 695 h 953"/>
                <a:gd name="T88" fmla="*/ 560 w 2780"/>
                <a:gd name="T89" fmla="*/ 701 h 953"/>
                <a:gd name="T90" fmla="*/ 524 w 2780"/>
                <a:gd name="T91" fmla="*/ 731 h 953"/>
                <a:gd name="T92" fmla="*/ 438 w 2780"/>
                <a:gd name="T93" fmla="*/ 809 h 953"/>
                <a:gd name="T94" fmla="*/ 408 w 2780"/>
                <a:gd name="T95" fmla="*/ 821 h 953"/>
                <a:gd name="T96" fmla="*/ 384 w 2780"/>
                <a:gd name="T97" fmla="*/ 821 h 953"/>
                <a:gd name="T98" fmla="*/ 337 w 2780"/>
                <a:gd name="T99" fmla="*/ 827 h 953"/>
                <a:gd name="T100" fmla="*/ 211 w 2780"/>
                <a:gd name="T101" fmla="*/ 851 h 953"/>
                <a:gd name="T102" fmla="*/ 175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98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483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483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AB161-380C-4D57-8878-B50277EC4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6B0C6-EB36-4ED3-B91E-E146F2BBD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E968A-9C3A-4E87-AF29-EB634BD32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BB673-B5AD-4AD2-B449-865C38626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B40B9-CB4E-4457-8108-04689E0298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9251E-6925-4DC3-86F4-3E10A4A01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2970-FC25-4E25-97CA-5AEE474333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AEDD9-832F-433A-8762-1122C6ADB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5A2D0-9E0C-4A24-930F-F93150D5D6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4CCEF-79C6-485F-B96D-EF10CFDE9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CFEAE-5772-47A6-A0DC-87689A499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86 w 2780"/>
                <a:gd name="T1" fmla="*/ 18 h 953"/>
                <a:gd name="T2" fmla="*/ 2696 w 2780"/>
                <a:gd name="T3" fmla="*/ 24 h 953"/>
                <a:gd name="T4" fmla="*/ 2629 w 2780"/>
                <a:gd name="T5" fmla="*/ 102 h 953"/>
                <a:gd name="T6" fmla="*/ 2527 w 2780"/>
                <a:gd name="T7" fmla="*/ 156 h 953"/>
                <a:gd name="T8" fmla="*/ 2521 w 2780"/>
                <a:gd name="T9" fmla="*/ 222 h 953"/>
                <a:gd name="T10" fmla="*/ 2503 w 2780"/>
                <a:gd name="T11" fmla="*/ 246 h 953"/>
                <a:gd name="T12" fmla="*/ 2485 w 2780"/>
                <a:gd name="T13" fmla="*/ 252 h 953"/>
                <a:gd name="T14" fmla="*/ 2413 w 2780"/>
                <a:gd name="T15" fmla="*/ 210 h 953"/>
                <a:gd name="T16" fmla="*/ 2274 w 2780"/>
                <a:gd name="T17" fmla="*/ 192 h 953"/>
                <a:gd name="T18" fmla="*/ 2250 w 2780"/>
                <a:gd name="T19" fmla="*/ 186 h 953"/>
                <a:gd name="T20" fmla="*/ 2232 w 2780"/>
                <a:gd name="T21" fmla="*/ 192 h 953"/>
                <a:gd name="T22" fmla="*/ 2160 w 2780"/>
                <a:gd name="T23" fmla="*/ 228 h 953"/>
                <a:gd name="T24" fmla="*/ 2124 w 2780"/>
                <a:gd name="T25" fmla="*/ 240 h 953"/>
                <a:gd name="T26" fmla="*/ 2100 w 2780"/>
                <a:gd name="T27" fmla="*/ 246 h 953"/>
                <a:gd name="T28" fmla="*/ 2088 w 2780"/>
                <a:gd name="T29" fmla="*/ 258 h 953"/>
                <a:gd name="T30" fmla="*/ 2088 w 2780"/>
                <a:gd name="T31" fmla="*/ 276 h 953"/>
                <a:gd name="T32" fmla="*/ 2065 w 2780"/>
                <a:gd name="T33" fmla="*/ 300 h 953"/>
                <a:gd name="T34" fmla="*/ 2047 w 2780"/>
                <a:gd name="T35" fmla="*/ 312 h 953"/>
                <a:gd name="T36" fmla="*/ 2035 w 2780"/>
                <a:gd name="T37" fmla="*/ 324 h 953"/>
                <a:gd name="T38" fmla="*/ 2023 w 2780"/>
                <a:gd name="T39" fmla="*/ 336 h 953"/>
                <a:gd name="T40" fmla="*/ 1991 w 2780"/>
                <a:gd name="T41" fmla="*/ 342 h 953"/>
                <a:gd name="T42" fmla="*/ 1925 w 2780"/>
                <a:gd name="T43" fmla="*/ 336 h 953"/>
                <a:gd name="T44" fmla="*/ 1889 w 2780"/>
                <a:gd name="T45" fmla="*/ 330 h 953"/>
                <a:gd name="T46" fmla="*/ 1877 w 2780"/>
                <a:gd name="T47" fmla="*/ 342 h 953"/>
                <a:gd name="T48" fmla="*/ 1865 w 2780"/>
                <a:gd name="T49" fmla="*/ 354 h 953"/>
                <a:gd name="T50" fmla="*/ 1835 w 2780"/>
                <a:gd name="T51" fmla="*/ 360 h 953"/>
                <a:gd name="T52" fmla="*/ 1776 w 2780"/>
                <a:gd name="T53" fmla="*/ 342 h 953"/>
                <a:gd name="T54" fmla="*/ 1752 w 2780"/>
                <a:gd name="T55" fmla="*/ 342 h 953"/>
                <a:gd name="T56" fmla="*/ 1728 w 2780"/>
                <a:gd name="T57" fmla="*/ 354 h 953"/>
                <a:gd name="T58" fmla="*/ 1666 w 2780"/>
                <a:gd name="T59" fmla="*/ 425 h 953"/>
                <a:gd name="T60" fmla="*/ 1624 w 2780"/>
                <a:gd name="T61" fmla="*/ 569 h 953"/>
                <a:gd name="T62" fmla="*/ 1624 w 2780"/>
                <a:gd name="T63" fmla="*/ 593 h 953"/>
                <a:gd name="T64" fmla="*/ 1630 w 2780"/>
                <a:gd name="T65" fmla="*/ 641 h 953"/>
                <a:gd name="T66" fmla="*/ 1648 w 2780"/>
                <a:gd name="T67" fmla="*/ 659 h 953"/>
                <a:gd name="T68" fmla="*/ 1642 w 2780"/>
                <a:gd name="T69" fmla="*/ 671 h 953"/>
                <a:gd name="T70" fmla="*/ 1630 w 2780"/>
                <a:gd name="T71" fmla="*/ 683 h 953"/>
                <a:gd name="T72" fmla="*/ 1552 w 2780"/>
                <a:gd name="T73" fmla="*/ 689 h 953"/>
                <a:gd name="T74" fmla="*/ 1475 w 2780"/>
                <a:gd name="T75" fmla="*/ 629 h 953"/>
                <a:gd name="T76" fmla="*/ 1341 w 2780"/>
                <a:gd name="T77" fmla="*/ 587 h 953"/>
                <a:gd name="T78" fmla="*/ 1192 w 2780"/>
                <a:gd name="T79" fmla="*/ 671 h 953"/>
                <a:gd name="T80" fmla="*/ 1022 w 2780"/>
                <a:gd name="T81" fmla="*/ 731 h 953"/>
                <a:gd name="T82" fmla="*/ 819 w 2780"/>
                <a:gd name="T83" fmla="*/ 743 h 953"/>
                <a:gd name="T84" fmla="*/ 632 w 2780"/>
                <a:gd name="T85" fmla="*/ 701 h 953"/>
                <a:gd name="T86" fmla="*/ 572 w 2780"/>
                <a:gd name="T87" fmla="*/ 695 h 953"/>
                <a:gd name="T88" fmla="*/ 560 w 2780"/>
                <a:gd name="T89" fmla="*/ 701 h 953"/>
                <a:gd name="T90" fmla="*/ 524 w 2780"/>
                <a:gd name="T91" fmla="*/ 731 h 953"/>
                <a:gd name="T92" fmla="*/ 438 w 2780"/>
                <a:gd name="T93" fmla="*/ 809 h 953"/>
                <a:gd name="T94" fmla="*/ 408 w 2780"/>
                <a:gd name="T95" fmla="*/ 821 h 953"/>
                <a:gd name="T96" fmla="*/ 384 w 2780"/>
                <a:gd name="T97" fmla="*/ 821 h 953"/>
                <a:gd name="T98" fmla="*/ 337 w 2780"/>
                <a:gd name="T99" fmla="*/ 827 h 953"/>
                <a:gd name="T100" fmla="*/ 211 w 2780"/>
                <a:gd name="T101" fmla="*/ 851 h 953"/>
                <a:gd name="T102" fmla="*/ 175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98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381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381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1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1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49AFE1F-CCD1-4BA3-BB00-AC97E5B77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381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004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ru-RU" sz="7200" b="1" dirty="0" smtClean="0"/>
              <a:t>РЕКРЕАЦІЙНІ  РЕСУРСИ</a:t>
            </a:r>
            <a:br>
              <a:rPr lang="ru-RU" sz="7200" b="1" dirty="0" smtClean="0"/>
            </a:br>
            <a:r>
              <a:rPr lang="ru-RU" sz="7200" b="1" dirty="0" smtClean="0"/>
              <a:t>СВІТУ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229600" cy="2819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800" smtClean="0"/>
              <a:t>Найбільн привабливі для відпочиваючих та туристів країни: Італія, Франція, США, Іспанія, Кіпр, Таіланд, Єгипет, Тур</a:t>
            </a:r>
            <a:r>
              <a:rPr lang="ru-RU" sz="2800" smtClean="0">
                <a:latin typeface="Arial" charset="0"/>
              </a:rPr>
              <a:t>еччина</a:t>
            </a:r>
            <a:r>
              <a:rPr lang="ru-RU" sz="2800" smtClean="0"/>
              <a:t>, де великий природно-ресурсний потенціал поєднується з культурно-історичними пам'ятками.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uk-UA" sz="2800" smtClean="0"/>
              <a:t>Все це стосуєтьс і окремих регіонів.</a:t>
            </a:r>
            <a:endParaRPr lang="ru-RU" sz="2800" smtClean="0"/>
          </a:p>
        </p:txBody>
      </p:sp>
      <p:pic>
        <p:nvPicPr>
          <p:cNvPr id="22530" name="Picture 4" descr="map_euro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429000"/>
            <a:ext cx="473392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4" descr="podzub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80999" y="380999"/>
            <a:ext cx="4522840" cy="3505201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/>
            <a:ext uri="{91240B29-F687-4F45-9708-019B960494DF}"/>
          </a:extLst>
        </p:spPr>
      </p:pic>
      <p:pic>
        <p:nvPicPr>
          <p:cNvPr id="11268" name="Picture 5" descr="podzub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191000" y="3590059"/>
            <a:ext cx="4495800" cy="2963141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/>
            <a:ext uri="{91240B29-F687-4F45-9708-019B960494DF}"/>
          </a:extLst>
        </p:spPr>
      </p:pic>
      <p:pic>
        <p:nvPicPr>
          <p:cNvPr id="11269" name="Picture 6" descr="podzub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80999" y="3352800"/>
            <a:ext cx="5029200" cy="320040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/>
            <a:ext uri="{91240B29-F687-4F45-9708-019B960494DF}"/>
          </a:extLst>
        </p:spPr>
      </p:pic>
      <p:pic>
        <p:nvPicPr>
          <p:cNvPr id="11270" name="Picture 7" descr="pechil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647767" y="380999"/>
            <a:ext cx="5039034" cy="3810001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4114800" cy="58674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err="1" smtClean="0"/>
              <a:t>Рекреація</a:t>
            </a:r>
            <a:r>
              <a:rPr lang="ru-RU" sz="2800" dirty="0" smtClean="0"/>
              <a:t> – </a:t>
            </a:r>
            <a:r>
              <a:rPr lang="ru-RU" sz="2800" dirty="0" err="1" smtClean="0"/>
              <a:t>відновлення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здоров‘я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працездатності</a:t>
            </a:r>
            <a:r>
              <a:rPr lang="ru-RU" sz="2800" dirty="0" smtClean="0"/>
              <a:t> шляхом </a:t>
            </a:r>
            <a:r>
              <a:rPr lang="ru-RU" sz="2800" dirty="0" err="1" smtClean="0"/>
              <a:t>відпочинку</a:t>
            </a:r>
            <a:r>
              <a:rPr lang="ru-RU" sz="2800" dirty="0" smtClean="0"/>
              <a:t> за межами </a:t>
            </a:r>
            <a:r>
              <a:rPr lang="ru-RU" sz="2800" dirty="0" err="1" smtClean="0"/>
              <a:t>житла</a:t>
            </a:r>
            <a:r>
              <a:rPr lang="ru-RU" sz="2800" dirty="0" smtClean="0"/>
              <a:t> – на </a:t>
            </a:r>
            <a:r>
              <a:rPr lang="ru-RU" sz="2800" dirty="0" err="1" smtClean="0"/>
              <a:t>природі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туристичної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подорожі</a:t>
            </a:r>
            <a:r>
              <a:rPr lang="ru-RU" sz="2800" dirty="0" smtClean="0"/>
              <a:t>; </a:t>
            </a:r>
            <a:r>
              <a:rPr lang="ru-RU" sz="2800" dirty="0" err="1" smtClean="0"/>
              <a:t>рекреація</a:t>
            </a:r>
            <a:r>
              <a:rPr lang="ru-RU" sz="2800" dirty="0" smtClean="0"/>
              <a:t> – </a:t>
            </a:r>
            <a:r>
              <a:rPr lang="ru-RU" sz="2800" dirty="0" err="1" smtClean="0"/>
              <a:t>синонім</a:t>
            </a:r>
            <a:r>
              <a:rPr lang="ru-RU" sz="2800" dirty="0" smtClean="0"/>
              <a:t> </a:t>
            </a:r>
            <a:r>
              <a:rPr lang="ru-RU" sz="2800" dirty="0" err="1" smtClean="0"/>
              <a:t>поняття</a:t>
            </a:r>
            <a:r>
              <a:rPr lang="ru-RU" sz="2800" dirty="0" smtClean="0"/>
              <a:t> «</a:t>
            </a:r>
            <a:r>
              <a:rPr lang="ru-RU" sz="2800" dirty="0" err="1" smtClean="0"/>
              <a:t>відпочинок</a:t>
            </a:r>
            <a:r>
              <a:rPr lang="ru-RU" sz="2800" dirty="0" smtClean="0"/>
              <a:t>».</a:t>
            </a:r>
            <a:endParaRPr lang="ru-RU" sz="2800" b="1" dirty="0" smtClean="0">
              <a:latin typeface="Times New Roman" pitchFamily="18" charset="0"/>
            </a:endParaRPr>
          </a:p>
        </p:txBody>
      </p:sp>
      <p:pic>
        <p:nvPicPr>
          <p:cNvPr id="14338" name="Picture 4" descr="D:\Мои документы\Мои рисунки\Море\raduga-nad-vodopadom-12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39624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5" descr="D:\Мои документы\Закачки\dc3df4780df4b4f656056-12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535363"/>
            <a:ext cx="3989388" cy="319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3200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  </a:t>
            </a:r>
            <a:r>
              <a:rPr lang="ru-RU" sz="2800" dirty="0" err="1" smtClean="0"/>
              <a:t>Рекреаційні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ресурси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поділяються</a:t>
            </a:r>
            <a:r>
              <a:rPr lang="ru-RU" sz="2800" dirty="0" smtClean="0"/>
              <a:t> не за </a:t>
            </a:r>
            <a:r>
              <a:rPr lang="ru-RU" sz="2800" dirty="0" err="1" smtClean="0"/>
              <a:t>походженням</a:t>
            </a:r>
            <a:r>
              <a:rPr lang="ru-RU" sz="2800" dirty="0" smtClean="0"/>
              <a:t>, а за характером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. До </a:t>
            </a:r>
            <a:r>
              <a:rPr lang="ru-RU" sz="2800" dirty="0" err="1" smtClean="0"/>
              <a:t>рекреаційних</a:t>
            </a:r>
            <a:r>
              <a:rPr lang="ru-RU" sz="2800" dirty="0" smtClean="0"/>
              <a:t> належать як </a:t>
            </a:r>
            <a:r>
              <a:rPr lang="ru-RU" sz="2800" b="1" dirty="0" err="1" smtClean="0"/>
              <a:t>природні</a:t>
            </a:r>
            <a:r>
              <a:rPr lang="ru-RU" sz="2800" dirty="0" smtClean="0"/>
              <a:t>, так і </a:t>
            </a:r>
            <a:r>
              <a:rPr lang="ru-RU" sz="2800" b="1" dirty="0" err="1" smtClean="0"/>
              <a:t>антропогенні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об‘єкти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явища</a:t>
            </a:r>
            <a:r>
              <a:rPr lang="ru-RU" sz="2800" dirty="0" smtClean="0"/>
              <a:t>, </a:t>
            </a:r>
            <a:r>
              <a:rPr lang="ru-RU" sz="2800" dirty="0" err="1" smtClean="0"/>
              <a:t>котрі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використовивати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відпочинку</a:t>
            </a:r>
            <a:r>
              <a:rPr lang="ru-RU" sz="2800" dirty="0" smtClean="0"/>
              <a:t>, туризму </a:t>
            </a:r>
            <a:r>
              <a:rPr lang="ru-RU" sz="2800" dirty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лікування</a:t>
            </a:r>
            <a:r>
              <a:rPr lang="ru-RU" sz="2800" dirty="0" smtClean="0"/>
              <a:t>.</a:t>
            </a:r>
          </a:p>
        </p:txBody>
      </p:sp>
      <p:pic>
        <p:nvPicPr>
          <p:cNvPr id="15362" name="Picture 4" descr="D:\Мои документы\Загрузки\ed6b350b76455b90a1795-12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705225"/>
            <a:ext cx="3657600" cy="292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 descr="D:\Мои документы\Закачки\Загрузки\Каменная могила\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725863"/>
            <a:ext cx="3844925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err="1" smtClean="0"/>
              <a:t>Рекреаційні</a:t>
            </a:r>
            <a:r>
              <a:rPr lang="ru-RU" sz="4000" dirty="0" smtClean="0"/>
              <a:t> </a:t>
            </a:r>
            <a:r>
              <a:rPr lang="ru-RU" sz="4000" dirty="0" err="1" smtClean="0"/>
              <a:t>ресурси</a:t>
            </a:r>
            <a:r>
              <a:rPr lang="ru-RU" sz="4000" dirty="0" smtClean="0"/>
              <a:t> </a:t>
            </a:r>
            <a:r>
              <a:rPr lang="ru-RU" sz="4000" dirty="0" err="1" smtClean="0"/>
              <a:t>поділяються</a:t>
            </a:r>
            <a:r>
              <a:rPr lang="ru-RU" sz="4000" dirty="0" smtClean="0"/>
              <a:t> на 4 </a:t>
            </a:r>
            <a:r>
              <a:rPr lang="ru-RU" sz="4000" dirty="0" err="1" smtClean="0"/>
              <a:t>типи</a:t>
            </a:r>
            <a:r>
              <a:rPr lang="ru-RU" sz="4000" dirty="0" smtClean="0"/>
              <a:t>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6868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Рекреаційно-лікувальні</a:t>
            </a:r>
            <a:r>
              <a:rPr lang="ru-RU" sz="2800" dirty="0" smtClean="0"/>
              <a:t>(</a:t>
            </a:r>
            <a:r>
              <a:rPr lang="ru-RU" sz="2800" dirty="0" err="1" smtClean="0"/>
              <a:t>лікування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мінеральними</a:t>
            </a:r>
            <a:r>
              <a:rPr lang="ru-RU" sz="2800" dirty="0" smtClean="0"/>
              <a:t> водами)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Рекреаційно-оздоровчі</a:t>
            </a:r>
            <a:r>
              <a:rPr lang="ru-RU" sz="2800" b="1" dirty="0" smtClean="0"/>
              <a:t> </a:t>
            </a:r>
            <a:r>
              <a:rPr lang="ru-RU" sz="2800" dirty="0" smtClean="0"/>
              <a:t>(купально-</a:t>
            </a:r>
            <a:r>
              <a:rPr lang="ru-RU" sz="2800" dirty="0" err="1" smtClean="0"/>
              <a:t>пляжні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місцевості</a:t>
            </a:r>
            <a:r>
              <a:rPr lang="ru-RU" sz="28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Рекреаційно-спортивні</a:t>
            </a:r>
            <a:r>
              <a:rPr lang="ru-RU" sz="2800" b="1" dirty="0" smtClean="0"/>
              <a:t> </a:t>
            </a:r>
            <a:r>
              <a:rPr lang="ru-RU" sz="2800" dirty="0" smtClean="0"/>
              <a:t>(</a:t>
            </a:r>
            <a:r>
              <a:rPr lang="ru-RU" sz="2800" dirty="0" err="1" smtClean="0"/>
              <a:t>гірськолижні</a:t>
            </a:r>
            <a:r>
              <a:rPr lang="ru-RU" sz="2800" dirty="0" smtClean="0"/>
              <a:t> </a:t>
            </a:r>
            <a:r>
              <a:rPr lang="ru-RU" sz="2800" dirty="0" err="1" smtClean="0"/>
              <a:t>бази</a:t>
            </a:r>
            <a:r>
              <a:rPr lang="ru-RU" sz="28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Рекреаційно-пізнавальні</a:t>
            </a:r>
            <a:r>
              <a:rPr lang="ru-RU" sz="2800" b="1" dirty="0"/>
              <a:t> </a:t>
            </a:r>
            <a:r>
              <a:rPr lang="ru-RU" sz="2800" dirty="0" smtClean="0"/>
              <a:t>(</a:t>
            </a:r>
            <a:r>
              <a:rPr lang="ru-RU" sz="2800" dirty="0" err="1" smtClean="0"/>
              <a:t>історичні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пам‘ятки</a:t>
            </a:r>
            <a:r>
              <a:rPr lang="ru-RU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685800"/>
            <a:ext cx="8229600" cy="3124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smtClean="0"/>
              <a:t>Широко </a:t>
            </a:r>
            <a:r>
              <a:rPr lang="ru-RU" sz="2800" dirty="0" err="1" smtClean="0"/>
              <a:t>застосовується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розподіл</a:t>
            </a:r>
            <a:r>
              <a:rPr lang="ru-RU" sz="2800" dirty="0" smtClean="0"/>
              <a:t> </a:t>
            </a:r>
            <a:r>
              <a:rPr lang="ru-RU" sz="2800" dirty="0" err="1" smtClean="0"/>
              <a:t>рекреаційних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ресурсів</a:t>
            </a:r>
            <a:r>
              <a:rPr lang="ru-RU" sz="2800" dirty="0" smtClean="0"/>
              <a:t> на </a:t>
            </a:r>
            <a:r>
              <a:rPr lang="ru-RU" sz="2800" b="1" dirty="0" smtClean="0"/>
              <a:t>природно-</a:t>
            </a:r>
            <a:r>
              <a:rPr lang="ru-RU" sz="2800" b="1" dirty="0" err="1" smtClean="0"/>
              <a:t>рекреаційні</a:t>
            </a:r>
            <a:r>
              <a:rPr lang="ru-RU" sz="2800" b="1" dirty="0" smtClean="0"/>
              <a:t> та культурно-</a:t>
            </a:r>
            <a:r>
              <a:rPr lang="ru-RU" sz="2800" b="1" dirty="0" err="1" smtClean="0"/>
              <a:t>історичні</a:t>
            </a:r>
            <a:r>
              <a:rPr lang="ru-RU" sz="2800" b="1" dirty="0" smtClean="0"/>
              <a:t> </a:t>
            </a:r>
            <a:r>
              <a:rPr lang="ru-RU" sz="2800" dirty="0" err="1" smtClean="0"/>
              <a:t>пам'ятки</a:t>
            </a:r>
            <a:r>
              <a:rPr lang="ru-RU" sz="2800" dirty="0" smtClean="0"/>
              <a:t>.</a:t>
            </a:r>
          </a:p>
        </p:txBody>
      </p:sp>
      <p:pic>
        <p:nvPicPr>
          <p:cNvPr id="17410" name="Picture 4" descr="D:\Мои документы\Мои рисунки\Океан\hammock_by_the_ocean-14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3276600"/>
            <a:ext cx="4470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5" descr="D:\Мои документы\Мои рисунки\библиотеки\0_394a8_2eca9070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130425"/>
            <a:ext cx="33655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Природно-</a:t>
            </a:r>
            <a:r>
              <a:rPr lang="ru-RU" sz="4000" dirty="0" err="1" smtClean="0"/>
              <a:t>рекреаційні</a:t>
            </a:r>
            <a:r>
              <a:rPr lang="ru-RU" sz="4000" dirty="0" smtClean="0"/>
              <a:t> </a:t>
            </a:r>
            <a:r>
              <a:rPr lang="ru-RU" sz="4000" dirty="0" err="1" smtClean="0"/>
              <a:t>ресурси</a:t>
            </a:r>
            <a:endParaRPr lang="ru-RU" sz="40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4724400"/>
            <a:ext cx="8229600" cy="17526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err="1" smtClean="0"/>
              <a:t>Головні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природно-</a:t>
            </a:r>
            <a:r>
              <a:rPr lang="ru-RU" sz="2800" dirty="0" err="1" smtClean="0"/>
              <a:t>рекреаційних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територій</a:t>
            </a:r>
            <a:r>
              <a:rPr lang="ru-RU" sz="2800" dirty="0" smtClean="0"/>
              <a:t> – </a:t>
            </a:r>
            <a:r>
              <a:rPr lang="ru-RU" sz="2800" dirty="0" err="1" smtClean="0"/>
              <a:t>зелені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навколо</a:t>
            </a:r>
            <a:r>
              <a:rPr lang="ru-RU" sz="2800" dirty="0" smtClean="0"/>
              <a:t> великих </a:t>
            </a:r>
            <a:r>
              <a:rPr lang="ru-RU" sz="2800" dirty="0" err="1" smtClean="0"/>
              <a:t>міст</a:t>
            </a:r>
            <a:r>
              <a:rPr lang="ru-RU" sz="2800" dirty="0" smtClean="0"/>
              <a:t>, </a:t>
            </a:r>
            <a:r>
              <a:rPr lang="ru-RU" sz="2800" dirty="0" err="1" smtClean="0"/>
              <a:t>заповідники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національні</a:t>
            </a:r>
            <a:r>
              <a:rPr lang="ru-RU" sz="2800" dirty="0" smtClean="0"/>
              <a:t> парки.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4800" y="177165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Морські узбережжя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72200" y="175260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Береги річок та озер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72200" y="342900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Лісові масиви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76600" y="342900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Мінеральні джерела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342900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Лікувальні грязі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Динаміка міжнародного туризму</a:t>
            </a:r>
            <a:endParaRPr lang="ru-RU" dirty="0"/>
          </a:p>
        </p:txBody>
      </p:sp>
      <p:graphicFrame>
        <p:nvGraphicFramePr>
          <p:cNvPr id="19458" name="Объект 4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32325"/>
        </p:xfrm>
        <a:graphic>
          <a:graphicData uri="http://schemas.openxmlformats.org/presentationml/2006/ole">
            <p:oleObj spid="_x0000_s19458" r:id="rId3" imgW="8327858" imgH="4633362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Розподіл туризму по регіонам</a:t>
            </a:r>
            <a:endParaRPr lang="ru-RU" dirty="0"/>
          </a:p>
        </p:txBody>
      </p:sp>
      <p:graphicFrame>
        <p:nvGraphicFramePr>
          <p:cNvPr id="20482" name="Объект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32325"/>
        </p:xfrm>
        <a:graphic>
          <a:graphicData uri="http://schemas.openxmlformats.org/presentationml/2006/ole">
            <p:oleObj spid="_x0000_s20482" r:id="rId3" imgW="8327858" imgH="4633362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Культурно-</a:t>
            </a:r>
            <a:r>
              <a:rPr lang="ru-RU" sz="4000" dirty="0" err="1" smtClean="0"/>
              <a:t>історичні</a:t>
            </a:r>
            <a:r>
              <a:rPr lang="ru-RU" sz="4000" dirty="0" smtClean="0"/>
              <a:t> </a:t>
            </a:r>
            <a:r>
              <a:rPr lang="ru-RU" sz="4000" dirty="0" err="1" smtClean="0"/>
              <a:t>пам'ятки</a:t>
            </a:r>
            <a:endParaRPr lang="ru-RU" sz="4000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27125"/>
            <a:ext cx="8915400" cy="1295400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smtClean="0"/>
              <a:t>Памятки </a:t>
            </a:r>
            <a:r>
              <a:rPr lang="ru-RU" sz="2800" dirty="0" err="1" smtClean="0"/>
              <a:t>історії</a:t>
            </a:r>
            <a:r>
              <a:rPr lang="ru-RU" sz="2800" dirty="0" smtClean="0"/>
              <a:t>, </a:t>
            </a:r>
            <a:r>
              <a:rPr lang="ru-RU" sz="2800" dirty="0" err="1" smtClean="0"/>
              <a:t>археології</a:t>
            </a:r>
            <a:r>
              <a:rPr lang="ru-RU" sz="2800" dirty="0" smtClean="0"/>
              <a:t>, </a:t>
            </a:r>
            <a:r>
              <a:rPr lang="ru-RU" sz="2800" dirty="0" err="1" smtClean="0"/>
              <a:t>архитектури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мистецтва</a:t>
            </a:r>
            <a:r>
              <a:rPr lang="ru-RU" sz="2800" dirty="0" smtClean="0"/>
              <a:t>.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276225" y="1806575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Херсонес</a:t>
            </a:r>
            <a:endParaRPr lang="ru-RU"/>
          </a:p>
        </p:txBody>
      </p:sp>
      <p:sp>
        <p:nvSpPr>
          <p:cNvPr id="21508" name="Text Box 9"/>
          <p:cNvSpPr txBox="1">
            <a:spLocks noChangeArrowheads="1"/>
          </p:cNvSpPr>
          <p:nvPr/>
        </p:nvSpPr>
        <p:spPr bwMode="auto">
          <a:xfrm>
            <a:off x="5334000" y="1808163"/>
            <a:ext cx="342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/>
              <a:t>Софія Київська</a:t>
            </a:r>
          </a:p>
        </p:txBody>
      </p:sp>
      <p:pic>
        <p:nvPicPr>
          <p:cNvPr id="21509" name="Picture 9" descr="C:\Documents and Settings\Алексей\Рабочий стол\1-thumb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5350" y="2201863"/>
            <a:ext cx="4057650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10" descr="C:\Documents and Settings\Алексей\Рабочий стол\lviv_sob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225" y="4397375"/>
            <a:ext cx="4067175" cy="237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1" descr="C:\Documents and Settings\Алексей\Рабочий стол\3759908ac4f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3" y="2211388"/>
            <a:ext cx="3157537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4495800" y="601980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Собор Святого Юра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158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Verdana</vt:lpstr>
      <vt:lpstr>Arial</vt:lpstr>
      <vt:lpstr>Wingdings</vt:lpstr>
      <vt:lpstr>Calibri</vt:lpstr>
      <vt:lpstr>Times New Roman</vt:lpstr>
      <vt:lpstr>Склон</vt:lpstr>
      <vt:lpstr>Склон</vt:lpstr>
      <vt:lpstr>Диаграмма Microsoft Excel</vt:lpstr>
      <vt:lpstr>РЕКРЕАЦІЙНІ  РЕСУРСИ СВІТУ</vt:lpstr>
      <vt:lpstr>Слайд 2</vt:lpstr>
      <vt:lpstr>Слайд 3</vt:lpstr>
      <vt:lpstr>Рекреаційні ресурси поділяються на 4 типи:</vt:lpstr>
      <vt:lpstr>Слайд 5</vt:lpstr>
      <vt:lpstr>Природно-рекреаційні ресурси</vt:lpstr>
      <vt:lpstr>Динаміка міжнародного туризму</vt:lpstr>
      <vt:lpstr>Розподіл туризму по регіонам</vt:lpstr>
      <vt:lpstr>Культурно-історичні пам'ятки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21</cp:revision>
  <cp:lastPrinted>1601-01-01T00:00:00Z</cp:lastPrinted>
  <dcterms:created xsi:type="dcterms:W3CDTF">1601-01-01T00:00:00Z</dcterms:created>
  <dcterms:modified xsi:type="dcterms:W3CDTF">2012-11-14T18:04:57Z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