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8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5" r:id="rId11"/>
    <p:sldId id="266" r:id="rId12"/>
    <p:sldId id="272" r:id="rId13"/>
    <p:sldId id="273" r:id="rId14"/>
    <p:sldId id="269" r:id="rId15"/>
    <p:sldId id="274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5" autoAdjust="0"/>
    <p:restoredTop sz="94660" autoAdjust="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4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876800"/>
            <a:ext cx="8839200" cy="914400"/>
          </a:xfrm>
        </p:spPr>
        <p:txBody>
          <a:bodyPr>
            <a:noAutofit/>
          </a:bodyPr>
          <a:lstStyle>
            <a:lvl1pPr algn="r">
              <a:defRPr sz="4400" b="1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5715000"/>
            <a:ext cx="8839200" cy="533400"/>
          </a:xfrm>
        </p:spPr>
        <p:txBody>
          <a:bodyPr/>
          <a:lstStyle>
            <a:lvl1pPr marL="0" indent="0" algn="r">
              <a:buNone/>
              <a:defRPr b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34ECE-9397-405D-8D11-75CACF2C884D}" type="datetimeFigureOut">
              <a:rPr lang="ru-RU" smtClean="0"/>
              <a:pPr/>
              <a:t>26.02.2013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D46-CE39-4000-8651-B57E273F49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34ECE-9397-405D-8D11-75CACF2C884D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D46-CE39-4000-8651-B57E273F49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34ECE-9397-405D-8D11-75CACF2C884D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D46-CE39-4000-8651-B57E273F49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34ECE-9397-405D-8D11-75CACF2C884D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D46-CE39-4000-8651-B57E273F49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34ECE-9397-405D-8D11-75CACF2C884D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D46-CE39-4000-8651-B57E273F49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34ECE-9397-405D-8D11-75CACF2C884D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D46-CE39-4000-8651-B57E273F49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34ECE-9397-405D-8D11-75CACF2C884D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D46-CE39-4000-8651-B57E273F49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34ECE-9397-405D-8D11-75CACF2C884D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D46-CE39-4000-8651-B57E273F49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34ECE-9397-405D-8D11-75CACF2C884D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D46-CE39-4000-8651-B57E273F49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34ECE-9397-405D-8D11-75CACF2C884D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D46-CE39-4000-8651-B57E273F49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34ECE-9397-405D-8D11-75CACF2C884D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BD46-CE39-4000-8651-B57E273F49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7467600" cy="467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34ECE-9397-405D-8D11-75CACF2C884D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8BD46-CE39-4000-8651-B57E273F49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ver dir="lu"/>
  </p:transition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Arial Blac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5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5">
              <a:lumMod val="20000"/>
              <a:lumOff val="8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5">
              <a:lumMod val="20000"/>
              <a:lumOff val="8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5">
              <a:lumMod val="20000"/>
              <a:lumOff val="8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5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0"/>
            <a:ext cx="8839200" cy="914400"/>
          </a:xfrm>
        </p:spPr>
        <p:txBody>
          <a:bodyPr/>
          <a:lstStyle/>
          <a:p>
            <a:r>
              <a:rPr lang="uk-UA" dirty="0" smtClean="0"/>
              <a:t>Сполучені Штати Америки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4786322"/>
            <a:ext cx="8839200" cy="1643074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Підготували</a:t>
            </a:r>
            <a:r>
              <a:rPr lang="ru-RU" dirty="0" smtClean="0">
                <a:solidFill>
                  <a:schemeClr val="bg1"/>
                </a:solidFill>
              </a:rPr>
              <a:t>: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Мальцева </a:t>
            </a:r>
            <a:r>
              <a:rPr lang="ru-RU" dirty="0" err="1" smtClean="0">
                <a:solidFill>
                  <a:schemeClr val="bg1"/>
                </a:solidFill>
              </a:rPr>
              <a:t>Наталія</a:t>
            </a:r>
            <a:r>
              <a:rPr lang="ru-RU" dirty="0" smtClean="0">
                <a:solidFill>
                  <a:schemeClr val="bg1"/>
                </a:solidFill>
              </a:rPr>
              <a:t> і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err="1" smtClean="0">
                <a:solidFill>
                  <a:schemeClr val="bg1"/>
                </a:solidFill>
              </a:rPr>
              <a:t>Покачайло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Анастасія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uk-UA" dirty="0" smtClean="0">
                <a:solidFill>
                  <a:schemeClr val="bg1"/>
                </a:solidFill>
              </a:rPr>
              <a:t>6(10) А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Економіка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428736"/>
            <a:ext cx="4143404" cy="450059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 США – </a:t>
            </a:r>
            <a:r>
              <a:rPr lang="ru-RU" dirty="0" err="1" smtClean="0"/>
              <a:t>високорозвинена</a:t>
            </a:r>
            <a:r>
              <a:rPr lang="ru-RU" dirty="0" smtClean="0"/>
              <a:t> </a:t>
            </a:r>
            <a:r>
              <a:rPr lang="ru-RU" dirty="0" err="1" smtClean="0"/>
              <a:t>постіндустріальна</a:t>
            </a:r>
            <a:r>
              <a:rPr lang="ru-RU" dirty="0" smtClean="0"/>
              <a:t> </a:t>
            </a:r>
            <a:r>
              <a:rPr lang="ru-RU" dirty="0" err="1" smtClean="0"/>
              <a:t>країна</a:t>
            </a:r>
            <a:r>
              <a:rPr lang="ru-RU" dirty="0" smtClean="0"/>
              <a:t>; </a:t>
            </a:r>
            <a:r>
              <a:rPr lang="ru-RU" dirty="0" err="1" smtClean="0"/>
              <a:t>держава-гігант</a:t>
            </a:r>
            <a:r>
              <a:rPr lang="ru-RU" dirty="0" smtClean="0"/>
              <a:t>, </a:t>
            </a:r>
            <a:r>
              <a:rPr lang="ru-RU" dirty="0" err="1" smtClean="0"/>
              <a:t>провідна</a:t>
            </a:r>
            <a:r>
              <a:rPr lang="ru-RU" dirty="0" smtClean="0"/>
              <a:t> </a:t>
            </a:r>
            <a:r>
              <a:rPr lang="ru-RU" dirty="0" err="1" smtClean="0"/>
              <a:t>економічна</a:t>
            </a:r>
            <a:r>
              <a:rPr lang="ru-RU" dirty="0" smtClean="0"/>
              <a:t> і </a:t>
            </a:r>
            <a:r>
              <a:rPr lang="ru-RU" dirty="0" err="1" smtClean="0"/>
              <a:t>військова</a:t>
            </a:r>
            <a:r>
              <a:rPr lang="ru-RU" dirty="0" smtClean="0"/>
              <a:t> держава </a:t>
            </a:r>
            <a:r>
              <a:rPr lang="ru-RU" dirty="0" err="1" smtClean="0"/>
              <a:t>світу</a:t>
            </a:r>
            <a:r>
              <a:rPr lang="ru-RU" dirty="0" smtClean="0"/>
              <a:t>; </a:t>
            </a:r>
            <a:r>
              <a:rPr lang="ru-RU" dirty="0" err="1" smtClean="0"/>
              <a:t>займає</a:t>
            </a:r>
            <a:r>
              <a:rPr lang="ru-RU" dirty="0" smtClean="0"/>
              <a:t> 3 </a:t>
            </a:r>
            <a:r>
              <a:rPr lang="ru-RU" dirty="0" err="1" smtClean="0"/>
              <a:t>місце</a:t>
            </a:r>
            <a:r>
              <a:rPr lang="ru-RU" dirty="0" smtClean="0"/>
              <a:t> у </a:t>
            </a:r>
            <a:r>
              <a:rPr lang="ru-RU" dirty="0" err="1" smtClean="0"/>
              <a:t>світі</a:t>
            </a:r>
            <a:r>
              <a:rPr lang="ru-RU" dirty="0" smtClean="0"/>
              <a:t> за </a:t>
            </a:r>
            <a:r>
              <a:rPr lang="ru-RU" dirty="0" err="1" smtClean="0"/>
              <a:t>площею</a:t>
            </a:r>
            <a:r>
              <a:rPr lang="ru-RU" dirty="0" smtClean="0"/>
              <a:t> і </a:t>
            </a:r>
            <a:r>
              <a:rPr lang="ru-RU" dirty="0" err="1" smtClean="0"/>
              <a:t>чисельністю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. США 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високорозвинену</a:t>
            </a:r>
            <a:r>
              <a:rPr lang="ru-RU" dirty="0" smtClean="0"/>
              <a:t> і </a:t>
            </a:r>
            <a:r>
              <a:rPr lang="ru-RU" dirty="0" err="1" smtClean="0"/>
              <a:t>диверсифіковану</a:t>
            </a:r>
            <a:r>
              <a:rPr lang="ru-RU" dirty="0" smtClean="0"/>
              <a:t> </a:t>
            </a:r>
            <a:r>
              <a:rPr lang="ru-RU" dirty="0" err="1" smtClean="0"/>
              <a:t>промисловість</a:t>
            </a:r>
            <a:r>
              <a:rPr lang="ru-RU" dirty="0" smtClean="0"/>
              <a:t>, </a:t>
            </a:r>
            <a:r>
              <a:rPr lang="ru-RU" dirty="0" err="1" smtClean="0"/>
              <a:t>основними</a:t>
            </a:r>
            <a:r>
              <a:rPr lang="ru-RU" dirty="0" smtClean="0"/>
              <a:t> </a:t>
            </a:r>
            <a:r>
              <a:rPr lang="ru-RU" dirty="0" err="1" smtClean="0"/>
              <a:t>галузями</a:t>
            </a:r>
            <a:r>
              <a:rPr lang="ru-RU" dirty="0" smtClean="0"/>
              <a:t>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загальне</a:t>
            </a:r>
            <a:r>
              <a:rPr lang="ru-RU" dirty="0" smtClean="0"/>
              <a:t>, </a:t>
            </a:r>
            <a:r>
              <a:rPr lang="ru-RU" dirty="0" err="1" smtClean="0"/>
              <a:t>транспортне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електротехнічнне</a:t>
            </a:r>
            <a:r>
              <a:rPr lang="ru-RU" dirty="0" smtClean="0"/>
              <a:t> </a:t>
            </a:r>
            <a:r>
              <a:rPr lang="ru-RU" dirty="0" err="1" smtClean="0"/>
              <a:t>машинобудування</a:t>
            </a:r>
            <a:r>
              <a:rPr lang="ru-RU" dirty="0" smtClean="0"/>
              <a:t>, </a:t>
            </a:r>
            <a:r>
              <a:rPr lang="ru-RU" dirty="0" err="1" smtClean="0"/>
              <a:t>видобуток</a:t>
            </a:r>
            <a:r>
              <a:rPr lang="ru-RU" dirty="0" smtClean="0"/>
              <a:t> </a:t>
            </a:r>
            <a:r>
              <a:rPr lang="ru-RU" dirty="0" err="1" smtClean="0"/>
              <a:t>корисних</a:t>
            </a:r>
            <a:r>
              <a:rPr lang="ru-RU" dirty="0" smtClean="0"/>
              <a:t> </a:t>
            </a:r>
            <a:r>
              <a:rPr lang="ru-RU" dirty="0" err="1" smtClean="0"/>
              <a:t>копалин</a:t>
            </a:r>
            <a:r>
              <a:rPr lang="ru-RU" dirty="0" smtClean="0"/>
              <a:t>, </a:t>
            </a:r>
            <a:r>
              <a:rPr lang="ru-RU" dirty="0" err="1" smtClean="0"/>
              <a:t>хім</a:t>
            </a:r>
            <a:r>
              <a:rPr lang="ru-RU" dirty="0" smtClean="0"/>
              <a:t>. та </a:t>
            </a:r>
            <a:r>
              <a:rPr lang="ru-RU" dirty="0" err="1" smtClean="0"/>
              <a:t>харчова</a:t>
            </a:r>
            <a:r>
              <a:rPr lang="ru-RU" dirty="0" smtClean="0"/>
              <a:t> </a:t>
            </a:r>
            <a:r>
              <a:rPr lang="ru-RU" dirty="0" err="1" smtClean="0"/>
              <a:t>пром-сть</a:t>
            </a:r>
            <a:r>
              <a:rPr lang="ru-RU" dirty="0" smtClean="0"/>
              <a:t>, </a:t>
            </a:r>
            <a:r>
              <a:rPr lang="ru-RU" dirty="0" err="1" smtClean="0"/>
              <a:t>виробн</a:t>
            </a:r>
            <a:r>
              <a:rPr lang="ru-RU" dirty="0" smtClean="0"/>
              <a:t>. </a:t>
            </a:r>
            <a:r>
              <a:rPr lang="ru-RU" dirty="0" err="1" smtClean="0"/>
              <a:t>металовиробів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Рисунок 6" descr="511px-NYC_NY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3" y="1214421"/>
            <a:ext cx="4214843" cy="49406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43108" y="5572140"/>
            <a:ext cx="2214578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err="1" smtClean="0"/>
              <a:t>Нью-Йоркська</a:t>
            </a:r>
            <a:r>
              <a:rPr lang="ru-RU" dirty="0" smtClean="0"/>
              <a:t> </a:t>
            </a:r>
            <a:r>
              <a:rPr lang="ru-RU" dirty="0" err="1" smtClean="0"/>
              <a:t>фондова</a:t>
            </a:r>
            <a:r>
              <a:rPr lang="ru-RU" dirty="0" smtClean="0"/>
              <a:t> </a:t>
            </a:r>
            <a:r>
              <a:rPr lang="ru-RU" dirty="0" err="1" smtClean="0"/>
              <a:t>біржа</a:t>
            </a:r>
            <a:endParaRPr lang="ru-RU" dirty="0" smtClean="0"/>
          </a:p>
          <a:p>
            <a:r>
              <a:rPr lang="ru-RU" dirty="0" smtClean="0"/>
              <a:t> на </a:t>
            </a:r>
            <a:r>
              <a:rPr lang="ru-RU" dirty="0" err="1" smtClean="0"/>
              <a:t>Уолл-стріт</a:t>
            </a:r>
            <a:endParaRPr lang="ru-RU" dirty="0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Чорна металургія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357298"/>
            <a:ext cx="7467600" cy="46783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2000" dirty="0" err="1" smtClean="0"/>
              <a:t>Чорна</a:t>
            </a:r>
            <a:r>
              <a:rPr lang="ru-RU" sz="2000" dirty="0" smtClean="0"/>
              <a:t> </a:t>
            </a:r>
            <a:r>
              <a:rPr lang="ru-RU" sz="2000" dirty="0" err="1" smtClean="0"/>
              <a:t>металургія</a:t>
            </a:r>
            <a:r>
              <a:rPr lang="ru-RU" sz="2000" dirty="0" smtClean="0"/>
              <a:t> в США </a:t>
            </a:r>
            <a:r>
              <a:rPr lang="ru-RU" sz="2000" dirty="0" err="1" smtClean="0"/>
              <a:t>зародилася</a:t>
            </a:r>
            <a:r>
              <a:rPr lang="ru-RU" sz="2000" dirty="0" smtClean="0"/>
              <a:t> в 70-х роках XIX ст. і </a:t>
            </a:r>
            <a:r>
              <a:rPr lang="ru-RU" sz="2000" dirty="0" err="1" smtClean="0"/>
              <a:t>з</a:t>
            </a:r>
            <a:r>
              <a:rPr lang="ru-RU" sz="2000" dirty="0" smtClean="0"/>
              <a:t> того часу </a:t>
            </a:r>
            <a:r>
              <a:rPr lang="ru-RU" sz="2000" dirty="0" err="1" smtClean="0"/>
              <a:t>протягом</a:t>
            </a:r>
            <a:r>
              <a:rPr lang="ru-RU" sz="2000" dirty="0" smtClean="0"/>
              <a:t> </a:t>
            </a:r>
            <a:r>
              <a:rPr lang="ru-RU" sz="2000" dirty="0" err="1" smtClean="0"/>
              <a:t>довгого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періоду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країна</a:t>
            </a:r>
            <a:r>
              <a:rPr lang="ru-RU" sz="2000" dirty="0" smtClean="0"/>
              <a:t> </a:t>
            </a:r>
            <a:r>
              <a:rPr lang="ru-RU" sz="2000" dirty="0" err="1" smtClean="0"/>
              <a:t>займала</a:t>
            </a:r>
            <a:r>
              <a:rPr lang="ru-RU" sz="2000" dirty="0" smtClean="0"/>
              <a:t> перше </a:t>
            </a:r>
            <a:r>
              <a:rPr lang="ru-RU" sz="2000" dirty="0" err="1" smtClean="0"/>
              <a:t>місце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виплавки</a:t>
            </a:r>
            <a:r>
              <a:rPr lang="ru-RU" sz="2000" dirty="0" smtClean="0"/>
              <a:t> </a:t>
            </a:r>
            <a:r>
              <a:rPr lang="ru-RU" sz="2000" dirty="0" err="1" smtClean="0"/>
              <a:t>чавуну</a:t>
            </a:r>
            <a:r>
              <a:rPr lang="ru-RU" sz="2000" dirty="0" smtClean="0"/>
              <a:t> та </a:t>
            </a:r>
            <a:r>
              <a:rPr lang="ru-RU" sz="2000" dirty="0" err="1" smtClean="0"/>
              <a:t>сталі</a:t>
            </a:r>
            <a:r>
              <a:rPr lang="ru-RU" sz="2000" dirty="0" smtClean="0"/>
              <a:t>. </a:t>
            </a:r>
          </a:p>
          <a:p>
            <a:pPr>
              <a:buNone/>
            </a:pPr>
            <a:r>
              <a:rPr lang="uk-UA" sz="2000" b="1" dirty="0" smtClean="0"/>
              <a:t>  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Головні</a:t>
            </a:r>
            <a:r>
              <a:rPr lang="uk-UA" sz="2000" b="1" dirty="0" smtClean="0"/>
              <a:t> 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центри</a:t>
            </a:r>
            <a:r>
              <a:rPr lang="uk-UA" sz="2000" b="1" dirty="0" smtClean="0"/>
              <a:t>: </a:t>
            </a:r>
            <a:r>
              <a:rPr lang="uk-UA" sz="2000" dirty="0" smtClean="0"/>
              <a:t>Пітсбург, </a:t>
            </a:r>
            <a:r>
              <a:rPr lang="uk-UA" sz="2000" dirty="0" err="1" smtClean="0"/>
              <a:t>Янгстаун</a:t>
            </a:r>
            <a:r>
              <a:rPr lang="uk-UA" sz="2000" dirty="0" smtClean="0"/>
              <a:t>, </a:t>
            </a:r>
            <a:r>
              <a:rPr lang="uk-UA" sz="2000" dirty="0" err="1" smtClean="0"/>
              <a:t>Уоррен</a:t>
            </a:r>
            <a:r>
              <a:rPr lang="uk-UA" sz="2000" dirty="0" smtClean="0"/>
              <a:t>, </a:t>
            </a:r>
            <a:r>
              <a:rPr lang="uk-UA" sz="2000" dirty="0" err="1" smtClean="0"/>
              <a:t>Мілуокі</a:t>
            </a:r>
            <a:r>
              <a:rPr lang="uk-UA" sz="2000" dirty="0" smtClean="0"/>
              <a:t>, Чикаго, Детройт, </a:t>
            </a:r>
            <a:r>
              <a:rPr lang="uk-UA" sz="2000" dirty="0" err="1" smtClean="0"/>
              <a:t>Толідо</a:t>
            </a:r>
            <a:r>
              <a:rPr lang="uk-UA" sz="2000" dirty="0" smtClean="0"/>
              <a:t>, </a:t>
            </a:r>
            <a:r>
              <a:rPr lang="uk-UA" sz="2000" dirty="0" err="1" smtClean="0"/>
              <a:t>Буфалло</a:t>
            </a:r>
            <a:r>
              <a:rPr lang="uk-UA" sz="2000" dirty="0" smtClean="0"/>
              <a:t>, Чикаго і </a:t>
            </a:r>
            <a:r>
              <a:rPr lang="uk-UA" sz="2000" dirty="0" err="1" smtClean="0"/>
              <a:t>Клівленд</a:t>
            </a:r>
            <a:r>
              <a:rPr lang="uk-UA" sz="2000" dirty="0" smtClean="0"/>
              <a:t>. </a:t>
            </a:r>
            <a:endParaRPr lang="ru-RU" sz="20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1317460729_metallurgiy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3286124"/>
            <a:ext cx="5016630" cy="3267080"/>
          </a:xfrm>
          <a:prstGeom prst="rect">
            <a:avLst/>
          </a:prstGeo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Кольорова металургія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000108"/>
            <a:ext cx="7786742" cy="26241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100" dirty="0" smtClean="0"/>
              <a:t>      </a:t>
            </a:r>
            <a:r>
              <a:rPr lang="ru-RU" sz="2000" dirty="0" smtClean="0"/>
              <a:t>В </a:t>
            </a:r>
            <a:r>
              <a:rPr lang="ru-RU" sz="2000" dirty="0" err="1" smtClean="0"/>
              <a:t>розміщенні</a:t>
            </a:r>
            <a:r>
              <a:rPr lang="ru-RU" sz="2000" dirty="0" smtClean="0"/>
              <a:t> </a:t>
            </a:r>
            <a:r>
              <a:rPr lang="ru-RU" sz="2000" dirty="0" err="1" smtClean="0"/>
              <a:t>металургії</a:t>
            </a:r>
            <a:r>
              <a:rPr lang="ru-RU" sz="2000" dirty="0" smtClean="0"/>
              <a:t> тяжких </a:t>
            </a:r>
            <a:r>
              <a:rPr lang="ru-RU" sz="2000" dirty="0" err="1" smtClean="0"/>
              <a:t>кольорових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металів</a:t>
            </a:r>
            <a:r>
              <a:rPr lang="ru-RU" sz="2000" dirty="0" smtClean="0"/>
              <a:t> </a:t>
            </a:r>
            <a:r>
              <a:rPr lang="ru-RU" sz="2000" dirty="0" err="1" smtClean="0"/>
              <a:t>головну</a:t>
            </a:r>
            <a:r>
              <a:rPr lang="ru-RU" sz="2000" dirty="0" smtClean="0"/>
              <a:t> роль </a:t>
            </a:r>
            <a:r>
              <a:rPr lang="ru-RU" sz="2000" dirty="0" err="1" smtClean="0"/>
              <a:t>відіграє</a:t>
            </a:r>
            <a:r>
              <a:rPr lang="ru-RU" sz="2000" dirty="0" smtClean="0"/>
              <a:t> </a:t>
            </a:r>
            <a:r>
              <a:rPr lang="ru-RU" sz="2000" dirty="0" err="1" smtClean="0"/>
              <a:t>сировинний</a:t>
            </a:r>
            <a:r>
              <a:rPr lang="ru-RU" sz="2000" dirty="0" smtClean="0"/>
              <a:t> фактор. </a:t>
            </a:r>
            <a:r>
              <a:rPr lang="ru-RU" sz="2000" dirty="0" err="1" smtClean="0"/>
              <a:t>Основні</a:t>
            </a:r>
            <a:r>
              <a:rPr lang="ru-RU" sz="2000" dirty="0" smtClean="0"/>
              <a:t> заводи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виплавки</a:t>
            </a:r>
            <a:r>
              <a:rPr lang="ru-RU" sz="2000" dirty="0" smtClean="0"/>
              <a:t> </a:t>
            </a:r>
            <a:r>
              <a:rPr lang="ru-RU" sz="2000" dirty="0" err="1" smtClean="0"/>
              <a:t>міді</a:t>
            </a:r>
            <a:r>
              <a:rPr lang="ru-RU" sz="2000" dirty="0" smtClean="0"/>
              <a:t> </a:t>
            </a:r>
            <a:r>
              <a:rPr lang="ru-RU" sz="2000" dirty="0" err="1" smtClean="0"/>
              <a:t>розташовані</a:t>
            </a:r>
            <a:r>
              <a:rPr lang="ru-RU" sz="2000" dirty="0" smtClean="0"/>
              <a:t> в </a:t>
            </a:r>
            <a:r>
              <a:rPr lang="ru-RU" sz="2000" dirty="0" err="1" smtClean="0"/>
              <a:t>Гірських</a:t>
            </a:r>
            <a:r>
              <a:rPr lang="ru-RU" sz="2000" dirty="0" smtClean="0"/>
              <a:t> штатах: </a:t>
            </a:r>
            <a:r>
              <a:rPr lang="ru-RU" sz="2000" dirty="0" err="1" smtClean="0"/>
              <a:t>Арізоні</a:t>
            </a:r>
            <a:r>
              <a:rPr lang="ru-RU" sz="2000" dirty="0" smtClean="0"/>
              <a:t> (</a:t>
            </a:r>
            <a:r>
              <a:rPr lang="ru-RU" sz="2000" dirty="0" err="1" smtClean="0"/>
              <a:t>Моренсі</a:t>
            </a:r>
            <a:r>
              <a:rPr lang="ru-RU" sz="2000" dirty="0" smtClean="0"/>
              <a:t>), </a:t>
            </a:r>
            <a:r>
              <a:rPr lang="ru-RU" sz="2000" dirty="0" err="1" smtClean="0"/>
              <a:t>Нью-Мексіко</a:t>
            </a:r>
            <a:r>
              <a:rPr lang="ru-RU" sz="2000" dirty="0" smtClean="0"/>
              <a:t>, </a:t>
            </a:r>
            <a:r>
              <a:rPr lang="ru-RU" sz="2000" dirty="0" err="1" smtClean="0"/>
              <a:t>Юті</a:t>
            </a:r>
            <a:r>
              <a:rPr lang="ru-RU" sz="2000" dirty="0" smtClean="0"/>
              <a:t>, </a:t>
            </a:r>
            <a:r>
              <a:rPr lang="ru-RU" sz="2000" dirty="0" err="1" smtClean="0"/>
              <a:t>Вайомінгу</a:t>
            </a:r>
            <a:r>
              <a:rPr lang="ru-RU" sz="2000" dirty="0" smtClean="0"/>
              <a:t>. Там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присутні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підприємства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виплавки</a:t>
            </a:r>
            <a:r>
              <a:rPr lang="ru-RU" sz="2000" dirty="0" smtClean="0"/>
              <a:t> </a:t>
            </a:r>
            <a:r>
              <a:rPr lang="ru-RU" sz="2000" dirty="0" err="1" smtClean="0"/>
              <a:t>свинцю</a:t>
            </a:r>
            <a:r>
              <a:rPr lang="ru-RU" sz="2000" dirty="0" smtClean="0"/>
              <a:t> та цинку. </a:t>
            </a:r>
            <a:r>
              <a:rPr lang="ru-RU" sz="2000" dirty="0" err="1" smtClean="0"/>
              <a:t>Головними</a:t>
            </a:r>
            <a:r>
              <a:rPr lang="ru-RU" sz="2000" dirty="0" smtClean="0"/>
              <a:t> районами </a:t>
            </a:r>
            <a:r>
              <a:rPr lang="ru-RU" sz="2000" dirty="0" err="1" smtClean="0"/>
              <a:t>виробництва</a:t>
            </a:r>
            <a:r>
              <a:rPr lang="ru-RU" sz="2000" dirty="0" smtClean="0"/>
              <a:t> </a:t>
            </a:r>
            <a:r>
              <a:rPr lang="ru-RU" sz="2000" dirty="0" err="1" smtClean="0"/>
              <a:t>алюмінію</a:t>
            </a:r>
            <a:r>
              <a:rPr lang="ru-RU" sz="2000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басейни</a:t>
            </a:r>
            <a:r>
              <a:rPr lang="ru-RU" sz="2000" dirty="0" smtClean="0"/>
              <a:t> рік Колорадо і </a:t>
            </a:r>
            <a:r>
              <a:rPr lang="ru-RU" sz="2000" dirty="0" err="1" smtClean="0"/>
              <a:t>Теннессі</a:t>
            </a:r>
            <a:r>
              <a:rPr lang="ru-RU" sz="2000" dirty="0" smtClean="0"/>
              <a:t>.</a:t>
            </a:r>
          </a:p>
          <a:p>
            <a:endParaRPr lang="ru-RU" dirty="0"/>
          </a:p>
        </p:txBody>
      </p:sp>
      <p:pic>
        <p:nvPicPr>
          <p:cNvPr id="5" name="Рисунок 4" descr="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3071810"/>
            <a:ext cx="5286412" cy="3595919"/>
          </a:xfrm>
          <a:prstGeom prst="rect">
            <a:avLst/>
          </a:prstGeo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Наука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214422"/>
            <a:ext cx="7467600" cy="4678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dirty="0" smtClean="0"/>
              <a:t>     </a:t>
            </a:r>
            <a:r>
              <a:rPr lang="ru-RU" sz="2200" dirty="0" err="1" smtClean="0"/>
              <a:t>Чисельність</a:t>
            </a:r>
            <a:r>
              <a:rPr lang="ru-RU" sz="2200" dirty="0" smtClean="0"/>
              <a:t> </a:t>
            </a:r>
            <a:r>
              <a:rPr lang="ru-RU" sz="2200" dirty="0" err="1" smtClean="0"/>
              <a:t>наукових</a:t>
            </a:r>
            <a:r>
              <a:rPr lang="ru-RU" sz="2200" dirty="0" smtClean="0"/>
              <a:t> </a:t>
            </a:r>
            <a:r>
              <a:rPr lang="ru-RU" sz="2200" dirty="0" err="1" smtClean="0"/>
              <a:t>співробітників</a:t>
            </a:r>
            <a:r>
              <a:rPr lang="ru-RU" sz="2200" dirty="0" smtClean="0"/>
              <a:t> у США, за </a:t>
            </a:r>
            <a:r>
              <a:rPr lang="ru-RU" sz="2200" dirty="0" err="1" smtClean="0"/>
              <a:t>підрахунками</a:t>
            </a:r>
            <a:r>
              <a:rPr lang="ru-RU" sz="2200" dirty="0" smtClean="0"/>
              <a:t> 2002 року, становила 1,08 млн. </a:t>
            </a:r>
            <a:r>
              <a:rPr lang="ru-RU" sz="2200" dirty="0" err="1" smtClean="0"/>
              <a:t>осіб</a:t>
            </a:r>
            <a:r>
              <a:rPr lang="ru-RU" sz="2200" dirty="0" smtClean="0"/>
              <a:t>. 2006 року в </a:t>
            </a:r>
            <a:r>
              <a:rPr lang="ru-RU" sz="2200" dirty="0" err="1" smtClean="0"/>
              <a:t>країні</a:t>
            </a:r>
            <a:r>
              <a:rPr lang="ru-RU" sz="2200" dirty="0" smtClean="0"/>
              <a:t> </a:t>
            </a:r>
            <a:r>
              <a:rPr lang="ru-RU" sz="2200" dirty="0" err="1" smtClean="0"/>
              <a:t>захищено</a:t>
            </a:r>
            <a:r>
              <a:rPr lang="ru-RU" sz="2200" dirty="0" smtClean="0"/>
              <a:t> 55 </a:t>
            </a:r>
            <a:r>
              <a:rPr lang="ru-RU" sz="2200" dirty="0" err="1" smtClean="0"/>
              <a:t>тисяч</a:t>
            </a:r>
            <a:r>
              <a:rPr lang="ru-RU" sz="2200" dirty="0" smtClean="0"/>
              <a:t> </a:t>
            </a:r>
            <a:r>
              <a:rPr lang="ru-RU" sz="2200" dirty="0" err="1" smtClean="0"/>
              <a:t>наукових</a:t>
            </a:r>
            <a:r>
              <a:rPr lang="ru-RU" sz="2200" dirty="0" smtClean="0"/>
              <a:t> </a:t>
            </a:r>
            <a:r>
              <a:rPr lang="ru-RU" sz="2200" dirty="0" err="1" smtClean="0"/>
              <a:t>дисертацій</a:t>
            </a:r>
            <a:r>
              <a:rPr lang="ru-RU" sz="2200" dirty="0" smtClean="0"/>
              <a:t>, на </a:t>
            </a:r>
            <a:r>
              <a:rPr lang="ru-RU" sz="2200" dirty="0" err="1" smtClean="0"/>
              <a:t>частку</a:t>
            </a:r>
            <a:r>
              <a:rPr lang="ru-RU" sz="2200" dirty="0" smtClean="0"/>
              <a:t> США </a:t>
            </a:r>
            <a:r>
              <a:rPr lang="ru-RU" sz="2200" dirty="0" err="1" smtClean="0"/>
              <a:t>припадає</a:t>
            </a:r>
            <a:r>
              <a:rPr lang="ru-RU" sz="2200" dirty="0" smtClean="0"/>
              <a:t> 45% </a:t>
            </a:r>
            <a:r>
              <a:rPr lang="ru-RU" sz="2200" dirty="0" err="1" smtClean="0"/>
              <a:t>усіх</a:t>
            </a:r>
            <a:r>
              <a:rPr lang="ru-RU" sz="2200" dirty="0" smtClean="0"/>
              <a:t> </a:t>
            </a:r>
            <a:r>
              <a:rPr lang="ru-RU" sz="2200" dirty="0" err="1" smtClean="0"/>
              <a:t>отриманих</a:t>
            </a:r>
            <a:r>
              <a:rPr lang="ru-RU" sz="2200" dirty="0" smtClean="0"/>
              <a:t> у </a:t>
            </a:r>
            <a:r>
              <a:rPr lang="ru-RU" sz="2200" dirty="0" err="1" smtClean="0"/>
              <a:t>світі</a:t>
            </a:r>
            <a:r>
              <a:rPr lang="ru-RU" sz="2200" dirty="0" smtClean="0"/>
              <a:t> </a:t>
            </a:r>
            <a:r>
              <a:rPr lang="ru-RU" sz="2200" dirty="0" err="1" smtClean="0"/>
              <a:t>Нобелівських</a:t>
            </a:r>
            <a:r>
              <a:rPr lang="ru-RU" sz="2200" dirty="0" smtClean="0"/>
              <a:t> </a:t>
            </a:r>
            <a:r>
              <a:rPr lang="ru-RU" sz="2200" dirty="0" err="1" smtClean="0"/>
              <a:t>премій</a:t>
            </a:r>
            <a:r>
              <a:rPr lang="ru-RU" sz="2200" dirty="0" smtClean="0"/>
              <a:t> </a:t>
            </a:r>
            <a:r>
              <a:rPr lang="ru-RU" sz="2200" dirty="0" err="1" smtClean="0"/>
              <a:t>у</a:t>
            </a:r>
            <a:r>
              <a:rPr lang="ru-RU" sz="2200" dirty="0" smtClean="0"/>
              <a:t> </a:t>
            </a:r>
            <a:r>
              <a:rPr lang="ru-RU" sz="2200" dirty="0" err="1" smtClean="0"/>
              <a:t>галузі</a:t>
            </a:r>
            <a:r>
              <a:rPr lang="ru-RU" sz="2200" dirty="0" smtClean="0"/>
              <a:t> науки.</a:t>
            </a:r>
            <a:endParaRPr lang="ru-RU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1071538" y="3571876"/>
            <a:ext cx="2643206" cy="230832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err="1" smtClean="0"/>
              <a:t>Найбільша</a:t>
            </a:r>
            <a:r>
              <a:rPr lang="ru-RU" dirty="0" smtClean="0"/>
              <a:t> </a:t>
            </a:r>
            <a:r>
              <a:rPr lang="ru-RU" dirty="0" err="1" smtClean="0"/>
              <a:t>бібліотека</a:t>
            </a:r>
            <a:r>
              <a:rPr lang="ru-RU" dirty="0" smtClean="0"/>
              <a:t> США — </a:t>
            </a:r>
            <a:r>
              <a:rPr lang="ru-RU" dirty="0" err="1" smtClean="0"/>
              <a:t>Бібліотека</a:t>
            </a:r>
            <a:r>
              <a:rPr lang="ru-RU" dirty="0" smtClean="0"/>
              <a:t> </a:t>
            </a:r>
            <a:r>
              <a:rPr lang="ru-RU" dirty="0" err="1" smtClean="0"/>
              <a:t>Конгресу</a:t>
            </a:r>
            <a:r>
              <a:rPr lang="ru-RU" dirty="0" smtClean="0"/>
              <a:t> у </a:t>
            </a:r>
            <a:r>
              <a:rPr lang="ru-RU" dirty="0" err="1" smtClean="0"/>
              <a:t>Вашингтоні</a:t>
            </a:r>
            <a:r>
              <a:rPr lang="ru-RU" dirty="0" smtClean="0"/>
              <a:t>, за величиною фонду вона друга у </a:t>
            </a:r>
            <a:r>
              <a:rPr lang="ru-RU" dirty="0" err="1" smtClean="0"/>
              <a:t>світі</a:t>
            </a:r>
            <a:r>
              <a:rPr lang="ru-RU" dirty="0" smtClean="0"/>
              <a:t>, </a:t>
            </a:r>
            <a:r>
              <a:rPr lang="ru-RU" dirty="0" err="1" smtClean="0"/>
              <a:t>поступається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Британській</a:t>
            </a:r>
            <a:r>
              <a:rPr lang="ru-RU" dirty="0" smtClean="0"/>
              <a:t> </a:t>
            </a:r>
            <a:r>
              <a:rPr lang="ru-RU" dirty="0" err="1" smtClean="0"/>
              <a:t>бібліотеці</a:t>
            </a:r>
            <a:r>
              <a:rPr lang="ru-RU" dirty="0" smtClean="0"/>
              <a:t> в </a:t>
            </a:r>
            <a:r>
              <a:rPr lang="ru-RU" dirty="0" err="1" smtClean="0"/>
              <a:t>Лондоні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 descr="778px-LibraryOfCongress_071300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44" y="3071810"/>
            <a:ext cx="5237565" cy="3637354"/>
          </a:xfrm>
          <a:prstGeom prst="rect">
            <a:avLst/>
          </a:prstGeo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Технології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643050"/>
            <a:ext cx="4429156" cy="335758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uk-UA" dirty="0" smtClean="0"/>
              <a:t>    У США сформувалося кілька потужних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технопарків</a:t>
            </a:r>
            <a:r>
              <a:rPr lang="uk-UA" dirty="0" smtClean="0"/>
              <a:t>: Силіконова долина Північної Каліфорнії, Шосе 128 у Бостоні, а також Вашингтонський, Даллас - </a:t>
            </a:r>
            <a:r>
              <a:rPr lang="uk-UA" dirty="0" err="1" smtClean="0"/>
              <a:t>Форт-Верт-Х</a:t>
            </a:r>
            <a:r>
              <a:rPr lang="en-US" dirty="0" smtClean="0"/>
              <a:t>’</a:t>
            </a:r>
            <a:r>
              <a:rPr lang="uk-UA" dirty="0" err="1" smtClean="0"/>
              <a:t>юстон</a:t>
            </a:r>
            <a:r>
              <a:rPr lang="uk-UA" dirty="0" smtClean="0"/>
              <a:t> та ін.</a:t>
            </a:r>
            <a:endParaRPr lang="ru-RU" dirty="0"/>
          </a:p>
        </p:txBody>
      </p:sp>
      <p:pic>
        <p:nvPicPr>
          <p:cNvPr id="4" name="Рисунок 3" descr="3833654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1214422"/>
            <a:ext cx="7239051" cy="5429288"/>
          </a:xfrm>
          <a:prstGeom prst="rect">
            <a:avLst/>
          </a:prstGeom>
        </p:spPr>
      </p:pic>
      <p:pic>
        <p:nvPicPr>
          <p:cNvPr id="5" name="Рисунок 4" descr="800px-Dallas,_Texas_Skyline_20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1428736"/>
            <a:ext cx="7643866" cy="4929222"/>
          </a:xfrm>
          <a:prstGeom prst="rect">
            <a:avLst/>
          </a:prstGeo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Транспорт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214422"/>
            <a:ext cx="7715304" cy="27146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000" dirty="0" smtClean="0"/>
              <a:t>У США </a:t>
            </a:r>
            <a:r>
              <a:rPr lang="ru-RU" sz="2000" dirty="0" err="1" smtClean="0"/>
              <a:t>розвинені</a:t>
            </a:r>
            <a:r>
              <a:rPr lang="ru-RU" sz="2000" dirty="0" smtClean="0"/>
              <a:t> </a:t>
            </a:r>
            <a:r>
              <a:rPr lang="ru-RU" sz="2000" dirty="0" err="1" smtClean="0"/>
              <a:t>всі</a:t>
            </a:r>
            <a:r>
              <a:rPr lang="ru-RU" sz="2000" dirty="0" smtClean="0"/>
              <a:t> </a:t>
            </a:r>
            <a:r>
              <a:rPr lang="ru-RU" sz="2000" dirty="0" err="1" smtClean="0"/>
              <a:t>види</a:t>
            </a:r>
            <a:r>
              <a:rPr lang="ru-RU" sz="2000" dirty="0" smtClean="0"/>
              <a:t> </a:t>
            </a:r>
            <a:r>
              <a:rPr lang="ru-RU" sz="2000" dirty="0" err="1" smtClean="0"/>
              <a:t>сучасного</a:t>
            </a:r>
            <a:r>
              <a:rPr lang="ru-RU" sz="2000" dirty="0" smtClean="0"/>
              <a:t> транспорту (</a:t>
            </a:r>
            <a:r>
              <a:rPr lang="ru-RU" sz="2000" dirty="0" err="1" smtClean="0"/>
              <a:t>залізничний</a:t>
            </a:r>
            <a:r>
              <a:rPr lang="ru-RU" sz="2000" dirty="0" smtClean="0"/>
              <a:t>, </a:t>
            </a:r>
            <a:r>
              <a:rPr lang="ru-RU" sz="2000" dirty="0" err="1" smtClean="0"/>
              <a:t>автомобільний</a:t>
            </a:r>
            <a:r>
              <a:rPr lang="ru-RU" sz="2000" dirty="0" smtClean="0"/>
              <a:t>, </a:t>
            </a:r>
            <a:r>
              <a:rPr lang="ru-RU" sz="2000" dirty="0" err="1" smtClean="0"/>
              <a:t>морський</a:t>
            </a:r>
            <a:r>
              <a:rPr lang="ru-RU" sz="2000" dirty="0" smtClean="0"/>
              <a:t>, </a:t>
            </a:r>
            <a:r>
              <a:rPr lang="ru-RU" sz="2000" dirty="0" err="1" smtClean="0"/>
              <a:t>внутрішній</a:t>
            </a:r>
            <a:r>
              <a:rPr lang="ru-RU" sz="2000" dirty="0" smtClean="0"/>
              <a:t> </a:t>
            </a:r>
            <a:r>
              <a:rPr lang="ru-RU" sz="2000" dirty="0" err="1" smtClean="0"/>
              <a:t>водний</a:t>
            </a:r>
            <a:r>
              <a:rPr lang="ru-RU" sz="2000" dirty="0" smtClean="0"/>
              <a:t>, </a:t>
            </a:r>
            <a:r>
              <a:rPr lang="ru-RU" sz="2000" dirty="0" err="1" smtClean="0"/>
              <a:t>повітряний</a:t>
            </a:r>
            <a:r>
              <a:rPr lang="ru-RU" sz="2000" dirty="0" smtClean="0"/>
              <a:t> і </a:t>
            </a:r>
            <a:r>
              <a:rPr lang="ru-RU" sz="2000" dirty="0" err="1" smtClean="0"/>
              <a:t>трубопровідний</a:t>
            </a:r>
            <a:r>
              <a:rPr lang="ru-RU" sz="2000" dirty="0" smtClean="0"/>
              <a:t>).</a:t>
            </a:r>
          </a:p>
          <a:p>
            <a:pPr>
              <a:buNone/>
            </a:pPr>
            <a:r>
              <a:rPr lang="ru-RU" sz="2000" dirty="0" smtClean="0"/>
              <a:t>   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Найбільші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порти:</a:t>
            </a:r>
            <a:r>
              <a:rPr lang="ru-RU" sz="2000" dirty="0" smtClean="0"/>
              <a:t> </a:t>
            </a:r>
            <a:r>
              <a:rPr lang="ru-RU" sz="2000" dirty="0" err="1" smtClean="0"/>
              <a:t>Новий</a:t>
            </a:r>
            <a:r>
              <a:rPr lang="ru-RU" sz="2000" dirty="0" smtClean="0"/>
              <a:t> Орлеан, </a:t>
            </a:r>
            <a:r>
              <a:rPr lang="ru-RU" sz="2000" dirty="0" err="1" smtClean="0"/>
              <a:t>Хемптон-Роудс</a:t>
            </a:r>
            <a:r>
              <a:rPr lang="ru-RU" sz="2000" dirty="0" smtClean="0"/>
              <a:t>, Нью-Йорк, </a:t>
            </a:r>
            <a:r>
              <a:rPr lang="ru-RU" sz="2000" dirty="0" err="1" smtClean="0"/>
              <a:t>Тампа</a:t>
            </a:r>
            <a:r>
              <a:rPr lang="ru-RU" sz="2000" dirty="0" smtClean="0"/>
              <a:t>, </a:t>
            </a:r>
            <a:r>
              <a:rPr lang="ru-RU" sz="2000" dirty="0" err="1" smtClean="0"/>
              <a:t>Мобіл</a:t>
            </a:r>
            <a:r>
              <a:rPr lang="ru-RU" sz="2000" dirty="0" smtClean="0"/>
              <a:t>, Лос-Анджелес, Балтимор.</a:t>
            </a:r>
            <a:endParaRPr lang="ru-RU" sz="2000" dirty="0"/>
          </a:p>
        </p:txBody>
      </p:sp>
      <p:pic>
        <p:nvPicPr>
          <p:cNvPr id="5" name="Рисунок 4" descr="American.b777.rearview.arp.750pi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3071810"/>
            <a:ext cx="5101121" cy="36456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14480" y="3643314"/>
            <a:ext cx="1571636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err="1" smtClean="0"/>
              <a:t>Літак</a:t>
            </a:r>
            <a:r>
              <a:rPr lang="ru-RU" dirty="0" smtClean="0"/>
              <a:t> </a:t>
            </a:r>
            <a:r>
              <a:rPr lang="en-US" dirty="0" smtClean="0"/>
              <a:t>Boeing 777 </a:t>
            </a:r>
            <a:r>
              <a:rPr lang="ru-RU" dirty="0" err="1" smtClean="0"/>
              <a:t>авіаліній</a:t>
            </a:r>
            <a:r>
              <a:rPr lang="ru-RU" dirty="0" smtClean="0"/>
              <a:t> </a:t>
            </a:r>
            <a:r>
              <a:rPr lang="en-US" dirty="0" smtClean="0"/>
              <a:t>American</a:t>
            </a:r>
            <a:r>
              <a:rPr lang="en-US" u="sng" dirty="0" smtClean="0"/>
              <a:t> </a:t>
            </a:r>
            <a:r>
              <a:rPr lang="en-US" dirty="0" smtClean="0"/>
              <a:t>Airlines</a:t>
            </a:r>
            <a:endParaRPr lang="ru-RU" dirty="0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Загальні відомості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2976" y="1714488"/>
            <a:ext cx="7467600" cy="4929222"/>
          </a:xfrm>
        </p:spPr>
        <p:txBody>
          <a:bodyPr>
            <a:normAutofit fontScale="62500" lnSpcReduction="20000"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Площа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dirty="0" smtClean="0"/>
              <a:t>- 9 </a:t>
            </a:r>
            <a:r>
              <a:rPr lang="uk-UA" dirty="0"/>
              <a:t>518 </a:t>
            </a:r>
            <a:r>
              <a:rPr lang="uk-UA" dirty="0" smtClean="0"/>
              <a:t>900км².</a:t>
            </a:r>
            <a:endParaRPr lang="uk-UA" dirty="0"/>
          </a:p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Населення</a:t>
            </a:r>
            <a:r>
              <a:rPr lang="uk-UA" dirty="0" smtClean="0"/>
              <a:t> - 315 </a:t>
            </a:r>
            <a:r>
              <a:rPr lang="uk-UA" dirty="0"/>
              <a:t>148 </a:t>
            </a:r>
            <a:r>
              <a:rPr lang="uk-UA" dirty="0" smtClean="0"/>
              <a:t>622.</a:t>
            </a:r>
            <a:endParaRPr lang="uk-UA" dirty="0"/>
          </a:p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Столиця</a:t>
            </a:r>
            <a:r>
              <a:rPr lang="uk-UA" dirty="0" smtClean="0"/>
              <a:t> - Вашингтон.</a:t>
            </a:r>
            <a:endParaRPr lang="uk-UA" dirty="0"/>
          </a:p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Офіційна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мова </a:t>
            </a:r>
            <a:r>
              <a:rPr lang="uk-UA" dirty="0" smtClean="0"/>
              <a:t>- англійська.</a:t>
            </a:r>
            <a:endParaRPr lang="uk-UA" dirty="0"/>
          </a:p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Державний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устрій</a:t>
            </a:r>
            <a:r>
              <a:rPr lang="uk-UA" dirty="0" smtClean="0"/>
              <a:t> - федеративна </a:t>
            </a:r>
            <a:r>
              <a:rPr lang="uk-UA" dirty="0"/>
              <a:t>конституційна </a:t>
            </a:r>
            <a:r>
              <a:rPr lang="uk-UA" dirty="0" smtClean="0"/>
              <a:t>республіка.</a:t>
            </a:r>
            <a:endParaRPr lang="uk-UA" dirty="0"/>
          </a:p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території </a:t>
            </a:r>
            <a:r>
              <a:rPr lang="uk-UA" dirty="0" smtClean="0"/>
              <a:t>- </a:t>
            </a:r>
            <a:r>
              <a:rPr lang="uk-UA" dirty="0"/>
              <a:t>50 штатів, Федеральний столичний округ </a:t>
            </a:r>
            <a:r>
              <a:rPr lang="uk-UA" dirty="0" smtClean="0"/>
              <a:t>Колумбія.</a:t>
            </a:r>
            <a:endParaRPr lang="uk-UA" dirty="0"/>
          </a:p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ісце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країни в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світі </a:t>
            </a:r>
            <a:r>
              <a:rPr lang="uk-UA" dirty="0" smtClean="0"/>
              <a:t>- країна </a:t>
            </a:r>
            <a:r>
              <a:rPr lang="uk-UA" dirty="0"/>
              <a:t>"великої вісімки", постійний член </a:t>
            </a:r>
            <a:r>
              <a:rPr lang="uk-UA" dirty="0" smtClean="0"/>
              <a:t>  Ради </a:t>
            </a:r>
            <a:r>
              <a:rPr lang="uk-UA" dirty="0"/>
              <a:t>безпеки ООН, член НАТО, НАФТА(Північноамериканської асоціації вільної торгівлі), Азійського-тихоокеанського економічного співробітництва(АТЕС), Організації американських держав(ОАД</a:t>
            </a:r>
            <a:r>
              <a:rPr lang="uk-UA" dirty="0" smtClean="0"/>
              <a:t>).</a:t>
            </a:r>
            <a:endParaRPr lang="uk-UA" dirty="0"/>
          </a:p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Релігія</a:t>
            </a:r>
            <a:r>
              <a:rPr lang="uk-UA" dirty="0" smtClean="0"/>
              <a:t> - християнство(протестанти 32</a:t>
            </a:r>
            <a:r>
              <a:rPr lang="uk-UA" dirty="0"/>
              <a:t>%, </a:t>
            </a:r>
            <a:r>
              <a:rPr lang="uk-UA" dirty="0" smtClean="0"/>
              <a:t>католики 23</a:t>
            </a:r>
            <a:r>
              <a:rPr lang="uk-UA" dirty="0"/>
              <a:t>%, православні 2%); іудаїзм 2</a:t>
            </a:r>
            <a:r>
              <a:rPr lang="uk-UA" dirty="0" smtClean="0"/>
              <a:t>%.</a:t>
            </a:r>
            <a:endParaRPr lang="uk-UA" dirty="0"/>
          </a:p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Грошова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одиниця </a:t>
            </a:r>
            <a:r>
              <a:rPr lang="uk-UA" dirty="0" smtClean="0"/>
              <a:t>- </a:t>
            </a:r>
            <a:r>
              <a:rPr lang="uk-UA" dirty="0"/>
              <a:t>долар </a:t>
            </a:r>
            <a:r>
              <a:rPr lang="uk-UA" dirty="0" smtClean="0"/>
              <a:t>США.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ВВП</a:t>
            </a:r>
            <a:r>
              <a:rPr lang="ru-RU" dirty="0" smtClean="0"/>
              <a:t> за 2012 р. $15,811 </a:t>
            </a:r>
            <a:r>
              <a:rPr lang="ru-RU" dirty="0" err="1" smtClean="0"/>
              <a:t>трлн</a:t>
            </a:r>
            <a:endParaRPr lang="ru-RU" dirty="0" smtClean="0"/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ВВП на душу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населення</a:t>
            </a:r>
            <a:r>
              <a:rPr lang="ru-RU" dirty="0" smtClean="0"/>
              <a:t>: 46 381 $</a:t>
            </a:r>
            <a:endParaRPr lang="uk-UA" dirty="0"/>
          </a:p>
          <a:p>
            <a:endParaRPr lang="uk-UA" dirty="0"/>
          </a:p>
        </p:txBody>
      </p:sp>
      <p:pic>
        <p:nvPicPr>
          <p:cNvPr id="4" name="Рисунок 3" descr="us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1214422"/>
            <a:ext cx="3167058" cy="166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8362713"/>
      </p:ext>
    </p:extLst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dirty="0" smtClean="0"/>
              <a:t>Географічне положення і рельєф</a:t>
            </a: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0100" y="1357298"/>
            <a:ext cx="4039200" cy="50720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       </a:t>
            </a:r>
            <a:r>
              <a:rPr lang="ru-RU" sz="1600" dirty="0" err="1" smtClean="0"/>
              <a:t>Основна</a:t>
            </a:r>
            <a:r>
              <a:rPr lang="ru-RU" sz="1600" dirty="0" smtClean="0"/>
              <a:t> </a:t>
            </a:r>
            <a:r>
              <a:rPr lang="ru-RU" sz="1600" dirty="0" err="1"/>
              <a:t>територія</a:t>
            </a:r>
            <a:r>
              <a:rPr lang="ru-RU" sz="1600" dirty="0"/>
              <a:t> США </a:t>
            </a:r>
            <a:r>
              <a:rPr lang="ru-RU" sz="1600" dirty="0" err="1" smtClean="0"/>
              <a:t>розташована</a:t>
            </a:r>
            <a:r>
              <a:rPr lang="ru-RU" sz="1600" dirty="0" smtClean="0"/>
              <a:t> </a:t>
            </a:r>
            <a:r>
              <a:rPr lang="ru-RU" sz="1600" dirty="0"/>
              <a:t>на </a:t>
            </a:r>
            <a:r>
              <a:rPr lang="ru-RU" sz="1600" dirty="0" err="1"/>
              <a:t>Північноамериканському</a:t>
            </a:r>
            <a:r>
              <a:rPr lang="ru-RU" sz="1600" dirty="0"/>
              <a:t> </a:t>
            </a:r>
            <a:r>
              <a:rPr lang="ru-RU" sz="1600" dirty="0" err="1"/>
              <a:t>континенті</a:t>
            </a:r>
            <a:r>
              <a:rPr lang="ru-RU" sz="1600" dirty="0"/>
              <a:t> і </a:t>
            </a:r>
            <a:r>
              <a:rPr lang="ru-RU" sz="1600" dirty="0" err="1"/>
              <a:t>тягнеться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Атлантичного</a:t>
            </a:r>
            <a:r>
              <a:rPr lang="ru-RU" sz="1600" dirty="0"/>
              <a:t> океану на </a:t>
            </a:r>
            <a:r>
              <a:rPr lang="ru-RU" sz="1600" dirty="0" err="1"/>
              <a:t>сході</a:t>
            </a:r>
            <a:r>
              <a:rPr lang="ru-RU" sz="1600" dirty="0"/>
              <a:t> до Тихого океану на </a:t>
            </a:r>
            <a:r>
              <a:rPr lang="ru-RU" sz="1600" dirty="0" err="1"/>
              <a:t>заході</a:t>
            </a:r>
            <a:r>
              <a:rPr lang="ru-RU" sz="1600" dirty="0"/>
              <a:t>. На </a:t>
            </a:r>
            <a:r>
              <a:rPr lang="ru-RU" sz="1600" dirty="0" err="1"/>
              <a:t>півдні</a:t>
            </a:r>
            <a:r>
              <a:rPr lang="ru-RU" sz="1600" dirty="0"/>
              <a:t> США </a:t>
            </a:r>
            <a:r>
              <a:rPr lang="ru-RU" sz="1600" dirty="0" err="1"/>
              <a:t>межують</a:t>
            </a:r>
            <a:r>
              <a:rPr lang="ru-RU" sz="1600" dirty="0"/>
              <a:t> </a:t>
            </a:r>
            <a:r>
              <a:rPr lang="ru-RU" sz="1600" dirty="0" err="1"/>
              <a:t>з</a:t>
            </a:r>
            <a:r>
              <a:rPr lang="ru-RU" sz="1600" dirty="0"/>
              <a:t> Мексикою, на </a:t>
            </a:r>
            <a:r>
              <a:rPr lang="ru-RU" sz="1600" dirty="0" err="1"/>
              <a:t>півночі</a:t>
            </a:r>
            <a:r>
              <a:rPr lang="ru-RU" sz="1600" dirty="0"/>
              <a:t> - </a:t>
            </a:r>
            <a:r>
              <a:rPr lang="ru-RU" sz="1600" dirty="0" err="1"/>
              <a:t>з</a:t>
            </a:r>
            <a:r>
              <a:rPr lang="ru-RU" sz="1600" dirty="0"/>
              <a:t> Канадою. </a:t>
            </a:r>
            <a:r>
              <a:rPr lang="ru-RU" sz="1600" dirty="0" err="1"/>
              <a:t>Крім</a:t>
            </a:r>
            <a:r>
              <a:rPr lang="ru-RU" sz="1600" dirty="0"/>
              <a:t> того, до складу США </a:t>
            </a:r>
            <a:r>
              <a:rPr lang="ru-RU" sz="1600" dirty="0" err="1"/>
              <a:t>входять</a:t>
            </a:r>
            <a:r>
              <a:rPr lang="ru-RU" sz="1600" dirty="0"/>
              <a:t> </a:t>
            </a:r>
            <a:r>
              <a:rPr lang="ru-RU" sz="1600" dirty="0" err="1"/>
              <a:t>ще</a:t>
            </a:r>
            <a:r>
              <a:rPr lang="ru-RU" sz="1600" dirty="0"/>
              <a:t> 2 </a:t>
            </a:r>
            <a:r>
              <a:rPr lang="ru-RU" sz="1600" dirty="0" err="1" smtClean="0"/>
              <a:t>штати</a:t>
            </a:r>
            <a:r>
              <a:rPr lang="ru-RU" sz="1600" dirty="0" smtClean="0"/>
              <a:t>. </a:t>
            </a:r>
            <a:r>
              <a:rPr lang="ru-RU" sz="1600" dirty="0"/>
              <a:t>На </a:t>
            </a:r>
            <a:r>
              <a:rPr lang="ru-RU" sz="1600" dirty="0" err="1"/>
              <a:t>крайньому</a:t>
            </a:r>
            <a:r>
              <a:rPr lang="ru-RU" sz="1600" dirty="0"/>
              <a:t> </a:t>
            </a:r>
            <a:r>
              <a:rPr lang="ru-RU" sz="1600" dirty="0" err="1"/>
              <a:t>північному</a:t>
            </a:r>
            <a:r>
              <a:rPr lang="ru-RU" sz="1600" dirty="0"/>
              <a:t> </a:t>
            </a:r>
            <a:r>
              <a:rPr lang="ru-RU" sz="1600" dirty="0" err="1"/>
              <a:t>заході</a:t>
            </a:r>
            <a:r>
              <a:rPr lang="ru-RU" sz="1600" dirty="0"/>
              <a:t> континенту </a:t>
            </a:r>
            <a:r>
              <a:rPr lang="ru-RU" sz="1600" dirty="0" err="1"/>
              <a:t>знаходиться</a:t>
            </a:r>
            <a:r>
              <a:rPr lang="ru-RU" sz="1600" dirty="0"/>
              <a:t> штат Аляска, </a:t>
            </a:r>
            <a:r>
              <a:rPr lang="ru-RU" sz="1600" dirty="0" err="1"/>
              <a:t>також</a:t>
            </a:r>
            <a:r>
              <a:rPr lang="ru-RU" sz="1600" dirty="0"/>
              <a:t> </a:t>
            </a:r>
            <a:r>
              <a:rPr lang="ru-RU" sz="1600" dirty="0" err="1"/>
              <a:t>межує</a:t>
            </a:r>
            <a:r>
              <a:rPr lang="ru-RU" sz="1600" dirty="0"/>
              <a:t> </a:t>
            </a:r>
            <a:r>
              <a:rPr lang="ru-RU" sz="1600" dirty="0" err="1"/>
              <a:t>з</a:t>
            </a:r>
            <a:r>
              <a:rPr lang="ru-RU" sz="1600" dirty="0"/>
              <a:t> Канадою. У Тихому </a:t>
            </a:r>
            <a:r>
              <a:rPr lang="ru-RU" sz="1600" dirty="0" err="1"/>
              <a:t>океані</a:t>
            </a:r>
            <a:r>
              <a:rPr lang="ru-RU" sz="1600" dirty="0"/>
              <a:t> </a:t>
            </a:r>
            <a:r>
              <a:rPr lang="ru-RU" sz="1600" dirty="0" err="1"/>
              <a:t>знаходиться</a:t>
            </a:r>
            <a:r>
              <a:rPr lang="ru-RU" sz="1600" dirty="0"/>
              <a:t> штат </a:t>
            </a:r>
            <a:r>
              <a:rPr lang="ru-RU" sz="1600" dirty="0" err="1"/>
              <a:t>Гаваї</a:t>
            </a:r>
            <a:r>
              <a:rPr lang="ru-RU" sz="1600" dirty="0"/>
              <a:t>. Кордон </a:t>
            </a:r>
            <a:r>
              <a:rPr lang="ru-RU" sz="1600" dirty="0" err="1"/>
              <a:t>з</a:t>
            </a:r>
            <a:r>
              <a:rPr lang="ru-RU" sz="1600" dirty="0"/>
              <a:t> </a:t>
            </a:r>
            <a:r>
              <a:rPr lang="ru-RU" sz="1600" dirty="0" err="1"/>
              <a:t>Росією</a:t>
            </a:r>
            <a:r>
              <a:rPr lang="ru-RU" sz="1600" dirty="0"/>
              <a:t> проходить через Берингову протоку. США </a:t>
            </a:r>
            <a:r>
              <a:rPr lang="ru-RU" sz="1600" dirty="0" err="1"/>
              <a:t>також</a:t>
            </a:r>
            <a:r>
              <a:rPr lang="ru-RU" sz="1600" dirty="0"/>
              <a:t> </a:t>
            </a:r>
            <a:r>
              <a:rPr lang="ru-RU" sz="1600" dirty="0" err="1"/>
              <a:t>належить</a:t>
            </a:r>
            <a:r>
              <a:rPr lang="ru-RU" sz="1600" dirty="0"/>
              <a:t> ряд </a:t>
            </a:r>
            <a:r>
              <a:rPr lang="ru-RU" sz="1600" dirty="0" err="1"/>
              <a:t>островів</a:t>
            </a:r>
            <a:r>
              <a:rPr lang="ru-RU" sz="1600" dirty="0"/>
              <a:t> у </a:t>
            </a:r>
            <a:r>
              <a:rPr lang="ru-RU" sz="1600" dirty="0" err="1"/>
              <a:t>Карибському</a:t>
            </a:r>
            <a:r>
              <a:rPr lang="ru-RU" sz="1600" dirty="0"/>
              <a:t> </a:t>
            </a:r>
            <a:r>
              <a:rPr lang="ru-RU" sz="1600" dirty="0" err="1"/>
              <a:t>морі</a:t>
            </a:r>
            <a:r>
              <a:rPr lang="ru-RU" sz="1600" dirty="0"/>
              <a:t> (</a:t>
            </a:r>
            <a:r>
              <a:rPr lang="ru-RU" sz="1600" dirty="0" err="1"/>
              <a:t>наприклад</a:t>
            </a:r>
            <a:r>
              <a:rPr lang="ru-RU" sz="1600" dirty="0"/>
              <a:t>, </a:t>
            </a:r>
            <a:r>
              <a:rPr lang="ru-RU" sz="1600" dirty="0" err="1" smtClean="0"/>
              <a:t>Пуерто-Рико</a:t>
            </a:r>
            <a:r>
              <a:rPr lang="ru-RU" sz="1600" dirty="0"/>
              <a:t>) і в Тихому </a:t>
            </a:r>
            <a:r>
              <a:rPr lang="ru-RU" sz="1600" dirty="0" err="1"/>
              <a:t>океані</a:t>
            </a:r>
            <a:r>
              <a:rPr lang="ru-RU" sz="1600" dirty="0"/>
              <a:t> (</a:t>
            </a:r>
            <a:r>
              <a:rPr lang="ru-RU" sz="1600" dirty="0" err="1"/>
              <a:t>Американське</a:t>
            </a:r>
            <a:r>
              <a:rPr lang="ru-RU" sz="1600" dirty="0"/>
              <a:t> Самоа, </a:t>
            </a:r>
            <a:r>
              <a:rPr lang="ru-RU" sz="1600" dirty="0" err="1"/>
              <a:t>Мідуей</a:t>
            </a:r>
            <a:r>
              <a:rPr lang="ru-RU" sz="1600" dirty="0"/>
              <a:t>, Гуам та </a:t>
            </a:r>
            <a:r>
              <a:rPr lang="ru-RU" sz="1600" dirty="0" err="1"/>
              <a:t>ін</a:t>
            </a:r>
            <a:r>
              <a:rPr lang="ru-RU" sz="1600" dirty="0"/>
              <a:t>.)</a:t>
            </a:r>
            <a:endParaRPr lang="uk-UA" sz="1600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929190" y="1357298"/>
            <a:ext cx="4038600" cy="52149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Атлантичне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узбережжя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переважно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представлено 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низовиною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водночас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Тихоокеанське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узбережжя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—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переважно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гористе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Приблизно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половина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території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Сполучених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Штатів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Америки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вкрита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горами і плато.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Надра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багаті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запасами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різних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природних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копалин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зокрема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— 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кам'янеі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буре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вугілля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 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залізна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і 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марганцева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руда. 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Кордильєри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 плато Колорадо, 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Великі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Рівнини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і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Примексиканська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низовина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володіють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родовищами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мідних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цинкових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свинцевих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срібних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хромітових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ванадієвих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вольфрамових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молібденових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титанових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поліметалічних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уранових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ртутних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руд, золота,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сірки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фосфатів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й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іншої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хімічної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сировини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5852" y="1169038"/>
            <a:ext cx="7429552" cy="568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5124157"/>
      </p:ext>
    </p:extLst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Клімат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500166" y="1428736"/>
            <a:ext cx="6643734" cy="542926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600" dirty="0" smtClean="0"/>
              <a:t>     </a:t>
            </a:r>
            <a:r>
              <a:rPr lang="ru-RU" sz="3600" dirty="0" err="1" smtClean="0"/>
              <a:t>Клімат</a:t>
            </a:r>
            <a:r>
              <a:rPr lang="ru-RU" sz="3600" dirty="0" smtClean="0"/>
              <a:t> </a:t>
            </a:r>
            <a:r>
              <a:rPr lang="ru-RU" sz="3600" dirty="0" err="1" smtClean="0"/>
              <a:t>континентальних</a:t>
            </a:r>
            <a:r>
              <a:rPr lang="ru-RU" sz="3600" dirty="0" smtClean="0"/>
              <a:t> </a:t>
            </a:r>
            <a:r>
              <a:rPr lang="ru-RU" sz="3600" dirty="0" err="1" smtClean="0"/>
              <a:t>Сполучених</a:t>
            </a:r>
            <a:r>
              <a:rPr lang="ru-RU" sz="3600" dirty="0" smtClean="0"/>
              <a:t> </a:t>
            </a:r>
            <a:r>
              <a:rPr lang="ru-RU" sz="3600" dirty="0" err="1" smtClean="0"/>
              <a:t>Штатів</a:t>
            </a:r>
            <a:r>
              <a:rPr lang="ru-RU" sz="3600" dirty="0" smtClean="0"/>
              <a:t> Америки </a:t>
            </a:r>
            <a:r>
              <a:rPr lang="ru-RU" sz="3600" dirty="0" err="1" smtClean="0"/>
              <a:t>переважно</a:t>
            </a:r>
            <a:r>
              <a:rPr lang="ru-RU" sz="3600" dirty="0" smtClean="0"/>
              <a:t> </a:t>
            </a:r>
            <a:r>
              <a:rPr lang="ru-RU" sz="3600" dirty="0" err="1" smtClean="0"/>
              <a:t>помірний</a:t>
            </a:r>
            <a:r>
              <a:rPr lang="ru-RU" sz="3600" dirty="0" smtClean="0"/>
              <a:t>, на </a:t>
            </a:r>
            <a:r>
              <a:rPr lang="ru-RU" sz="3600" dirty="0" err="1" smtClean="0"/>
              <a:t>Гаваях</a:t>
            </a:r>
            <a:r>
              <a:rPr lang="ru-RU" sz="3600" dirty="0" smtClean="0"/>
              <a:t> — </a:t>
            </a:r>
            <a:r>
              <a:rPr lang="ru-RU" sz="3600" dirty="0" err="1" smtClean="0"/>
              <a:t>м'яким</a:t>
            </a:r>
            <a:r>
              <a:rPr lang="ru-RU" sz="3600" dirty="0" smtClean="0"/>
              <a:t> </a:t>
            </a:r>
            <a:r>
              <a:rPr lang="ru-RU" sz="3600" dirty="0" err="1" smtClean="0"/>
              <a:t>з</a:t>
            </a:r>
            <a:r>
              <a:rPr lang="ru-RU" sz="3600" dirty="0" smtClean="0"/>
              <a:t> </a:t>
            </a:r>
            <a:r>
              <a:rPr lang="ru-RU" sz="3600" dirty="0" err="1" smtClean="0"/>
              <a:t>найбільшою</a:t>
            </a:r>
            <a:r>
              <a:rPr lang="ru-RU" sz="3600" dirty="0" smtClean="0"/>
              <a:t> </a:t>
            </a:r>
            <a:r>
              <a:rPr lang="ru-RU" sz="3600" dirty="0" err="1" smtClean="0"/>
              <a:t>кількістю</a:t>
            </a:r>
            <a:r>
              <a:rPr lang="ru-RU" sz="3600" dirty="0" smtClean="0"/>
              <a:t> </a:t>
            </a:r>
            <a:r>
              <a:rPr lang="ru-RU" sz="3600" dirty="0" err="1" smtClean="0"/>
              <a:t>опадів</a:t>
            </a:r>
            <a:r>
              <a:rPr lang="ru-RU" sz="3600" dirty="0" smtClean="0"/>
              <a:t> у </a:t>
            </a:r>
            <a:r>
              <a:rPr lang="ru-RU" sz="3600" dirty="0" err="1" smtClean="0"/>
              <a:t>світі</a:t>
            </a:r>
            <a:r>
              <a:rPr lang="ru-RU" sz="3600" dirty="0" smtClean="0"/>
              <a:t>, а на </a:t>
            </a:r>
            <a:r>
              <a:rPr lang="ru-RU" sz="3600" dirty="0" err="1" smtClean="0"/>
              <a:t>Алясці</a:t>
            </a:r>
            <a:r>
              <a:rPr lang="ru-RU" sz="3600" dirty="0" smtClean="0"/>
              <a:t> — </a:t>
            </a:r>
            <a:r>
              <a:rPr lang="ru-RU" sz="3600" dirty="0" err="1" smtClean="0"/>
              <a:t>суворим</a:t>
            </a:r>
            <a:r>
              <a:rPr lang="ru-RU" sz="3600" dirty="0" smtClean="0"/>
              <a:t> і </a:t>
            </a:r>
            <a:r>
              <a:rPr lang="ru-RU" sz="3600" dirty="0" err="1" smtClean="0"/>
              <a:t>холодним</a:t>
            </a:r>
            <a:r>
              <a:rPr lang="ru-RU" sz="3600" dirty="0" smtClean="0"/>
              <a:t> </a:t>
            </a:r>
            <a:r>
              <a:rPr lang="ru-RU" sz="3600" dirty="0" err="1" smtClean="0"/>
              <a:t>з</a:t>
            </a:r>
            <a:r>
              <a:rPr lang="ru-RU" sz="3600" dirty="0" smtClean="0"/>
              <a:t> </a:t>
            </a:r>
            <a:r>
              <a:rPr lang="ru-RU" sz="3600" dirty="0" err="1" smtClean="0"/>
              <a:t>постійним</a:t>
            </a:r>
            <a:r>
              <a:rPr lang="ru-RU" sz="3600" dirty="0" smtClean="0"/>
              <a:t> </a:t>
            </a:r>
            <a:r>
              <a:rPr lang="ru-RU" sz="3600" dirty="0" err="1" smtClean="0"/>
              <a:t>сніговим</a:t>
            </a:r>
            <a:r>
              <a:rPr lang="ru-RU" sz="3600" dirty="0" smtClean="0"/>
              <a:t> </a:t>
            </a:r>
            <a:r>
              <a:rPr lang="ru-RU" sz="3600" dirty="0" err="1" smtClean="0"/>
              <a:t>покривом</a:t>
            </a:r>
            <a:r>
              <a:rPr lang="ru-RU" sz="3600" dirty="0" smtClean="0"/>
              <a:t>. </a:t>
            </a:r>
            <a:r>
              <a:rPr lang="ru-RU" sz="3600" dirty="0" err="1" smtClean="0"/>
              <a:t>Південна</a:t>
            </a:r>
            <a:r>
              <a:rPr lang="ru-RU" sz="3600" dirty="0" smtClean="0"/>
              <a:t> </a:t>
            </a:r>
            <a:r>
              <a:rPr lang="ru-RU" sz="3600" dirty="0" err="1" smtClean="0"/>
              <a:t>частина</a:t>
            </a:r>
            <a:r>
              <a:rPr lang="ru-RU" sz="3600" dirty="0" smtClean="0"/>
              <a:t> </a:t>
            </a:r>
            <a:r>
              <a:rPr lang="ru-RU" sz="3600" dirty="0" err="1" smtClean="0"/>
              <a:t>Флориди</a:t>
            </a:r>
            <a:r>
              <a:rPr lang="ru-RU" sz="3600" dirty="0" smtClean="0"/>
              <a:t> </a:t>
            </a:r>
            <a:r>
              <a:rPr lang="ru-RU" sz="3600" dirty="0" err="1" smtClean="0"/>
              <a:t>і</a:t>
            </a:r>
            <a:r>
              <a:rPr lang="ru-RU" sz="3600" dirty="0" smtClean="0"/>
              <a:t> </a:t>
            </a:r>
            <a:r>
              <a:rPr lang="ru-RU" sz="3600" dirty="0" err="1" smtClean="0"/>
              <a:t>Гаваї</a:t>
            </a:r>
            <a:r>
              <a:rPr lang="ru-RU" sz="3600" dirty="0" smtClean="0"/>
              <a:t> </a:t>
            </a:r>
            <a:r>
              <a:rPr lang="ru-RU" sz="3600" dirty="0" err="1" smtClean="0"/>
              <a:t>розташовані</a:t>
            </a:r>
            <a:r>
              <a:rPr lang="ru-RU" sz="3600" dirty="0" smtClean="0"/>
              <a:t> у </a:t>
            </a:r>
            <a:r>
              <a:rPr lang="ru-RU" sz="3600" dirty="0" err="1" smtClean="0"/>
              <a:t>тропічній</a:t>
            </a:r>
            <a:r>
              <a:rPr lang="ru-RU" sz="3600" dirty="0" smtClean="0"/>
              <a:t> </a:t>
            </a:r>
            <a:r>
              <a:rPr lang="ru-RU" sz="3600" dirty="0" err="1" smtClean="0"/>
              <a:t>зоні</a:t>
            </a:r>
            <a:r>
              <a:rPr lang="ru-RU" sz="3600" dirty="0" smtClean="0"/>
              <a:t>. </a:t>
            </a:r>
            <a:r>
              <a:rPr lang="ru-RU" sz="3600" dirty="0" err="1" smtClean="0"/>
              <a:t>Південна</a:t>
            </a:r>
            <a:r>
              <a:rPr lang="ru-RU" sz="3600" dirty="0" smtClean="0"/>
              <a:t> </a:t>
            </a:r>
            <a:r>
              <a:rPr lang="ru-RU" sz="3600" dirty="0" err="1" smtClean="0"/>
              <a:t>частина</a:t>
            </a:r>
            <a:r>
              <a:rPr lang="ru-RU" sz="3600" dirty="0" smtClean="0"/>
              <a:t> </a:t>
            </a:r>
            <a:r>
              <a:rPr lang="ru-RU" sz="3600" dirty="0" err="1" smtClean="0"/>
              <a:t>тихоокеанського</a:t>
            </a:r>
            <a:r>
              <a:rPr lang="ru-RU" sz="3600" dirty="0" smtClean="0"/>
              <a:t> </a:t>
            </a:r>
            <a:r>
              <a:rPr lang="ru-RU" sz="3600" dirty="0" err="1" smtClean="0"/>
              <a:t>узбережжя</a:t>
            </a:r>
            <a:r>
              <a:rPr lang="ru-RU" sz="3600" dirty="0" smtClean="0"/>
              <a:t> </a:t>
            </a:r>
            <a:r>
              <a:rPr lang="ru-RU" sz="3600" dirty="0" err="1" smtClean="0"/>
              <a:t>має</a:t>
            </a:r>
            <a:r>
              <a:rPr lang="ru-RU" sz="3600" dirty="0" smtClean="0"/>
              <a:t> </a:t>
            </a:r>
            <a:r>
              <a:rPr lang="ru-RU" sz="3600" dirty="0" err="1" smtClean="0"/>
              <a:t>середземноморський</a:t>
            </a:r>
            <a:r>
              <a:rPr lang="ru-RU" sz="3600" dirty="0" smtClean="0"/>
              <a:t> </a:t>
            </a:r>
            <a:r>
              <a:rPr lang="ru-RU" sz="3600" dirty="0" err="1" smtClean="0"/>
              <a:t>клімат</a:t>
            </a:r>
            <a:r>
              <a:rPr lang="ru-RU" sz="3600" dirty="0" smtClean="0"/>
              <a:t>: тепле </a:t>
            </a:r>
            <a:r>
              <a:rPr lang="ru-RU" sz="3600" dirty="0" err="1" smtClean="0"/>
              <a:t>і</a:t>
            </a:r>
            <a:r>
              <a:rPr lang="ru-RU" sz="3600" dirty="0" smtClean="0"/>
              <a:t> </a:t>
            </a:r>
            <a:r>
              <a:rPr lang="ru-RU" sz="3600" dirty="0" err="1" smtClean="0"/>
              <a:t>сухе</a:t>
            </a:r>
            <a:r>
              <a:rPr lang="ru-RU" sz="3600" dirty="0" smtClean="0"/>
              <a:t> </a:t>
            </a:r>
            <a:r>
              <a:rPr lang="ru-RU" sz="3600" dirty="0" err="1" smtClean="0"/>
              <a:t>літо</a:t>
            </a:r>
            <a:r>
              <a:rPr lang="ru-RU" sz="3600" dirty="0" smtClean="0"/>
              <a:t> </a:t>
            </a:r>
            <a:r>
              <a:rPr lang="ru-RU" sz="3600" dirty="0" err="1" smtClean="0"/>
              <a:t>і</a:t>
            </a:r>
            <a:r>
              <a:rPr lang="ru-RU" sz="3600" dirty="0" smtClean="0"/>
              <a:t> холодна </a:t>
            </a:r>
            <a:r>
              <a:rPr lang="ru-RU" sz="3600" dirty="0" err="1" smtClean="0"/>
              <a:t>дощова</a:t>
            </a:r>
            <a:r>
              <a:rPr lang="ru-RU" sz="3600" dirty="0" smtClean="0"/>
              <a:t> зима. </a:t>
            </a:r>
            <a:r>
              <a:rPr lang="ru-RU" sz="3600" dirty="0" err="1" smtClean="0"/>
              <a:t>Кордильєри</a:t>
            </a:r>
            <a:r>
              <a:rPr lang="ru-RU" sz="3600" dirty="0" smtClean="0"/>
              <a:t> </a:t>
            </a:r>
            <a:r>
              <a:rPr lang="ru-RU" sz="3600" dirty="0" err="1" smtClean="0"/>
              <a:t>характеризуються</a:t>
            </a:r>
            <a:r>
              <a:rPr lang="ru-RU" sz="3600" dirty="0" smtClean="0"/>
              <a:t> </a:t>
            </a:r>
            <a:r>
              <a:rPr lang="ru-RU" sz="3600" dirty="0" err="1" smtClean="0"/>
              <a:t>екстремальними</a:t>
            </a:r>
            <a:r>
              <a:rPr lang="ru-RU" sz="3600" dirty="0" smtClean="0"/>
              <a:t> </a:t>
            </a:r>
            <a:r>
              <a:rPr lang="ru-RU" sz="3600" dirty="0" err="1" smtClean="0"/>
              <a:t>кліматичні</a:t>
            </a:r>
            <a:r>
              <a:rPr lang="ru-RU" sz="3600" dirty="0" smtClean="0"/>
              <a:t> </a:t>
            </a:r>
            <a:r>
              <a:rPr lang="ru-RU" sz="3600" dirty="0" err="1" smtClean="0"/>
              <a:t>умови</a:t>
            </a:r>
            <a:r>
              <a:rPr lang="ru-RU" sz="3600" dirty="0" smtClean="0"/>
              <a:t> </a:t>
            </a:r>
            <a:r>
              <a:rPr lang="ru-RU" sz="3600" dirty="0" err="1" smtClean="0"/>
              <a:t>з</a:t>
            </a:r>
            <a:r>
              <a:rPr lang="ru-RU" sz="3600" dirty="0" smtClean="0"/>
              <a:t> </a:t>
            </a:r>
            <a:r>
              <a:rPr lang="ru-RU" sz="3600" dirty="0" err="1" smtClean="0"/>
              <a:t>дуже</a:t>
            </a:r>
            <a:r>
              <a:rPr lang="ru-RU" sz="3600" dirty="0" smtClean="0"/>
              <a:t> </a:t>
            </a:r>
            <a:r>
              <a:rPr lang="ru-RU" sz="3600" dirty="0" err="1" smtClean="0"/>
              <a:t>холодними</a:t>
            </a:r>
            <a:r>
              <a:rPr lang="ru-RU" sz="3600" dirty="0" smtClean="0"/>
              <a:t> зимами </a:t>
            </a:r>
            <a:r>
              <a:rPr lang="ru-RU" sz="3600" dirty="0" err="1" smtClean="0"/>
              <a:t>і</a:t>
            </a:r>
            <a:r>
              <a:rPr lang="ru-RU" sz="3600" dirty="0" smtClean="0"/>
              <a:t> </a:t>
            </a:r>
            <a:r>
              <a:rPr lang="ru-RU" sz="3600" dirty="0" err="1" smtClean="0"/>
              <a:t>дуже</a:t>
            </a:r>
            <a:r>
              <a:rPr lang="ru-RU" sz="3600" dirty="0" smtClean="0"/>
              <a:t> теплим </a:t>
            </a:r>
            <a:r>
              <a:rPr lang="ru-RU" sz="3600" dirty="0" err="1" smtClean="0"/>
              <a:t>літом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pic>
        <p:nvPicPr>
          <p:cNvPr id="6" name="Рисунок 5" descr="death-valley-photo_tou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214421"/>
            <a:ext cx="7715304" cy="54301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2976" y="4929198"/>
            <a:ext cx="3500462" cy="175432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Найбільша</a:t>
            </a:r>
            <a:r>
              <a:rPr lang="ru-RU" dirty="0" smtClean="0"/>
              <a:t> температура у </a:t>
            </a:r>
            <a:r>
              <a:rPr lang="ru-RU" dirty="0" err="1" smtClean="0"/>
              <a:t>Сполучених</a:t>
            </a:r>
            <a:r>
              <a:rPr lang="ru-RU" dirty="0" smtClean="0"/>
              <a:t> Штатах Америки </a:t>
            </a:r>
            <a:r>
              <a:rPr lang="ru-RU" dirty="0" err="1" smtClean="0"/>
              <a:t>спостерігається</a:t>
            </a:r>
            <a:r>
              <a:rPr lang="ru-RU" dirty="0" smtClean="0"/>
              <a:t> у </a:t>
            </a:r>
            <a:r>
              <a:rPr lang="ru-RU" dirty="0" err="1" smtClean="0"/>
              <a:t>Долині</a:t>
            </a:r>
            <a:r>
              <a:rPr lang="ru-RU" dirty="0" smtClean="0"/>
              <a:t> </a:t>
            </a:r>
            <a:r>
              <a:rPr lang="ru-RU" dirty="0" err="1" smtClean="0"/>
              <a:t>Смерті</a:t>
            </a:r>
            <a:r>
              <a:rPr lang="ru-RU" dirty="0" smtClean="0"/>
              <a:t>. </a:t>
            </a:r>
            <a:r>
              <a:rPr lang="ru-RU" dirty="0" err="1" smtClean="0"/>
              <a:t>Деколи</a:t>
            </a:r>
            <a:r>
              <a:rPr lang="ru-RU" dirty="0" smtClean="0"/>
              <a:t> температура </a:t>
            </a:r>
            <a:r>
              <a:rPr lang="ru-RU" dirty="0" err="1" smtClean="0"/>
              <a:t>піднімається</a:t>
            </a:r>
            <a:r>
              <a:rPr lang="ru-RU" dirty="0" smtClean="0"/>
              <a:t> там до 56 </a:t>
            </a:r>
            <a:r>
              <a:rPr lang="ru-RU" dirty="0" err="1" smtClean="0"/>
              <a:t>градусів</a:t>
            </a:r>
            <a:r>
              <a:rPr lang="ru-RU" dirty="0" smtClean="0"/>
              <a:t> </a:t>
            </a:r>
            <a:r>
              <a:rPr lang="ru-RU" dirty="0" err="1" smtClean="0"/>
              <a:t>вище</a:t>
            </a:r>
            <a:r>
              <a:rPr lang="ru-RU" dirty="0" smtClean="0"/>
              <a:t> нуля за </a:t>
            </a:r>
            <a:r>
              <a:rPr lang="ru-RU" dirty="0" err="1" smtClean="0"/>
              <a:t>Цельсієм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Корисні копалини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214422"/>
            <a:ext cx="8429652" cy="44291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sz="2100" dirty="0" smtClean="0"/>
              <a:t>США </a:t>
            </a:r>
            <a:r>
              <a:rPr lang="ru-RU" sz="2100" dirty="0" err="1" smtClean="0"/>
              <a:t>забезпечує</a:t>
            </a:r>
            <a:r>
              <a:rPr lang="ru-RU" sz="2100" dirty="0" smtClean="0"/>
              <a:t> себе </a:t>
            </a:r>
            <a:r>
              <a:rPr lang="ru-RU" sz="2100" dirty="0" err="1" smtClean="0"/>
              <a:t>нафтою</a:t>
            </a:r>
            <a:r>
              <a:rPr lang="ru-RU" sz="2100" dirty="0" smtClean="0"/>
              <a:t>, газом, рудами урану, </a:t>
            </a:r>
            <a:r>
              <a:rPr lang="ru-RU" sz="2100" dirty="0" err="1" smtClean="0"/>
              <a:t>заліза</a:t>
            </a:r>
            <a:r>
              <a:rPr lang="ru-RU" sz="2100" dirty="0" smtClean="0"/>
              <a:t>, титану, </a:t>
            </a:r>
            <a:r>
              <a:rPr lang="ru-RU" sz="2100" dirty="0" err="1" smtClean="0"/>
              <a:t>ванадію</a:t>
            </a:r>
            <a:r>
              <a:rPr lang="ru-RU" sz="2100" dirty="0" smtClean="0"/>
              <a:t>, </a:t>
            </a:r>
            <a:r>
              <a:rPr lang="ru-RU" sz="2100" dirty="0" err="1" smtClean="0"/>
              <a:t>міді</a:t>
            </a:r>
            <a:r>
              <a:rPr lang="ru-RU" sz="2100" dirty="0" smtClean="0"/>
              <a:t>, </a:t>
            </a:r>
            <a:r>
              <a:rPr lang="ru-RU" sz="2100" dirty="0" err="1" smtClean="0"/>
              <a:t>свинцю</a:t>
            </a:r>
            <a:r>
              <a:rPr lang="ru-RU" sz="2100" dirty="0" smtClean="0"/>
              <a:t>, цинку, </a:t>
            </a:r>
            <a:r>
              <a:rPr lang="ru-RU" sz="2100" dirty="0" err="1" smtClean="0"/>
              <a:t>молібдену</a:t>
            </a:r>
            <a:r>
              <a:rPr lang="ru-RU" sz="2100" dirty="0" smtClean="0"/>
              <a:t>, вольфраму, </a:t>
            </a:r>
            <a:r>
              <a:rPr lang="ru-RU" sz="2100" dirty="0" err="1" smtClean="0"/>
              <a:t>берилію</a:t>
            </a:r>
            <a:r>
              <a:rPr lang="ru-RU" sz="2100" dirty="0" smtClean="0"/>
              <a:t>, </a:t>
            </a:r>
            <a:r>
              <a:rPr lang="ru-RU" sz="2100" dirty="0" err="1" smtClean="0"/>
              <a:t>літію</a:t>
            </a:r>
            <a:r>
              <a:rPr lang="ru-RU" sz="2100" dirty="0" smtClean="0"/>
              <a:t>, золота, </a:t>
            </a:r>
            <a:r>
              <a:rPr lang="ru-RU" sz="2100" dirty="0" err="1" smtClean="0"/>
              <a:t>срібла</a:t>
            </a:r>
            <a:r>
              <a:rPr lang="ru-RU" sz="2100" dirty="0" smtClean="0"/>
              <a:t>, фосфоритами, </a:t>
            </a:r>
            <a:r>
              <a:rPr lang="ru-RU" sz="2100" dirty="0" err="1" smtClean="0"/>
              <a:t>калійними</a:t>
            </a:r>
            <a:r>
              <a:rPr lang="ru-RU" sz="2100" dirty="0" smtClean="0"/>
              <a:t> солями, </a:t>
            </a:r>
            <a:r>
              <a:rPr lang="ru-RU" sz="2100" dirty="0" err="1" smtClean="0"/>
              <a:t>борними</a:t>
            </a:r>
            <a:r>
              <a:rPr lang="ru-RU" sz="2100" dirty="0" smtClean="0"/>
              <a:t> рудами (</a:t>
            </a:r>
            <a:r>
              <a:rPr lang="ru-RU" sz="2100" dirty="0" err="1" smtClean="0"/>
              <a:t>унікальне</a:t>
            </a:r>
            <a:r>
              <a:rPr lang="ru-RU" sz="2100" dirty="0" smtClean="0"/>
              <a:t> </a:t>
            </a:r>
            <a:r>
              <a:rPr lang="ru-RU" sz="2100" dirty="0" err="1" smtClean="0"/>
              <a:t>родовище</a:t>
            </a:r>
            <a:r>
              <a:rPr lang="ru-RU" sz="2100" dirty="0" smtClean="0"/>
              <a:t> Борон), флюоритом, </a:t>
            </a:r>
            <a:r>
              <a:rPr lang="ru-RU" sz="2100" dirty="0" err="1" smtClean="0"/>
              <a:t>сіркою</a:t>
            </a:r>
            <a:r>
              <a:rPr lang="ru-RU" sz="2100" dirty="0" smtClean="0"/>
              <a:t>, баритом. У той же час </a:t>
            </a:r>
            <a:r>
              <a:rPr lang="ru-RU" sz="2100" dirty="0" err="1" smtClean="0"/>
              <a:t>країна</a:t>
            </a:r>
            <a:r>
              <a:rPr lang="ru-RU" sz="2100" dirty="0" smtClean="0"/>
              <a:t> </a:t>
            </a:r>
            <a:r>
              <a:rPr lang="ru-RU" sz="2100" dirty="0" err="1" smtClean="0"/>
              <a:t>майже</a:t>
            </a:r>
            <a:r>
              <a:rPr lang="ru-RU" sz="2100" dirty="0" smtClean="0"/>
              <a:t> не </a:t>
            </a:r>
            <a:r>
              <a:rPr lang="ru-RU" sz="2100" dirty="0" err="1" smtClean="0"/>
              <a:t>має</a:t>
            </a:r>
            <a:r>
              <a:rPr lang="ru-RU" sz="2100" dirty="0" smtClean="0"/>
              <a:t> </a:t>
            </a:r>
            <a:r>
              <a:rPr lang="ru-RU" sz="2100" dirty="0" err="1" smtClean="0"/>
              <a:t>власних</a:t>
            </a:r>
            <a:r>
              <a:rPr lang="ru-RU" sz="2100" dirty="0" smtClean="0"/>
              <a:t> </a:t>
            </a:r>
            <a:r>
              <a:rPr lang="ru-RU" sz="2100" dirty="0" err="1" smtClean="0"/>
              <a:t>запасів</a:t>
            </a:r>
            <a:r>
              <a:rPr lang="ru-RU" sz="2100" dirty="0" smtClean="0"/>
              <a:t> </a:t>
            </a:r>
            <a:r>
              <a:rPr lang="ru-RU" sz="2100" dirty="0" err="1" smtClean="0"/>
              <a:t>марганцевих</a:t>
            </a:r>
            <a:r>
              <a:rPr lang="ru-RU" sz="2100" dirty="0" smtClean="0"/>
              <a:t> і </a:t>
            </a:r>
            <a:r>
              <a:rPr lang="ru-RU" sz="2100" dirty="0" err="1" smtClean="0"/>
              <a:t>хромових</a:t>
            </a:r>
            <a:r>
              <a:rPr lang="ru-RU" sz="2100" dirty="0" smtClean="0"/>
              <a:t> руд, </a:t>
            </a:r>
            <a:r>
              <a:rPr lang="ru-RU" sz="2100" dirty="0" err="1" smtClean="0"/>
              <a:t>бокситів</a:t>
            </a:r>
            <a:r>
              <a:rPr lang="ru-RU" sz="2100" dirty="0" smtClean="0"/>
              <a:t>, руд </a:t>
            </a:r>
            <a:r>
              <a:rPr lang="ru-RU" sz="2100" dirty="0" err="1" smtClean="0"/>
              <a:t>нікелю</a:t>
            </a:r>
            <a:r>
              <a:rPr lang="ru-RU" sz="2100" dirty="0" smtClean="0"/>
              <a:t>, кобальту, </a:t>
            </a:r>
            <a:r>
              <a:rPr lang="ru-RU" sz="2100" dirty="0" err="1" smtClean="0"/>
              <a:t>ртуті</a:t>
            </a:r>
            <a:r>
              <a:rPr lang="ru-RU" sz="2100" dirty="0" smtClean="0"/>
              <a:t>, </a:t>
            </a:r>
            <a:r>
              <a:rPr lang="ru-RU" sz="2100" dirty="0" err="1" smtClean="0"/>
              <a:t>сурми</a:t>
            </a:r>
            <a:r>
              <a:rPr lang="ru-RU" sz="2100" dirty="0" smtClean="0"/>
              <a:t>, олова, танталу і </a:t>
            </a:r>
            <a:r>
              <a:rPr lang="ru-RU" sz="2100" dirty="0" err="1" smtClean="0"/>
              <a:t>ніобію</a:t>
            </a:r>
            <a:r>
              <a:rPr lang="ru-RU" sz="2100" dirty="0" smtClean="0"/>
              <a:t>, </a:t>
            </a:r>
            <a:r>
              <a:rPr lang="ru-RU" sz="2100" dirty="0" err="1" smtClean="0"/>
              <a:t>азбесту</a:t>
            </a:r>
            <a:r>
              <a:rPr lang="ru-RU" sz="2100" dirty="0" smtClean="0"/>
              <a:t> (див. табл. 1). Запаси </a:t>
            </a:r>
            <a:r>
              <a:rPr lang="ru-RU" sz="2100" dirty="0" err="1" smtClean="0"/>
              <a:t>міді</a:t>
            </a:r>
            <a:r>
              <a:rPr lang="ru-RU" sz="2100" dirty="0" smtClean="0"/>
              <a:t>, </a:t>
            </a:r>
            <a:r>
              <a:rPr lang="ru-RU" sz="2100" dirty="0" err="1" smtClean="0"/>
              <a:t>марганцю</a:t>
            </a:r>
            <a:r>
              <a:rPr lang="ru-RU" sz="2100" dirty="0" smtClean="0"/>
              <a:t>, </a:t>
            </a:r>
            <a:r>
              <a:rPr lang="ru-RU" sz="2100" dirty="0" err="1" smtClean="0"/>
              <a:t>нікелю</a:t>
            </a:r>
            <a:r>
              <a:rPr lang="ru-RU" sz="2100" dirty="0" smtClean="0"/>
              <a:t>, кобальту і </a:t>
            </a:r>
            <a:r>
              <a:rPr lang="ru-RU" sz="2100" dirty="0" err="1" smtClean="0"/>
              <a:t>інш</a:t>
            </a:r>
            <a:r>
              <a:rPr lang="ru-RU" sz="2100" dirty="0" smtClean="0"/>
              <a:t>. </a:t>
            </a:r>
            <a:r>
              <a:rPr lang="ru-RU" sz="2100" dirty="0" err="1" smtClean="0"/>
              <a:t>можуть</a:t>
            </a:r>
            <a:r>
              <a:rPr lang="ru-RU" sz="2100" dirty="0" smtClean="0"/>
              <a:t> бути </a:t>
            </a:r>
            <a:r>
              <a:rPr lang="ru-RU" sz="2100" dirty="0" err="1" smtClean="0"/>
              <a:t>істотно</a:t>
            </a:r>
            <a:r>
              <a:rPr lang="ru-RU" sz="2100" dirty="0" smtClean="0"/>
              <a:t> </a:t>
            </a:r>
            <a:r>
              <a:rPr lang="ru-RU" sz="2100" dirty="0" err="1" smtClean="0"/>
              <a:t>збільшені</a:t>
            </a:r>
            <a:r>
              <a:rPr lang="ru-RU" sz="2100" dirty="0" smtClean="0"/>
              <a:t> за </a:t>
            </a:r>
            <a:r>
              <a:rPr lang="ru-RU" sz="2100" dirty="0" err="1" smtClean="0"/>
              <a:t>рахунок</a:t>
            </a:r>
            <a:r>
              <a:rPr lang="ru-RU" sz="2100" dirty="0" smtClean="0"/>
              <a:t> </a:t>
            </a:r>
            <a:r>
              <a:rPr lang="ru-RU" sz="2100" dirty="0" err="1" smtClean="0"/>
              <a:t>використання</a:t>
            </a:r>
            <a:r>
              <a:rPr lang="ru-RU" sz="2100" dirty="0" smtClean="0"/>
              <a:t> </a:t>
            </a:r>
            <a:r>
              <a:rPr lang="ru-RU" sz="2100" dirty="0" err="1" smtClean="0"/>
              <a:t>бідних</a:t>
            </a:r>
            <a:r>
              <a:rPr lang="ru-RU" sz="2100" dirty="0" smtClean="0"/>
              <a:t> руд і руд </a:t>
            </a:r>
            <a:r>
              <a:rPr lang="ru-RU" sz="2100" dirty="0" err="1" smtClean="0"/>
              <a:t>океанічного</a:t>
            </a:r>
            <a:r>
              <a:rPr lang="ru-RU" sz="2100" dirty="0" smtClean="0"/>
              <a:t> дна</a:t>
            </a:r>
            <a:endParaRPr lang="ru-RU" sz="2100" dirty="0"/>
          </a:p>
        </p:txBody>
      </p:sp>
      <p:pic>
        <p:nvPicPr>
          <p:cNvPr id="4" name="Рисунок 3" descr="Coal-miner-fossil-fuel-0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0" y="3357562"/>
            <a:ext cx="5500694" cy="33809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142976" y="4714884"/>
            <a:ext cx="2428892" cy="203132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err="1" smtClean="0"/>
              <a:t>Економіка</a:t>
            </a:r>
            <a:r>
              <a:rPr lang="ru-RU" dirty="0" smtClean="0"/>
              <a:t> США </a:t>
            </a:r>
            <a:r>
              <a:rPr lang="ru-RU" dirty="0" err="1" smtClean="0"/>
              <a:t>залежить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імпорту</a:t>
            </a:r>
            <a:r>
              <a:rPr lang="ru-RU" dirty="0" smtClean="0"/>
              <a:t> 68 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dirty="0" err="1" smtClean="0"/>
              <a:t>сировини</a:t>
            </a:r>
            <a:r>
              <a:rPr lang="ru-RU" dirty="0" smtClean="0"/>
              <a:t>, і </a:t>
            </a:r>
            <a:r>
              <a:rPr lang="ru-RU" dirty="0" err="1" smtClean="0"/>
              <a:t>ця</a:t>
            </a:r>
            <a:r>
              <a:rPr lang="ru-RU" dirty="0" smtClean="0"/>
              <a:t> </a:t>
            </a:r>
            <a:r>
              <a:rPr lang="ru-RU" dirty="0" err="1" smtClean="0"/>
              <a:t>тенденція</a:t>
            </a:r>
            <a:r>
              <a:rPr lang="ru-RU" dirty="0" smtClean="0"/>
              <a:t>, очевидно, </a:t>
            </a:r>
            <a:r>
              <a:rPr lang="ru-RU" dirty="0" err="1" smtClean="0"/>
              <a:t>збережеться</a:t>
            </a:r>
            <a:r>
              <a:rPr lang="ru-RU" dirty="0" smtClean="0"/>
              <a:t> в </a:t>
            </a:r>
            <a:r>
              <a:rPr lang="ru-RU" dirty="0" err="1" smtClean="0"/>
              <a:t>майбутньому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Населення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214422"/>
            <a:ext cx="6000792" cy="4678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     </a:t>
            </a:r>
            <a:r>
              <a:rPr lang="ru-RU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Населення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США</a:t>
            </a:r>
            <a:r>
              <a:rPr lang="ru-RU" sz="1800" dirty="0" smtClean="0"/>
              <a:t> в </a:t>
            </a:r>
            <a:r>
              <a:rPr lang="ru-RU" sz="1800" dirty="0" err="1" smtClean="0"/>
              <a:t>грудні</a:t>
            </a:r>
            <a:r>
              <a:rPr lang="ru-RU" sz="1800" dirty="0" smtClean="0"/>
              <a:t> 2012  становило 314 895 000 </a:t>
            </a:r>
            <a:r>
              <a:rPr lang="ru-RU" sz="1800" dirty="0" err="1" smtClean="0"/>
              <a:t>чоловік</a:t>
            </a:r>
            <a:r>
              <a:rPr lang="ru-RU" sz="1800" dirty="0" smtClean="0"/>
              <a:t>.</a:t>
            </a:r>
            <a:r>
              <a:rPr lang="uk-UA" sz="1800" dirty="0" smtClean="0"/>
              <a:t>       </a:t>
            </a:r>
            <a:endParaRPr lang="ru-RU" sz="1800" dirty="0" smtClean="0"/>
          </a:p>
          <a:p>
            <a:pPr>
              <a:buNone/>
            </a:pPr>
            <a:r>
              <a:rPr lang="uk-UA" sz="1800" dirty="0" smtClean="0"/>
              <a:t>     </a:t>
            </a:r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Вікова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</a:t>
            </a:r>
            <a:r>
              <a:rPr lang="ru-RU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населення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США </a:t>
            </a:r>
            <a:r>
              <a:rPr lang="ru-RU" sz="1800" dirty="0" smtClean="0"/>
              <a:t>(2011 р.): </a:t>
            </a:r>
            <a:br>
              <a:rPr lang="ru-RU" sz="1800" dirty="0" smtClean="0"/>
            </a:br>
            <a:r>
              <a:rPr lang="ru-RU" sz="1800" dirty="0" smtClean="0"/>
              <a:t>0-14 - 20,4 % (</a:t>
            </a:r>
            <a:r>
              <a:rPr lang="ru-RU" sz="1800" dirty="0" err="1" smtClean="0"/>
              <a:t>чоловіки</a:t>
            </a:r>
            <a:r>
              <a:rPr lang="ru-RU" sz="1800" dirty="0" smtClean="0"/>
              <a:t> 31,1 млн./</a:t>
            </a:r>
            <a:r>
              <a:rPr lang="ru-RU" sz="1800" dirty="0" err="1" smtClean="0"/>
              <a:t>жінки</a:t>
            </a:r>
            <a:r>
              <a:rPr lang="ru-RU" sz="1800" dirty="0" smtClean="0"/>
              <a:t> 29,8 млн.); </a:t>
            </a:r>
            <a:br>
              <a:rPr lang="ru-RU" sz="1800" dirty="0" smtClean="0"/>
            </a:br>
            <a:r>
              <a:rPr lang="ru-RU" sz="1800" dirty="0" smtClean="0"/>
              <a:t>15-64 - 67,2 % (</a:t>
            </a:r>
            <a:r>
              <a:rPr lang="ru-RU" sz="1800" dirty="0" err="1" smtClean="0"/>
              <a:t>чоловіки</a:t>
            </a:r>
            <a:r>
              <a:rPr lang="ru-RU" sz="1800" dirty="0" smtClean="0"/>
              <a:t> 100 млн./</a:t>
            </a:r>
            <a:r>
              <a:rPr lang="ru-RU" sz="1800" dirty="0" err="1" smtClean="0"/>
              <a:t>жінки</a:t>
            </a:r>
            <a:r>
              <a:rPr lang="ru-RU" sz="1800" dirty="0" smtClean="0"/>
              <a:t> 100,4 млн.); </a:t>
            </a:r>
            <a:br>
              <a:rPr lang="ru-RU" sz="1800" dirty="0" smtClean="0"/>
            </a:br>
            <a:r>
              <a:rPr lang="ru-RU" sz="1800" dirty="0" smtClean="0"/>
              <a:t>65 і </a:t>
            </a:r>
            <a:r>
              <a:rPr lang="ru-RU" sz="1800" dirty="0" err="1" smtClean="0"/>
              <a:t>більше</a:t>
            </a:r>
            <a:r>
              <a:rPr lang="ru-RU" sz="1800" dirty="0" smtClean="0"/>
              <a:t> - 12,5 % (</a:t>
            </a:r>
            <a:r>
              <a:rPr lang="ru-RU" sz="1800" dirty="0" err="1" smtClean="0"/>
              <a:t>чоловіки</a:t>
            </a:r>
            <a:r>
              <a:rPr lang="ru-RU" sz="1800" dirty="0" smtClean="0"/>
              <a:t> 15,5 млн./</a:t>
            </a:r>
            <a:r>
              <a:rPr lang="ru-RU" sz="1800" dirty="0" err="1" smtClean="0"/>
              <a:t>жінки</a:t>
            </a:r>
            <a:r>
              <a:rPr lang="ru-RU" sz="1800" dirty="0" smtClean="0"/>
              <a:t> 21,6 млн.).</a:t>
            </a:r>
          </a:p>
          <a:p>
            <a:pPr>
              <a:buNone/>
            </a:pPr>
            <a:r>
              <a:rPr lang="uk-UA" sz="1800" dirty="0" smtClean="0"/>
              <a:t>     </a:t>
            </a:r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Середня тривалість життя </a:t>
            </a:r>
            <a:r>
              <a:rPr lang="ru-RU" sz="1800" dirty="0" smtClean="0"/>
              <a:t>78,1 (</a:t>
            </a:r>
            <a:r>
              <a:rPr lang="ru-RU" sz="1800" dirty="0" err="1" smtClean="0"/>
              <a:t>чол</a:t>
            </a:r>
            <a:r>
              <a:rPr lang="ru-RU" sz="1800" dirty="0" smtClean="0"/>
              <a:t>. 75,2, </a:t>
            </a:r>
            <a:r>
              <a:rPr lang="ru-RU" sz="1800" dirty="0" err="1" smtClean="0"/>
              <a:t>жін</a:t>
            </a:r>
            <a:r>
              <a:rPr lang="ru-RU" sz="1800" dirty="0" smtClean="0"/>
              <a:t>. 81)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4" name="Рисунок 3" descr="2889883615_f5dea21318_b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3643314"/>
            <a:ext cx="4643438" cy="31098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43042" y="4214818"/>
            <a:ext cx="2428892" cy="230832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На </a:t>
            </a:r>
            <a:r>
              <a:rPr lang="ru-RU" dirty="0" err="1" smtClean="0"/>
              <a:t>приріст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впливає</a:t>
            </a:r>
            <a:r>
              <a:rPr lang="ru-RU" dirty="0" smtClean="0"/>
              <a:t> </a:t>
            </a:r>
            <a:r>
              <a:rPr lang="ru-RU" dirty="0" err="1" smtClean="0"/>
              <a:t>зовнішня</a:t>
            </a:r>
            <a:r>
              <a:rPr lang="ru-RU" dirty="0" smtClean="0"/>
              <a:t> </a:t>
            </a:r>
            <a:r>
              <a:rPr lang="ru-RU" dirty="0" err="1" smtClean="0"/>
              <a:t>міграція</a:t>
            </a:r>
            <a:r>
              <a:rPr lang="ru-RU" dirty="0" smtClean="0"/>
              <a:t>, яка </a:t>
            </a:r>
            <a:r>
              <a:rPr lang="ru-RU" dirty="0" err="1" smtClean="0"/>
              <a:t>розглядається</a:t>
            </a:r>
            <a:r>
              <a:rPr lang="ru-RU" dirty="0" smtClean="0"/>
              <a:t> державою позитивно. </a:t>
            </a:r>
            <a:r>
              <a:rPr lang="ru-RU" dirty="0" err="1" smtClean="0"/>
              <a:t>Щорічно</a:t>
            </a:r>
            <a:r>
              <a:rPr lang="ru-RU" dirty="0" smtClean="0"/>
              <a:t> в </a:t>
            </a:r>
            <a:r>
              <a:rPr lang="ru-RU" dirty="0" err="1" smtClean="0"/>
              <a:t>країну</a:t>
            </a:r>
            <a:r>
              <a:rPr lang="ru-RU" dirty="0" smtClean="0"/>
              <a:t> </a:t>
            </a:r>
            <a:r>
              <a:rPr lang="ru-RU" dirty="0" err="1" smtClean="0"/>
              <a:t>в'їжджають</a:t>
            </a:r>
            <a:r>
              <a:rPr lang="ru-RU" dirty="0" smtClean="0"/>
              <a:t> до 800 тис. </a:t>
            </a:r>
            <a:r>
              <a:rPr lang="ru-RU" dirty="0" err="1" smtClean="0"/>
              <a:t>осіб</a:t>
            </a:r>
            <a:r>
              <a:rPr lang="ru-RU" dirty="0" smtClean="0"/>
              <a:t>. </a:t>
            </a:r>
            <a:endParaRPr lang="ru-RU" dirty="0"/>
          </a:p>
        </p:txBody>
      </p:sp>
      <p:pic>
        <p:nvPicPr>
          <p:cNvPr id="14" name="Рисунок 13" descr="white_and_blac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3794" y="1571612"/>
            <a:ext cx="2626653" cy="1928826"/>
          </a:xfrm>
          <a:prstGeom prst="rect">
            <a:avLst/>
          </a:prstGeom>
        </p:spPr>
      </p:pic>
      <p:pic>
        <p:nvPicPr>
          <p:cNvPr id="9" name="Рисунок 8" descr="US_Population_Graphдз_-_1790_to_2000.sv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38" y="1214422"/>
            <a:ext cx="7834314" cy="5443717"/>
          </a:xfrm>
          <a:prstGeom prst="rect">
            <a:avLst/>
          </a:prstGeom>
        </p:spPr>
      </p:pic>
      <p:pic>
        <p:nvPicPr>
          <p:cNvPr id="10" name="Рисунок 9" descr="US_Population_Graph_-_1790_to_2000.sv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538" y="1214422"/>
            <a:ext cx="7844138" cy="55007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14613" y="1428736"/>
            <a:ext cx="2357454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жителів</a:t>
            </a:r>
            <a:r>
              <a:rPr lang="ru-RU" dirty="0" smtClean="0"/>
              <a:t> США </a:t>
            </a:r>
            <a:r>
              <a:rPr lang="ru-RU" dirty="0" err="1" smtClean="0"/>
              <a:t>з</a:t>
            </a:r>
            <a:r>
              <a:rPr lang="ru-RU" dirty="0" smtClean="0"/>
              <a:t> 1790 по 2000 рік</a:t>
            </a:r>
            <a:endParaRPr lang="ru-RU" dirty="0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Структура зайнятості населення</a:t>
            </a:r>
            <a:endParaRPr lang="ru-RU" sz="3200" dirty="0"/>
          </a:p>
        </p:txBody>
      </p:sp>
      <p:pic>
        <p:nvPicPr>
          <p:cNvPr id="4" name="Содержимое 3" descr="zanyatost-naseleniya-ssha-strп4654uktura-zanyatosti-us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234840"/>
            <a:ext cx="7929618" cy="5458952"/>
          </a:xfrm>
        </p:spPr>
      </p:pic>
      <p:sp>
        <p:nvSpPr>
          <p:cNvPr id="5" name="TextBox 4"/>
          <p:cNvSpPr txBox="1"/>
          <p:nvPr/>
        </p:nvSpPr>
        <p:spPr>
          <a:xfrm>
            <a:off x="5857884" y="1857364"/>
            <a:ext cx="2263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Виробництво товарів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857884" y="2285992"/>
            <a:ext cx="1649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Промисловість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857884" y="2643182"/>
            <a:ext cx="1386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Будівництво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857884" y="3000372"/>
            <a:ext cx="1728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Надання послуг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857884" y="3429000"/>
            <a:ext cx="2082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Роздрібна  торгівля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857884" y="3786190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Професійні або бізнес послуги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857884" y="4429132"/>
            <a:ext cx="2641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Освіта, охорона здоров</a:t>
            </a:r>
            <a:r>
              <a:rPr lang="en-US" dirty="0" smtClean="0"/>
              <a:t>’</a:t>
            </a:r>
            <a:r>
              <a:rPr lang="uk-UA" dirty="0" smtClean="0"/>
              <a:t>я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857884" y="4857760"/>
            <a:ext cx="30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Відпочинок, готельний бізнес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857884" y="5286388"/>
            <a:ext cx="2558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Влада, державні посади</a:t>
            </a:r>
            <a:endParaRPr lang="ru-RU" dirty="0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/>
              <a:t>Народонаселення і культура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357298"/>
            <a:ext cx="3638552" cy="46783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Перші</a:t>
            </a:r>
            <a:r>
              <a:rPr lang="ru-RU" dirty="0" smtClean="0"/>
              <a:t> люди (</a:t>
            </a:r>
            <a:r>
              <a:rPr lang="ru-RU" dirty="0" err="1" smtClean="0"/>
              <a:t>індіанські</a:t>
            </a:r>
            <a:r>
              <a:rPr lang="ru-RU" dirty="0" smtClean="0"/>
              <a:t> племена,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мігрували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 </a:t>
            </a:r>
            <a:r>
              <a:rPr lang="ru-RU" dirty="0" err="1" smtClean="0"/>
              <a:t>Сибіру</a:t>
            </a:r>
            <a:r>
              <a:rPr lang="ru-RU" dirty="0" smtClean="0"/>
              <a:t> на Аляску) заселили </a:t>
            </a:r>
            <a:r>
              <a:rPr lang="ru-RU" dirty="0" err="1" smtClean="0"/>
              <a:t>територію</a:t>
            </a:r>
            <a:r>
              <a:rPr lang="ru-RU" dirty="0" smtClean="0"/>
              <a:t> США </a:t>
            </a:r>
            <a:r>
              <a:rPr lang="ru-RU" dirty="0" err="1" smtClean="0"/>
              <a:t>близько</a:t>
            </a:r>
            <a:r>
              <a:rPr lang="ru-RU" dirty="0" smtClean="0"/>
              <a:t> 10 </a:t>
            </a:r>
            <a:r>
              <a:rPr lang="ru-RU" dirty="0" err="1" smtClean="0"/>
              <a:t>тисяч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 тому, а </a:t>
            </a:r>
            <a:r>
              <a:rPr lang="ru-RU" dirty="0" err="1" smtClean="0"/>
              <a:t>їхні</a:t>
            </a:r>
            <a:r>
              <a:rPr lang="ru-RU" dirty="0" smtClean="0"/>
              <a:t> </a:t>
            </a:r>
            <a:r>
              <a:rPr lang="ru-RU" dirty="0" err="1" smtClean="0"/>
              <a:t>нащадки</a:t>
            </a:r>
            <a:r>
              <a:rPr lang="ru-RU" dirty="0" smtClean="0"/>
              <a:t> </a:t>
            </a:r>
            <a:r>
              <a:rPr lang="ru-RU" dirty="0" err="1" smtClean="0"/>
              <a:t>залишалися</a:t>
            </a:r>
            <a:r>
              <a:rPr lang="ru-RU" dirty="0" smtClean="0"/>
              <a:t> </a:t>
            </a:r>
            <a:r>
              <a:rPr lang="ru-RU" dirty="0" err="1" smtClean="0"/>
              <a:t>переважаючим</a:t>
            </a:r>
            <a:r>
              <a:rPr lang="ru-RU" dirty="0" smtClean="0"/>
              <a:t> </a:t>
            </a:r>
            <a:r>
              <a:rPr lang="ru-RU" dirty="0" err="1" smtClean="0"/>
              <a:t>етнічним</a:t>
            </a:r>
            <a:r>
              <a:rPr lang="ru-RU" dirty="0" smtClean="0"/>
              <a:t> компонентом до </a:t>
            </a:r>
            <a:r>
              <a:rPr lang="ru-RU" dirty="0" err="1" smtClean="0"/>
              <a:t>кінця</a:t>
            </a:r>
            <a:r>
              <a:rPr lang="ru-RU" dirty="0" smtClean="0"/>
              <a:t> </a:t>
            </a:r>
            <a:r>
              <a:rPr lang="en-US" dirty="0" smtClean="0"/>
              <a:t>XVII </a:t>
            </a:r>
            <a:r>
              <a:rPr lang="ru-RU" dirty="0" err="1" smtClean="0"/>
              <a:t>століття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Частка</a:t>
            </a:r>
            <a:r>
              <a:rPr lang="ru-RU" dirty="0" smtClean="0"/>
              <a:t> </a:t>
            </a:r>
            <a:r>
              <a:rPr lang="ru-RU" dirty="0" err="1" smtClean="0"/>
              <a:t>корінних</a:t>
            </a:r>
            <a:r>
              <a:rPr lang="ru-RU" dirty="0" smtClean="0"/>
              <a:t> </a:t>
            </a:r>
            <a:r>
              <a:rPr lang="ru-RU" dirty="0" err="1" smtClean="0"/>
              <a:t>жителів</a:t>
            </a:r>
            <a:r>
              <a:rPr lang="ru-RU" dirty="0" smtClean="0"/>
              <a:t> </a:t>
            </a:r>
            <a:r>
              <a:rPr lang="ru-RU" dirty="0" err="1" smtClean="0"/>
              <a:t>незначна</a:t>
            </a:r>
            <a:r>
              <a:rPr lang="ru-RU" dirty="0" smtClean="0"/>
              <a:t>, </a:t>
            </a:r>
            <a:r>
              <a:rPr lang="ru-RU" dirty="0" err="1" smtClean="0"/>
              <a:t>це</a:t>
            </a:r>
            <a:r>
              <a:rPr lang="ru-RU" dirty="0" smtClean="0"/>
              <a:t> </a:t>
            </a:r>
            <a:r>
              <a:rPr lang="ru-RU" dirty="0" err="1" smtClean="0"/>
              <a:t>індіанці</a:t>
            </a:r>
            <a:r>
              <a:rPr lang="ru-RU" dirty="0" smtClean="0"/>
              <a:t>, </a:t>
            </a:r>
            <a:r>
              <a:rPr lang="ru-RU" dirty="0" err="1" smtClean="0"/>
              <a:t>ескімоси</a:t>
            </a:r>
            <a:r>
              <a:rPr lang="ru-RU" dirty="0" smtClean="0"/>
              <a:t>, </a:t>
            </a:r>
            <a:r>
              <a:rPr lang="ru-RU" dirty="0" err="1" smtClean="0"/>
              <a:t>алеути</a:t>
            </a:r>
            <a:r>
              <a:rPr lang="ru-RU" dirty="0" smtClean="0"/>
              <a:t>, </a:t>
            </a:r>
            <a:r>
              <a:rPr lang="ru-RU" dirty="0" err="1" smtClean="0"/>
              <a:t>гавайці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American_Indian_Mon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1357298"/>
            <a:ext cx="3732350" cy="5316738"/>
          </a:xfrm>
          <a:prstGeom prst="rect">
            <a:avLst/>
          </a:prstGeom>
        </p:spPr>
      </p:pic>
      <p:pic>
        <p:nvPicPr>
          <p:cNvPr id="5" name="Рисунок 4" descr="4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1285859"/>
            <a:ext cx="4143404" cy="5411793"/>
          </a:xfrm>
          <a:prstGeom prst="rect">
            <a:avLst/>
          </a:prstGeom>
        </p:spPr>
      </p:pic>
      <p:pic>
        <p:nvPicPr>
          <p:cNvPr id="6" name="Рисунок 5" descr="x_53c9712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414" y="2285992"/>
            <a:ext cx="5753100" cy="441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1538" y="1357298"/>
            <a:ext cx="35719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solidFill>
                  <a:schemeClr val="bg1"/>
                </a:solidFill>
              </a:rPr>
              <a:t>Сполучені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Штати</a:t>
            </a:r>
            <a:r>
              <a:rPr lang="ru-RU" sz="2000" dirty="0" smtClean="0">
                <a:solidFill>
                  <a:schemeClr val="bg1"/>
                </a:solidFill>
              </a:rPr>
              <a:t> Америки — </a:t>
            </a:r>
            <a:r>
              <a:rPr lang="ru-RU" sz="2000" dirty="0" err="1" smtClean="0">
                <a:solidFill>
                  <a:schemeClr val="bg1"/>
                </a:solidFill>
              </a:rPr>
              <a:t>багатокультурна</a:t>
            </a:r>
            <a:r>
              <a:rPr lang="ru-RU" sz="2000" dirty="0" smtClean="0">
                <a:solidFill>
                  <a:schemeClr val="bg1"/>
                </a:solidFill>
              </a:rPr>
              <a:t> держава, де </a:t>
            </a:r>
            <a:r>
              <a:rPr lang="ru-RU" sz="2000" dirty="0" err="1" smtClean="0">
                <a:solidFill>
                  <a:schemeClr val="bg1"/>
                </a:solidFill>
              </a:rPr>
              <a:t>проживають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представники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різноманітних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етнічних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груп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традицій</a:t>
            </a:r>
            <a:r>
              <a:rPr lang="ru-RU" sz="2000" dirty="0" smtClean="0">
                <a:solidFill>
                  <a:schemeClr val="bg1"/>
                </a:solidFill>
              </a:rPr>
              <a:t> і </a:t>
            </a:r>
            <a:r>
              <a:rPr lang="ru-RU" sz="2000" dirty="0" err="1" smtClean="0">
                <a:solidFill>
                  <a:schemeClr val="bg1"/>
                </a:solidFill>
              </a:rPr>
              <a:t>цінностей</a:t>
            </a:r>
            <a:r>
              <a:rPr lang="ru-RU" sz="2000" dirty="0" smtClean="0">
                <a:solidFill>
                  <a:schemeClr val="bg1"/>
                </a:solidFill>
              </a:rPr>
              <a:t>.  культура, </a:t>
            </a:r>
            <a:r>
              <a:rPr lang="ru-RU" sz="2000" dirty="0" err="1" smtClean="0">
                <a:solidFill>
                  <a:schemeClr val="bg1"/>
                </a:solidFill>
              </a:rPr>
              <a:t>носіями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якої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є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більшість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американців</a:t>
            </a:r>
            <a:r>
              <a:rPr lang="ru-RU" sz="2000" dirty="0" smtClean="0">
                <a:solidFill>
                  <a:schemeClr val="bg1"/>
                </a:solidFill>
              </a:rPr>
              <a:t> — </a:t>
            </a:r>
            <a:r>
              <a:rPr lang="ru-RU" sz="2000" dirty="0" err="1" smtClean="0">
                <a:solidFill>
                  <a:schemeClr val="bg1"/>
                </a:solidFill>
              </a:rPr>
              <a:t>масова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американська</a:t>
            </a:r>
            <a:r>
              <a:rPr lang="ru-RU" sz="2000" dirty="0" smtClean="0">
                <a:solidFill>
                  <a:schemeClr val="bg1"/>
                </a:solidFill>
              </a:rPr>
              <a:t> культура — </a:t>
            </a:r>
            <a:r>
              <a:rPr lang="ru-RU" sz="2000" dirty="0" err="1" smtClean="0">
                <a:solidFill>
                  <a:schemeClr val="bg1"/>
                </a:solidFill>
              </a:rPr>
              <a:t>західна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культура</a:t>
            </a:r>
            <a:r>
              <a:rPr lang="ru-RU" sz="2000" dirty="0" smtClean="0">
                <a:solidFill>
                  <a:schemeClr val="bg1"/>
                </a:solidFill>
              </a:rPr>
              <a:t> </a:t>
            </a:r>
            <a:r>
              <a:rPr lang="ru-RU" sz="2000" dirty="0" err="1" smtClean="0">
                <a:solidFill>
                  <a:schemeClr val="bg1"/>
                </a:solidFill>
              </a:rPr>
              <a:t>зі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значним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впливом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традицій</a:t>
            </a:r>
            <a:r>
              <a:rPr lang="ru-RU" sz="2000" dirty="0" smtClean="0">
                <a:solidFill>
                  <a:schemeClr val="bg1"/>
                </a:solidFill>
              </a:rPr>
              <a:t> </a:t>
            </a:r>
            <a:r>
              <a:rPr lang="ru-RU" sz="2000" dirty="0" err="1" smtClean="0">
                <a:solidFill>
                  <a:schemeClr val="bg1"/>
                </a:solidFill>
              </a:rPr>
              <a:t>європейських</a:t>
            </a:r>
            <a:r>
              <a:rPr lang="ru-RU" sz="2000" dirty="0" smtClean="0">
                <a:solidFill>
                  <a:schemeClr val="bg1"/>
                </a:solidFill>
              </a:rPr>
              <a:t> </a:t>
            </a:r>
            <a:r>
              <a:rPr lang="ru-RU" sz="2000" dirty="0" err="1" smtClean="0">
                <a:solidFill>
                  <a:schemeClr val="bg1"/>
                </a:solidFill>
              </a:rPr>
              <a:t>іммігрантів</a:t>
            </a:r>
            <a:r>
              <a:rPr lang="ru-RU" sz="2000" dirty="0" smtClean="0">
                <a:solidFill>
                  <a:schemeClr val="bg1"/>
                </a:solidFill>
              </a:rPr>
              <a:t> та </a:t>
            </a:r>
            <a:r>
              <a:rPr lang="ru-RU" sz="2000" dirty="0" err="1" smtClean="0">
                <a:solidFill>
                  <a:schemeClr val="bg1"/>
                </a:solidFill>
              </a:rPr>
              <a:t>впливом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традицій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привнесених</a:t>
            </a:r>
            <a:r>
              <a:rPr lang="ru-RU" sz="2000" dirty="0" smtClean="0">
                <a:solidFill>
                  <a:schemeClr val="bg1"/>
                </a:solidFill>
              </a:rPr>
              <a:t> рабами </a:t>
            </a:r>
            <a:r>
              <a:rPr lang="ru-RU" sz="2000" dirty="0" err="1" smtClean="0">
                <a:solidFill>
                  <a:schemeClr val="bg1"/>
                </a:solidFill>
              </a:rPr>
              <a:t>з</a:t>
            </a:r>
            <a:r>
              <a:rPr lang="ru-RU" sz="2000" dirty="0" smtClean="0">
                <a:solidFill>
                  <a:schemeClr val="bg1"/>
                </a:solidFill>
              </a:rPr>
              <a:t> Африки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800px-Motherhood_and_apple_pi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429000"/>
            <a:ext cx="4393776" cy="31712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72132" y="1571612"/>
            <a:ext cx="2643206" cy="14773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err="1" smtClean="0"/>
              <a:t>Символи</a:t>
            </a:r>
            <a:r>
              <a:rPr lang="ru-RU" dirty="0" smtClean="0"/>
              <a:t> </a:t>
            </a:r>
            <a:r>
              <a:rPr lang="ru-RU" dirty="0" err="1" smtClean="0"/>
              <a:t>американської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: </a:t>
            </a:r>
            <a:r>
              <a:rPr lang="ru-RU" dirty="0" err="1" smtClean="0"/>
              <a:t>яблучний</a:t>
            </a:r>
            <a:r>
              <a:rPr lang="ru-RU" dirty="0" smtClean="0"/>
              <a:t> </a:t>
            </a:r>
            <a:r>
              <a:rPr lang="ru-RU" dirty="0" err="1" smtClean="0"/>
              <a:t>пиріг</a:t>
            </a:r>
            <a:r>
              <a:rPr lang="ru-RU" dirty="0" smtClean="0"/>
              <a:t>, бейсбол, </a:t>
            </a:r>
            <a:r>
              <a:rPr lang="ru-RU" dirty="0" err="1" smtClean="0"/>
              <a:t>американський</a:t>
            </a:r>
            <a:r>
              <a:rPr lang="ru-RU" dirty="0" smtClean="0"/>
              <a:t> прапор.</a:t>
            </a:r>
            <a:endParaRPr lang="ru-RU" dirty="0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Релігія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285860"/>
            <a:ext cx="7467600" cy="4678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err="1" smtClean="0"/>
              <a:t>Протестанти</a:t>
            </a:r>
            <a:r>
              <a:rPr lang="ru-RU" sz="2000" dirty="0" smtClean="0"/>
              <a:t> - 51,3%</a:t>
            </a:r>
          </a:p>
          <a:p>
            <a:pPr>
              <a:buNone/>
            </a:pPr>
            <a:r>
              <a:rPr lang="uk-UA" sz="2000" dirty="0" smtClean="0"/>
              <a:t>Католики - </a:t>
            </a:r>
            <a:r>
              <a:rPr lang="ru-RU" sz="2000" dirty="0" smtClean="0"/>
              <a:t>23,9% </a:t>
            </a:r>
          </a:p>
          <a:p>
            <a:pPr>
              <a:buNone/>
            </a:pPr>
            <a:r>
              <a:rPr lang="uk-UA" sz="2000" dirty="0" smtClean="0"/>
              <a:t>Не належать до будь-якої конфесії - </a:t>
            </a:r>
            <a:r>
              <a:rPr lang="ru-RU" sz="2000" dirty="0" smtClean="0"/>
              <a:t>12,1%</a:t>
            </a:r>
          </a:p>
          <a:p>
            <a:pPr>
              <a:buNone/>
            </a:pPr>
            <a:r>
              <a:rPr lang="uk-UA" sz="2000" dirty="0" smtClean="0"/>
              <a:t>Атеїсти -</a:t>
            </a:r>
            <a:r>
              <a:rPr lang="ru-RU" sz="2000" dirty="0" smtClean="0"/>
              <a:t> 4%</a:t>
            </a:r>
          </a:p>
          <a:p>
            <a:pPr>
              <a:buNone/>
            </a:pPr>
            <a:r>
              <a:rPr lang="ru-RU" sz="2000" dirty="0" err="1" smtClean="0"/>
              <a:t>Інше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не </a:t>
            </a:r>
            <a:r>
              <a:rPr lang="ru-RU" sz="2000" dirty="0" err="1" smtClean="0"/>
              <a:t>вказано</a:t>
            </a:r>
            <a:r>
              <a:rPr lang="ru-RU" sz="2000" dirty="0" smtClean="0"/>
              <a:t> - 2,5% </a:t>
            </a:r>
          </a:p>
          <a:p>
            <a:pPr>
              <a:buNone/>
            </a:pPr>
            <a:r>
              <a:rPr lang="uk-UA" sz="2000" dirty="0" smtClean="0"/>
              <a:t>Мормони - </a:t>
            </a:r>
            <a:r>
              <a:rPr lang="ru-RU" sz="2000" dirty="0" smtClean="0"/>
              <a:t>1,7% </a:t>
            </a:r>
          </a:p>
          <a:p>
            <a:pPr>
              <a:buNone/>
            </a:pPr>
            <a:r>
              <a:rPr lang="uk-UA" sz="2000" dirty="0" smtClean="0"/>
              <a:t>Іудеї - </a:t>
            </a:r>
            <a:r>
              <a:rPr lang="ru-RU" sz="2000" dirty="0" smtClean="0"/>
              <a:t>1,7% </a:t>
            </a:r>
          </a:p>
          <a:p>
            <a:pPr>
              <a:buNone/>
            </a:pPr>
            <a:r>
              <a:rPr lang="uk-UA" sz="2000" dirty="0" smtClean="0"/>
              <a:t>Буддисти - </a:t>
            </a:r>
            <a:r>
              <a:rPr lang="ru-RU" sz="2000" dirty="0" smtClean="0"/>
              <a:t>0,7% </a:t>
            </a:r>
          </a:p>
          <a:p>
            <a:pPr>
              <a:buNone/>
            </a:pPr>
            <a:r>
              <a:rPr lang="uk-UA" sz="2000" dirty="0" smtClean="0"/>
              <a:t>Мусульмани - </a:t>
            </a:r>
            <a:r>
              <a:rPr lang="ru-RU" sz="2000" dirty="0" smtClean="0"/>
              <a:t>0,6% 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relig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1285860"/>
            <a:ext cx="3333750" cy="3333750"/>
          </a:xfrm>
          <a:prstGeom prst="rect">
            <a:avLst/>
          </a:prstGeom>
        </p:spPr>
      </p:pic>
      <p:pic>
        <p:nvPicPr>
          <p:cNvPr id="5" name="Рисунок 4" descr="754px-Washington_National_Cathedral_in_Washington,_D.C.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9" y="1234904"/>
            <a:ext cx="7929618" cy="54802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14414" y="1428736"/>
            <a:ext cx="3926588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dirty="0" smtClean="0"/>
              <a:t>Вашингтонський кафедральний собор</a:t>
            </a:r>
            <a:endParaRPr lang="ru-RU" dirty="0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CSC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A959FDC-BC50-4149-9A7F-A3A53106D70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589</TotalTime>
  <Words>529</Words>
  <Application>Microsoft Office PowerPoint</Application>
  <PresentationFormat>Экран (4:3)</PresentationFormat>
  <Paragraphs>75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CSC</vt:lpstr>
      <vt:lpstr>Сполучені Штати Америки</vt:lpstr>
      <vt:lpstr>Загальні відомості</vt:lpstr>
      <vt:lpstr>Географічне положення і рельєф</vt:lpstr>
      <vt:lpstr>Клімат</vt:lpstr>
      <vt:lpstr>Корисні копалини</vt:lpstr>
      <vt:lpstr>Населення</vt:lpstr>
      <vt:lpstr>Структура зайнятості населення</vt:lpstr>
      <vt:lpstr>Народонаселення і культура</vt:lpstr>
      <vt:lpstr>Релігія</vt:lpstr>
      <vt:lpstr>Економіка</vt:lpstr>
      <vt:lpstr>Чорна металургія</vt:lpstr>
      <vt:lpstr>Кольорова металургія</vt:lpstr>
      <vt:lpstr>Наука</vt:lpstr>
      <vt:lpstr>Технології</vt:lpstr>
      <vt:lpstr>Транспорт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subject>Шаблон оформления</dc:subject>
  <dc:creator>Admin</dc:creator>
  <dc:description>Шаблон оформления</dc:description>
  <cp:lastModifiedBy>Admin</cp:lastModifiedBy>
  <cp:revision>65</cp:revision>
  <dcterms:created xsi:type="dcterms:W3CDTF">2013-02-23T19:29:52Z</dcterms:created>
  <dcterms:modified xsi:type="dcterms:W3CDTF">2013-02-26T18:30:34Z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TC300033429990</vt:lpwstr>
  </property>
</Properties>
</file>