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rawings/legacyDiagramText18.bin" ContentType="application/vnd.ms-office.legacyDiagramText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rawings/legacyDiagramText16.bin" ContentType="application/vnd.ms-office.legacyDiagramTex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8.bin" ContentType="application/vnd.ms-office.legacyDiagramText"/>
  <Override PartName="/ppt/drawings/legacyDiagramText14.bin" ContentType="application/vnd.ms-office.legacyDiagramText"/>
  <Override PartName="/ppt/drawings/legacyDiagramText23.bin" ContentType="application/vnd.ms-office.legacyDiagramText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6.bin" ContentType="application/vnd.ms-office.legacyDiagramText"/>
  <Override PartName="/ppt/drawings/legacyDiagramText7.bin" ContentType="application/vnd.ms-office.legacyDiagramText"/>
  <Override PartName="/ppt/drawings/legacyDiagramText11.bin" ContentType="application/vnd.ms-office.legacyDiagramText"/>
  <Override PartName="/ppt/drawings/legacyDiagramText12.bin" ContentType="application/vnd.ms-office.legacyDiagramText"/>
  <Override PartName="/ppt/drawings/legacyDiagramText20.bin" ContentType="application/vnd.ms-office.legacyDiagramText"/>
  <Override PartName="/ppt/drawings/legacyDiagramText21.bin" ContentType="application/vnd.ms-office.legacyDiagramText"/>
  <Override PartName="/ppt/drawings/legacyDiagramText22.bin" ContentType="application/vnd.ms-office.legacyDiagramText"/>
  <Override PartName="/ppt/drawings/legacyDiagramText4.bin" ContentType="application/vnd.ms-office.legacyDiagramText"/>
  <Override PartName="/ppt/drawings/legacyDiagramText5.bin" ContentType="application/vnd.ms-office.legacyDiagramText"/>
  <Override PartName="/ppt/drawings/legacyDiagramText10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legacyDiagramText19.bin" ContentType="application/vnd.ms-office.legacyDiagramTex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rawings/legacyDiagramText17.bin" ContentType="application/vnd.ms-office.legacyDiagramTex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rawings/legacyDiagramText15.bin" ContentType="application/vnd.ms-office.legacyDiagramTex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rawings/legacyDiagramText9.bin" ContentType="application/vnd.ms-office.legacyDiagramText"/>
  <Override PartName="/ppt/drawings/legacyDiagramText13.bin" ContentType="application/vnd.ms-office.legacyDiagramText"/>
  <Override PartName="/ppt/drawings/legacyDiagramText24.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6" r:id="rId9"/>
    <p:sldId id="263" r:id="rId10"/>
    <p:sldId id="270" r:id="rId11"/>
    <p:sldId id="268" r:id="rId12"/>
    <p:sldId id="276" r:id="rId13"/>
    <p:sldId id="271" r:id="rId14"/>
    <p:sldId id="272" r:id="rId15"/>
    <p:sldId id="274" r:id="rId16"/>
    <p:sldId id="264" r:id="rId17"/>
    <p:sldId id="275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4.bin"/><Relationship Id="rId7" Type="http://schemas.microsoft.com/office/2006/relationships/legacyDiagramText" Target="legacyDiagramText18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6" Type="http://schemas.microsoft.com/office/2006/relationships/legacyDiagramText" Target="legacyDiagramText17.bin"/><Relationship Id="rId5" Type="http://schemas.microsoft.com/office/2006/relationships/legacyDiagramText" Target="legacyDiagramText16.bin"/><Relationship Id="rId4" Type="http://schemas.microsoft.com/office/2006/relationships/legacyDiagramText" Target="legacyDiagramText15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1.bin"/><Relationship Id="rId2" Type="http://schemas.microsoft.com/office/2006/relationships/legacyDiagramText" Target="legacyDiagramText20.bin"/><Relationship Id="rId1" Type="http://schemas.microsoft.com/office/2006/relationships/legacyDiagramText" Target="legacyDiagramText19.bin"/><Relationship Id="rId6" Type="http://schemas.microsoft.com/office/2006/relationships/legacyDiagramText" Target="legacyDiagramText24.bin"/><Relationship Id="rId5" Type="http://schemas.microsoft.com/office/2006/relationships/legacyDiagramText" Target="legacyDiagramText23.bin"/><Relationship Id="rId4" Type="http://schemas.microsoft.com/office/2006/relationships/legacyDiagramText" Target="legacyDiagramText22.bin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D9B775-6721-429D-9511-8C276DF7B8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35CDB-3AD3-4EAB-83E2-A81ADC833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F189E-DC81-4994-B78E-4214956E9E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26AA38-110A-4DC4-98E6-E7BC0DD2C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C7EE57-74C0-4574-91B3-9911F4F7CE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27E712-4BC4-4DCF-8509-09133C94D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39D694-1E7C-4B38-BDBE-3BA657956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43124F-AF51-421A-86BF-A0736E72DB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54A34-F8E6-4227-A2F2-C3260C124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4109E-B502-44E2-B955-514429A72D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26E52-A8D5-4480-9B13-3B2341297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51E78-A314-4B01-8014-BC470DBA42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34374-7847-45C1-88ED-5BD959F13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C572A-C581-43A9-B311-B9FD979EA1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8139-6F5C-4795-8765-6C08454BB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72DCA-3299-4843-820D-6E7CD0B2C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FAACC42-1DDB-4CBE-9AA2-7FE0901F774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yarema\%5b&#1043;&#1080;&#1084;&#1085;&#1099;%5d%20-%20&#1057;&#1080;&#1085;&#1075;&#1072;&#1087;&#1091;&#1088;\&#1043;&#1080;&#1084;&#1085;&#1099;\&#1057;&#1080;&#1085;&#1075;&#1072;&#1087;&#1091;&#1088;.mid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333375"/>
            <a:ext cx="7772400" cy="1431925"/>
          </a:xfrm>
        </p:spPr>
        <p:txBody>
          <a:bodyPr/>
          <a:lstStyle/>
          <a:p>
            <a:pPr algn="just"/>
            <a:r>
              <a:rPr lang="ru-RU" sz="6000" dirty="0"/>
              <a:t>С И Н Г А П У Р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011863" y="5038725"/>
            <a:ext cx="30908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latin typeface="Arial" charset="0"/>
              </a:rPr>
              <a:t>Презентацию подготовила</a:t>
            </a:r>
          </a:p>
          <a:p>
            <a:pPr algn="ctr"/>
            <a:r>
              <a:rPr lang="ru-RU">
                <a:latin typeface="Arial" charset="0"/>
              </a:rPr>
              <a:t>ученица 11 класса «В»</a:t>
            </a:r>
          </a:p>
          <a:p>
            <a:pPr algn="ctr"/>
            <a:r>
              <a:rPr lang="ru-RU">
                <a:latin typeface="Arial" charset="0"/>
              </a:rPr>
              <a:t>школы № 1939</a:t>
            </a:r>
          </a:p>
          <a:p>
            <a:pPr algn="ctr"/>
            <a:r>
              <a:rPr lang="ru-RU">
                <a:latin typeface="Arial" charset="0"/>
              </a:rPr>
              <a:t>Панькив Анна.</a:t>
            </a:r>
          </a:p>
          <a:p>
            <a:pPr algn="ctr"/>
            <a:r>
              <a:rPr lang="ru-RU">
                <a:latin typeface="Arial" charset="0"/>
              </a:rPr>
              <a:t>Руководитель: Чернухина Татьяна Григорьевна</a:t>
            </a:r>
          </a:p>
        </p:txBody>
      </p:sp>
      <p:pic>
        <p:nvPicPr>
          <p:cNvPr id="97280" name="Picture 1024" descr="fg_sin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71744"/>
            <a:ext cx="4286250" cy="2857500"/>
          </a:xfrm>
          <a:prstGeom prst="rect">
            <a:avLst/>
          </a:prstGeom>
          <a:noFill/>
        </p:spPr>
      </p:pic>
      <p:pic>
        <p:nvPicPr>
          <p:cNvPr id="156676" name="Сингапур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3786182" y="0"/>
            <a:ext cx="2500330" cy="500042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103" fill="hold"/>
                                        <p:tgtEl>
                                          <p:spTgt spid="15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76"/>
                </p:tgtEl>
              </p:cMediaNode>
            </p:audio>
          </p:childTnLst>
        </p:cTn>
      </p:par>
    </p:tnLst>
    <p:bldLst>
      <p:bldP spid="788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rganization Chart 2"/>
          <p:cNvGraphicFramePr>
            <a:graphicFrameLocks/>
          </p:cNvGraphicFramePr>
          <p:nvPr>
            <p:ph idx="1"/>
          </p:nvPr>
        </p:nvGraphicFramePr>
        <p:xfrm>
          <a:off x="250825" y="908050"/>
          <a:ext cx="8229600" cy="4137025"/>
        </p:xfrm>
        <a:graphic>
          <a:graphicData uri="http://schemas.openxmlformats.org/drawingml/2006/compatibility">
            <com:legacyDrawing xmlns:com="http://schemas.openxmlformats.org/drawingml/2006/compatibility" spid="_x0000_s110594"/>
          </a:graphicData>
        </a:graphic>
      </p:graphicFrame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/>
              <a:t>Хозяйство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924175"/>
            <a:ext cx="28416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10594" grpId="0"/>
      <p:bldP spid="1106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rganization Chart 2"/>
          <p:cNvGraphicFramePr>
            <a:graphicFrameLocks/>
          </p:cNvGraphicFramePr>
          <p:nvPr>
            <p:ph idx="1"/>
          </p:nvPr>
        </p:nvGraphicFramePr>
        <p:xfrm>
          <a:off x="179388" y="908050"/>
          <a:ext cx="8780462" cy="4181475"/>
        </p:xfrm>
        <a:graphic>
          <a:graphicData uri="http://schemas.openxmlformats.org/drawingml/2006/compatibility">
            <com:legacyDrawing xmlns:com="http://schemas.openxmlformats.org/drawingml/2006/compatibility" spid="_x0000_s108546"/>
          </a:graphicData>
        </a:graphic>
      </p:graphicFrame>
      <p:sp>
        <p:nvSpPr>
          <p:cNvPr id="108555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/>
              <a:t>Хозяйство</a:t>
            </a:r>
          </a:p>
        </p:txBody>
      </p:sp>
      <p:pic>
        <p:nvPicPr>
          <p:cNvPr id="108544" name="Picture 0" descr="ch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1663"/>
            <a:ext cx="3529012" cy="2646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8546" grpId="0"/>
      <p:bldP spid="108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5" name="Rectangle 1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/>
              <a:t>Хозяйство</a:t>
            </a:r>
          </a:p>
        </p:txBody>
      </p:sp>
      <p:pic>
        <p:nvPicPr>
          <p:cNvPr id="148496" name="Picture 16" descr="i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997200"/>
            <a:ext cx="3132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8498" name="Organization Chart 18"/>
          <p:cNvGraphicFramePr>
            <a:graphicFrameLocks/>
          </p:cNvGraphicFramePr>
          <p:nvPr/>
        </p:nvGraphicFramePr>
        <p:xfrm>
          <a:off x="457200" y="908050"/>
          <a:ext cx="8229600" cy="4114800"/>
        </p:xfrm>
        <a:graphic>
          <a:graphicData uri="http://schemas.openxmlformats.org/drawingml/2006/compatibility">
            <com:legacyDrawing xmlns:com="http://schemas.openxmlformats.org/drawingml/2006/compatibility" spid="_x0000_s14849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5" grpId="0"/>
      <p:bldDgm spid="1484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Сельское хозяйство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4500562" cy="2232025"/>
          </a:xfrm>
        </p:spPr>
        <p:txBody>
          <a:bodyPr/>
          <a:lstStyle/>
          <a:p>
            <a:r>
              <a:rPr lang="ru-RU" sz="2000"/>
              <a:t>Обрабатывается всего около 20% территории, под лесами 8% территории острова. </a:t>
            </a:r>
          </a:p>
          <a:p>
            <a:r>
              <a:rPr lang="ru-RU" sz="2000"/>
              <a:t>Небольшие плантации каучуконосов, кокосовых пальм, пряностей, табака, огородных и плодовых (ананасы) культур. 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114696" name="Picture 8" descr="p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113" y="1557338"/>
            <a:ext cx="3548062" cy="2662237"/>
          </a:xfrm>
          <a:prstGeom prst="rect">
            <a:avLst/>
          </a:prstGeom>
          <a:noFill/>
        </p:spPr>
      </p:pic>
      <p:pic>
        <p:nvPicPr>
          <p:cNvPr id="114701" name="Picture 13" descr="po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4149725"/>
            <a:ext cx="3203575" cy="2403475"/>
          </a:xfrm>
          <a:prstGeom prst="rect">
            <a:avLst/>
          </a:prstGeom>
          <a:noFill/>
        </p:spPr>
      </p:pic>
      <p:sp>
        <p:nvSpPr>
          <p:cNvPr id="114688" name="Rectangle 0"/>
          <p:cNvSpPr>
            <a:spLocks noChangeArrowheads="1"/>
          </p:cNvSpPr>
          <p:nvPr/>
        </p:nvSpPr>
        <p:spPr bwMode="auto">
          <a:xfrm>
            <a:off x="5210175" y="4568825"/>
            <a:ext cx="3394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Свиноводство и птицеводство.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Рыболовство преимущественно в прибрежных водах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  <p:bldP spid="1146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38417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Непроизводственная сфера</a:t>
            </a:r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700213"/>
            <a:ext cx="4716462" cy="4752975"/>
          </a:xfrm>
        </p:spPr>
        <p:txBody>
          <a:bodyPr/>
          <a:lstStyle/>
          <a:p>
            <a:r>
              <a:rPr lang="ru-RU" sz="2000"/>
              <a:t>Фондовая биржа Сингапура – место притяжения для большей части личного богатства, накопленного в Юго – Восточной Азии.</a:t>
            </a:r>
          </a:p>
          <a:p>
            <a:r>
              <a:rPr lang="ru-RU" sz="2000"/>
              <a:t>Сингапур – крупный центр иностранного туризма.</a:t>
            </a:r>
          </a:p>
          <a:p>
            <a:r>
              <a:rPr lang="ru-RU" sz="2000"/>
              <a:t>Финансовый центр и источник технической и коммерческой информации для соседних стран.</a:t>
            </a:r>
          </a:p>
          <a:p>
            <a:r>
              <a:rPr lang="ru-RU" sz="2000"/>
              <a:t>Почти все капиталовложения и инициативы в бизнесе  поступают из-за границы.</a:t>
            </a:r>
          </a:p>
          <a:p>
            <a:endParaRPr lang="ru-RU" sz="2000"/>
          </a:p>
          <a:p>
            <a:endParaRPr lang="ru-RU" sz="2000"/>
          </a:p>
          <a:p>
            <a:endParaRPr lang="ru-RU" sz="2000"/>
          </a:p>
        </p:txBody>
      </p:sp>
      <p:sp>
        <p:nvSpPr>
          <p:cNvPr id="123905" name="AutoShape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/>
      <p:bldP spid="1239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Территориальная структура                                                     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773238"/>
            <a:ext cx="2952750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Город расположен на юге острова на берегу Сингапурского пролива.</a:t>
            </a:r>
          </a:p>
          <a:p>
            <a:pPr>
              <a:lnSpc>
                <a:spcPct val="90000"/>
              </a:lnSpc>
            </a:pPr>
            <a:r>
              <a:rPr lang="ru-RU" sz="2000"/>
              <a:t>Вместе с пригородами город занимает ¼ всей территории.</a:t>
            </a:r>
          </a:p>
          <a:p>
            <a:pPr>
              <a:lnSpc>
                <a:spcPct val="90000"/>
              </a:lnSpc>
            </a:pPr>
            <a:r>
              <a:rPr lang="ru-RU" sz="2000"/>
              <a:t>Остальные населённые пункты представляют собой типичные промышленные парки.  </a:t>
            </a:r>
          </a:p>
        </p:txBody>
      </p:sp>
      <p:graphicFrame>
        <p:nvGraphicFramePr>
          <p:cNvPr id="134158" name="Object 14"/>
          <p:cNvGraphicFramePr>
            <a:graphicFrameLocks noChangeAspect="1"/>
          </p:cNvGraphicFramePr>
          <p:nvPr/>
        </p:nvGraphicFramePr>
        <p:xfrm>
          <a:off x="250825" y="2325688"/>
          <a:ext cx="5257800" cy="2974975"/>
        </p:xfrm>
        <a:graphic>
          <a:graphicData uri="http://schemas.openxmlformats.org/presentationml/2006/ole">
            <p:oleObj spid="_x0000_s134158" name="Фотография Photo Editor" r:id="rId3" imgW="2924583" imgH="1419048" progId="MSPhotoEd.3">
              <p:embed/>
            </p:oleObj>
          </a:graphicData>
        </a:graphic>
      </p:graphicFrame>
      <p:sp>
        <p:nvSpPr>
          <p:cNvPr id="154625" name="AutoShape 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453188"/>
            <a:ext cx="576263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/>
            </a:r>
            <a:br>
              <a:rPr lang="ru-RU" sz="4000"/>
            </a:br>
            <a:r>
              <a:rPr lang="ru-RU"/>
              <a:t>Международные отношения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26976" name="Rectangle 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Сингапур – член британского Содружества, ООН и Ассоциации государств Юго – Восточной Азии (АСЕАН)</a:t>
            </a:r>
          </a:p>
          <a:p>
            <a:pPr>
              <a:lnSpc>
                <a:spcPct val="90000"/>
              </a:lnSpc>
            </a:pPr>
            <a:r>
              <a:rPr lang="ru-RU" sz="2000"/>
              <a:t>Заявляет о своей приверженности идеям неприсоединения, но связан военными соглашениями с США, Малайзией и Великобританией.</a:t>
            </a:r>
          </a:p>
          <a:p>
            <a:pPr>
              <a:lnSpc>
                <a:spcPct val="90000"/>
              </a:lnSpc>
            </a:pPr>
            <a:r>
              <a:rPr lang="ru-RU" sz="2000"/>
              <a:t>Имеет дипломатические отношения с Российской Федерацией ( установлены с СССР в 1968 г.).</a:t>
            </a:r>
          </a:p>
        </p:txBody>
      </p:sp>
      <p:pic>
        <p:nvPicPr>
          <p:cNvPr id="126980" name="Picture 4" descr="3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628775"/>
            <a:ext cx="3241675" cy="4608513"/>
          </a:xfrm>
          <a:prstGeom prst="rect">
            <a:avLst/>
          </a:prstGeom>
          <a:noFill/>
        </p:spPr>
      </p:pic>
      <p:sp>
        <p:nvSpPr>
          <p:cNvPr id="126977" name="AutoShape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1269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/>
              <a:t>               Экология</a:t>
            </a: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82441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Благодаря активной природоохранной политике, строительству очистных сооружений, очень строгим мерам по сохранению чистоты Сингапур стал самым экологически чистым государством в зарубежной Азии.</a:t>
            </a:r>
          </a:p>
          <a:p>
            <a:pPr>
              <a:lnSpc>
                <a:spcPct val="90000"/>
              </a:lnSpc>
            </a:pPr>
            <a:r>
              <a:rPr lang="ru-RU" sz="2000"/>
              <a:t>Это одно из немногих мест в экваториальном и тропическом поясе, где сырую воду можно пить прямо из водопровода.   </a:t>
            </a:r>
          </a:p>
        </p:txBody>
      </p:sp>
      <p:pic>
        <p:nvPicPr>
          <p:cNvPr id="136207" name="Picture 15" descr="3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49500"/>
            <a:ext cx="4319587" cy="2901950"/>
          </a:xfrm>
          <a:prstGeom prst="rect">
            <a:avLst/>
          </a:prstGeom>
          <a:noFill/>
        </p:spPr>
      </p:pic>
      <p:sp>
        <p:nvSpPr>
          <p:cNvPr id="136193" name="AutoShape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381750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20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Источники информации</a:t>
            </a:r>
          </a:p>
        </p:txBody>
      </p:sp>
      <p:sp>
        <p:nvSpPr>
          <p:cNvPr id="1402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569325" cy="4114800"/>
          </a:xfrm>
        </p:spPr>
        <p:txBody>
          <a:bodyPr/>
          <a:lstStyle/>
          <a:p>
            <a:r>
              <a:rPr lang="ru-RU" sz="2800"/>
              <a:t>Мультимедиа учебник « География 10 класс ».</a:t>
            </a:r>
          </a:p>
          <a:p>
            <a:r>
              <a:rPr lang="en-US" sz="2800"/>
              <a:t>CD </a:t>
            </a:r>
            <a:r>
              <a:rPr lang="ru-RU" sz="2800"/>
              <a:t>« Туристический атлас мира Кирилла и Мефодия».</a:t>
            </a:r>
          </a:p>
          <a:p>
            <a:r>
              <a:rPr lang="ru-RU" sz="2800"/>
              <a:t>В.П.Максаковский «Экономическая и социальная география мира 10 класс», «Просвещение» 2000г.</a:t>
            </a:r>
            <a:endParaRPr lang="en-US" sz="2800"/>
          </a:p>
          <a:p>
            <a:r>
              <a:rPr lang="ru-RU"/>
              <a:t>Гимн - </a:t>
            </a:r>
            <a:r>
              <a:rPr lang="en-US">
                <a:hlinkClick r:id="rId2"/>
              </a:rPr>
              <a:t>www.mids.ru</a:t>
            </a:r>
            <a:endParaRPr lang="ru-RU" sz="2800"/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14028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 презентации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>
                <a:hlinkClick r:id="rId2" action="ppaction://hlinksldjump"/>
              </a:rPr>
              <a:t>Общие сведения о стране</a:t>
            </a:r>
            <a:endParaRPr lang="ru-RU" sz="2800"/>
          </a:p>
          <a:p>
            <a:r>
              <a:rPr lang="ru-RU" sz="2800">
                <a:hlinkClick r:id="rId3" action="ppaction://hlinksldjump"/>
              </a:rPr>
              <a:t>Экономико-географическое положение</a:t>
            </a:r>
            <a:endParaRPr lang="ru-RU" sz="2800"/>
          </a:p>
          <a:p>
            <a:r>
              <a:rPr lang="ru-RU" sz="2800">
                <a:hlinkClick r:id="rId4" action="ppaction://hlinksldjump"/>
              </a:rPr>
              <a:t>Природные условия и ресурсы</a:t>
            </a:r>
            <a:endParaRPr lang="ru-RU" sz="2800"/>
          </a:p>
          <a:p>
            <a:r>
              <a:rPr lang="ru-RU" sz="2800">
                <a:hlinkClick r:id="rId5" action="ppaction://hlinksldjump"/>
              </a:rPr>
              <a:t>Население и трудовые ресурсы</a:t>
            </a:r>
            <a:endParaRPr lang="ru-RU" sz="2800"/>
          </a:p>
          <a:p>
            <a:r>
              <a:rPr lang="ru-RU" sz="2800">
                <a:hlinkClick r:id="rId6" action="ppaction://hlinksldjump"/>
              </a:rPr>
              <a:t>Хозяйство и специализация</a:t>
            </a:r>
            <a:endParaRPr lang="ru-RU" sz="2800"/>
          </a:p>
          <a:p>
            <a:r>
              <a:rPr lang="ru-RU" sz="2800">
                <a:hlinkClick r:id="rId7" action="ppaction://hlinksldjump"/>
              </a:rPr>
              <a:t>Территориальная структура</a:t>
            </a:r>
            <a:endParaRPr lang="ru-RU" sz="2800"/>
          </a:p>
          <a:p>
            <a:r>
              <a:rPr lang="ru-RU" sz="2800">
                <a:hlinkClick r:id="rId8" action="ppaction://hlinksldjump"/>
              </a:rPr>
              <a:t>Международные отношения</a:t>
            </a:r>
            <a:endParaRPr lang="ru-RU" sz="2800"/>
          </a:p>
          <a:p>
            <a:r>
              <a:rPr lang="ru-RU" sz="2800">
                <a:hlinkClick r:id="rId9" action="ppaction://hlinksldjump"/>
              </a:rPr>
              <a:t>Экология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384300"/>
          </a:xfrm>
        </p:spPr>
        <p:txBody>
          <a:bodyPr/>
          <a:lstStyle/>
          <a:p>
            <a:r>
              <a:rPr lang="ru-RU"/>
              <a:t>СИНГАПУР: сведения о стране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464050" cy="5040312"/>
          </a:xfrm>
        </p:spPr>
        <p:txBody>
          <a:bodyPr/>
          <a:lstStyle/>
          <a:p>
            <a:pPr algn="just"/>
            <a:r>
              <a:rPr lang="ru-RU" sz="1800"/>
              <a:t>Республика Сингапур, город-государство в Юго-Восточной Азии, входящий в состав Содружества. </a:t>
            </a:r>
          </a:p>
          <a:p>
            <a:pPr algn="just"/>
            <a:r>
              <a:rPr lang="ru-RU" sz="1800"/>
              <a:t>Главой государства является президент, законодательный орган – однопалатный парламент </a:t>
            </a:r>
          </a:p>
          <a:p>
            <a:pPr algn="just"/>
            <a:r>
              <a:rPr lang="ru-RU" sz="1800"/>
              <a:t>Территория страны включает небольшой остров Сингапур (</a:t>
            </a:r>
            <a:r>
              <a:rPr lang="ru-RU" sz="1800" b="1"/>
              <a:t>42 км</a:t>
            </a:r>
            <a:r>
              <a:rPr lang="ru-RU" sz="1800"/>
              <a:t> в длину и </a:t>
            </a:r>
            <a:r>
              <a:rPr lang="ru-RU" sz="1800" b="1"/>
              <a:t>23 км</a:t>
            </a:r>
            <a:r>
              <a:rPr lang="ru-RU" sz="1800"/>
              <a:t> в ширину), а также несколько соединённых островков, расположенных у Южной оконечности п-ова Малакка.</a:t>
            </a:r>
          </a:p>
          <a:p>
            <a:pPr algn="just"/>
            <a:r>
              <a:rPr lang="ru-RU" sz="1800"/>
              <a:t> Общая площадь - </a:t>
            </a:r>
            <a:r>
              <a:rPr lang="ru-RU" sz="1800" b="1"/>
              <a:t>648 кв. км</a:t>
            </a:r>
            <a:r>
              <a:rPr lang="ru-RU" sz="1800"/>
              <a:t> </a:t>
            </a:r>
          </a:p>
          <a:p>
            <a:pPr algn="just"/>
            <a:r>
              <a:rPr lang="ru-RU" sz="1800"/>
              <a:t>С севера Сингапур от Малайзии отделил пролив Джохор, а с юга от Индонезии – Сингапурский пролив.</a:t>
            </a:r>
          </a:p>
          <a:p>
            <a:pPr algn="just"/>
            <a:endParaRPr lang="ru-RU" sz="1800"/>
          </a:p>
          <a:p>
            <a:pPr algn="just"/>
            <a:endParaRPr lang="ru-RU" sz="1800"/>
          </a:p>
        </p:txBody>
      </p:sp>
      <p:pic>
        <p:nvPicPr>
          <p:cNvPr id="92160" name="Picture 0" descr="lm_sing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48000"/>
          </a:blip>
          <a:srcRect/>
          <a:stretch>
            <a:fillRect/>
          </a:stretch>
        </p:blipFill>
        <p:spPr>
          <a:xfrm>
            <a:off x="250825" y="1412875"/>
            <a:ext cx="4284663" cy="4824413"/>
          </a:xfrm>
          <a:noFill/>
          <a:ln w="6350">
            <a:solidFill>
              <a:srgbClr val="3366FF"/>
            </a:solidFill>
          </a:ln>
        </p:spPr>
      </p:pic>
      <p:sp>
        <p:nvSpPr>
          <p:cNvPr id="14950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43888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911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Экономико-географическое положение</a:t>
            </a:r>
          </a:p>
        </p:txBody>
      </p:sp>
      <p:sp>
        <p:nvSpPr>
          <p:cNvPr id="95233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78025"/>
            <a:ext cx="43211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effectLst/>
              </a:rPr>
              <a:t>Экономико - географическое положение Сингапура оказало сильное влияние на экономическое развитие города, основой которого издавна являются разнообразные внешнеторговые операции, большей частью реэкспортные.</a:t>
            </a:r>
          </a:p>
          <a:p>
            <a:pPr>
              <a:lnSpc>
                <a:spcPct val="90000"/>
              </a:lnSpc>
            </a:pPr>
            <a:r>
              <a:rPr lang="ru-RU" sz="2000" b="1">
                <a:effectLst/>
              </a:rPr>
              <a:t>Сингапур</a:t>
            </a:r>
            <a:r>
              <a:rPr lang="ru-RU" sz="2000">
                <a:effectLst/>
              </a:rPr>
              <a:t> стал крупным рынком натурального каучука, продуктов кокосовой пальмы, древесины, пряностей, фруктов, кофе, олова, нефти.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effectLst/>
            </a:endParaRPr>
          </a:p>
        </p:txBody>
      </p:sp>
      <p:pic>
        <p:nvPicPr>
          <p:cNvPr id="95234" name="Picture 2" descr="singapor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-4000" contrast="-12000"/>
          </a:blip>
          <a:srcRect/>
          <a:stretch>
            <a:fillRect/>
          </a:stretch>
        </p:blipFill>
        <p:spPr>
          <a:xfrm>
            <a:off x="487363" y="1916113"/>
            <a:ext cx="3868737" cy="41767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952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Экономико-географическое положение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75350" y="1916113"/>
            <a:ext cx="32766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effectLst/>
              </a:rPr>
              <a:t>После 1960-х гг. в числе товаров внешней торговли наряду с традиционными появилась продукция новых отраслей промышленности </a:t>
            </a:r>
          </a:p>
          <a:p>
            <a:pPr>
              <a:lnSpc>
                <a:spcPct val="80000"/>
              </a:lnSpc>
            </a:pPr>
            <a:r>
              <a:rPr lang="ru-RU" sz="2000">
                <a:effectLst/>
              </a:rPr>
              <a:t>По размерам грузооборота порт Сингапур является одним из крупнейших в мире, центр бункеровки судов. </a:t>
            </a:r>
          </a:p>
          <a:p>
            <a:pPr>
              <a:lnSpc>
                <a:spcPct val="80000"/>
              </a:lnSpc>
            </a:pPr>
            <a:r>
              <a:rPr lang="ru-RU" sz="2000">
                <a:effectLst/>
              </a:rPr>
              <a:t>Сингапур превратился в финансовый центр</a:t>
            </a:r>
          </a:p>
        </p:txBody>
      </p:sp>
      <p:pic>
        <p:nvPicPr>
          <p:cNvPr id="129030" name="Picture 6" descr="Крупнейший порт юго-восточной Аз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933575"/>
            <a:ext cx="5795962" cy="3727450"/>
          </a:xfrm>
          <a:prstGeom prst="rect">
            <a:avLst/>
          </a:prstGeom>
          <a:noFill/>
        </p:spPr>
      </p:pic>
      <p:sp>
        <p:nvSpPr>
          <p:cNvPr id="150529" name="AutoShape 10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Природные условия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114800"/>
          </a:xfrm>
        </p:spPr>
        <p:txBody>
          <a:bodyPr/>
          <a:lstStyle/>
          <a:p>
            <a:r>
              <a:rPr lang="ru-RU" sz="2000"/>
              <a:t>Относительно постоянные температуры в течение года: 26 – </a:t>
            </a:r>
            <a:r>
              <a:rPr lang="en-US" sz="2000"/>
              <a:t>28</a:t>
            </a:r>
            <a:r>
              <a:rPr lang="ru-RU" sz="2000"/>
              <a:t> </a:t>
            </a:r>
            <a:r>
              <a:rPr lang="en-US" sz="2000"/>
              <a:t>º C</a:t>
            </a:r>
            <a:r>
              <a:rPr lang="ru-RU" sz="2000"/>
              <a:t>.</a:t>
            </a:r>
          </a:p>
          <a:p>
            <a:r>
              <a:rPr lang="ru-RU" sz="2000"/>
              <a:t>Господствует экваториальный муссонный климат .</a:t>
            </a:r>
          </a:p>
          <a:p>
            <a:r>
              <a:rPr lang="ru-RU" sz="2000"/>
              <a:t>Высокая влажность и постоянные дожди: около 2400  мм осадков в год. Дождливый сезон бывает в ноябре – феврале, «зимой» облачность снижает температуру воздуха </a:t>
            </a:r>
          </a:p>
        </p:txBody>
      </p:sp>
      <p:pic>
        <p:nvPicPr>
          <p:cNvPr id="99339" name="Picture 11" descr="3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213" y="2276475"/>
            <a:ext cx="4597400" cy="3089275"/>
          </a:xfrm>
          <a:prstGeom prst="rect">
            <a:avLst/>
          </a:prstGeom>
          <a:noFill/>
        </p:spPr>
      </p:pic>
      <p:sp>
        <p:nvSpPr>
          <p:cNvPr id="99329" name="AutoShape 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993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Население Сингапура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484313"/>
            <a:ext cx="4752975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/>
          </a:p>
          <a:p>
            <a:pPr algn="just">
              <a:lnSpc>
                <a:spcPct val="90000"/>
              </a:lnSpc>
            </a:pPr>
            <a:r>
              <a:rPr lang="ru-RU" sz="2000" b="1"/>
              <a:t>Общая численность:</a:t>
            </a:r>
            <a:r>
              <a:rPr lang="ru-RU" sz="2000"/>
              <a:t> 4 млн. 183 тыс. человек. </a:t>
            </a:r>
          </a:p>
          <a:p>
            <a:pPr algn="just">
              <a:lnSpc>
                <a:spcPct val="90000"/>
              </a:lnSpc>
            </a:pPr>
            <a:r>
              <a:rPr lang="ru-RU" sz="2000" b="1"/>
              <a:t>Плотность населения</a:t>
            </a:r>
            <a:r>
              <a:rPr lang="ru-RU" sz="2000"/>
              <a:t> 4884 человек на 1 кв. км. Благодаря проводившейся правительством программе планирования семьи высокая рождаемость сократилась. Почти всё население проживает в столице страны – городе Сингапуре.</a:t>
            </a:r>
          </a:p>
          <a:p>
            <a:pPr algn="just">
              <a:lnSpc>
                <a:spcPct val="90000"/>
              </a:lnSpc>
            </a:pPr>
            <a:r>
              <a:rPr lang="ru-RU" sz="2000" b="1"/>
              <a:t>Коренные обитатели</a:t>
            </a:r>
            <a:r>
              <a:rPr lang="ru-RU" sz="2000"/>
              <a:t> острова – малайцы. </a:t>
            </a:r>
          </a:p>
        </p:txBody>
      </p:sp>
      <p:pic>
        <p:nvPicPr>
          <p:cNvPr id="125952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7719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  <p:bldP spid="1259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Население Сингапура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23034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 b="1" u="sng"/>
              <a:t>Национальный состав:</a:t>
            </a:r>
            <a:r>
              <a:rPr lang="ru-RU" sz="2000"/>
              <a:t> </a:t>
            </a:r>
          </a:p>
          <a:p>
            <a:pPr lvl="1">
              <a:lnSpc>
                <a:spcPct val="80000"/>
              </a:lnSpc>
              <a:buFont typeface="Tahoma" pitchFamily="34" charset="0"/>
              <a:buNone/>
            </a:pPr>
            <a:r>
              <a:rPr lang="en-US" sz="2000"/>
              <a:t>77</a:t>
            </a:r>
            <a:r>
              <a:rPr lang="ru-RU" sz="2000"/>
              <a:t>,3% - китайцы</a:t>
            </a:r>
          </a:p>
          <a:p>
            <a:pPr lvl="1">
              <a:lnSpc>
                <a:spcPct val="80000"/>
              </a:lnSpc>
              <a:buFont typeface="Tahoma" pitchFamily="34" charset="0"/>
              <a:buNone/>
            </a:pPr>
            <a:r>
              <a:rPr lang="ru-RU" sz="2000"/>
              <a:t>14,1% - малайцы</a:t>
            </a:r>
          </a:p>
          <a:p>
            <a:pPr lvl="1">
              <a:lnSpc>
                <a:spcPct val="80000"/>
              </a:lnSpc>
              <a:buFont typeface="Tahoma" pitchFamily="34" charset="0"/>
              <a:buNone/>
            </a:pPr>
            <a:r>
              <a:rPr lang="ru-RU" sz="2000"/>
              <a:t>7,3% - индийцы</a:t>
            </a:r>
          </a:p>
          <a:p>
            <a:pPr lvl="1">
              <a:lnSpc>
                <a:spcPct val="80000"/>
              </a:lnSpc>
              <a:buFont typeface="Tahoma" pitchFamily="34" charset="0"/>
              <a:buNone/>
            </a:pPr>
            <a:r>
              <a:rPr lang="ru-RU" sz="2000"/>
              <a:t>1,3% - пакистанцы, шри-ланкийцы и другие. </a:t>
            </a:r>
          </a:p>
          <a:p>
            <a:pPr algn="just">
              <a:lnSpc>
                <a:spcPct val="80000"/>
              </a:lnSpc>
            </a:pPr>
            <a:endParaRPr lang="ru-RU" sz="2000"/>
          </a:p>
          <a:p>
            <a:pPr algn="just">
              <a:lnSpc>
                <a:spcPct val="80000"/>
              </a:lnSpc>
              <a:buFontTx/>
              <a:buNone/>
            </a:pPr>
            <a:endParaRPr lang="ru-RU" sz="2000"/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148263" y="1341438"/>
          <a:ext cx="3527425" cy="2951162"/>
        </p:xfrm>
        <a:graphic>
          <a:graphicData uri="http://schemas.openxmlformats.org/presentationml/2006/ole">
            <p:oleObj spid="_x0000_s102406" name="Диаграмма" r:id="rId3" imgW="4038600" imgH="4114800" progId="MSGraph.Chart.8">
              <p:embed followColorScheme="full"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076825" y="3860800"/>
          <a:ext cx="3816350" cy="2997200"/>
        </p:xfrm>
        <a:graphic>
          <a:graphicData uri="http://schemas.openxmlformats.org/presentationml/2006/ole">
            <p:oleObj spid="_x0000_s102407" name="Диаграмма" r:id="rId4" imgW="4038600" imgH="4114800" progId="MSGraph.Chart.8">
              <p:embed followColorScheme="full"/>
            </p:oleObj>
          </a:graphicData>
        </a:graphic>
      </p:graphicFrame>
      <p:sp>
        <p:nvSpPr>
          <p:cNvPr id="147456" name="Rectangle 0"/>
          <p:cNvSpPr>
            <a:spLocks noChangeArrowheads="1"/>
          </p:cNvSpPr>
          <p:nvPr/>
        </p:nvSpPr>
        <p:spPr bwMode="auto">
          <a:xfrm>
            <a:off x="457200" y="3992563"/>
            <a:ext cx="3394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В религиозном отношении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32% – буддисты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22% - приверженцы даосизма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15% - мусульмане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13% - христиане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3% - индуисты. </a:t>
            </a:r>
          </a:p>
        </p:txBody>
      </p:sp>
      <p:sp>
        <p:nvSpPr>
          <p:cNvPr id="151554" name="AutoShape 10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  <p:bldOleChart spid="102406" grpId="0"/>
      <p:bldOleChart spid="102407" grpId="0"/>
      <p:bldP spid="1474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rganization Chart 1"/>
          <p:cNvGraphicFramePr>
            <a:graphicFrameLocks/>
          </p:cNvGraphicFramePr>
          <p:nvPr>
            <p:ph idx="1"/>
          </p:nvPr>
        </p:nvGraphicFramePr>
        <p:xfrm>
          <a:off x="457200" y="908050"/>
          <a:ext cx="8229600" cy="4114800"/>
        </p:xfrm>
        <a:graphic>
          <a:graphicData uri="http://schemas.openxmlformats.org/drawingml/2006/compatibility">
            <com:legacyDrawing xmlns:com="http://schemas.openxmlformats.org/drawingml/2006/compatibility" spid="_x0000_s105473"/>
          </a:graphicData>
        </a:graphic>
      </p:graphicFrame>
      <p:sp>
        <p:nvSpPr>
          <p:cNvPr id="105484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/>
              <a:t>Хозяйство</a:t>
            </a:r>
          </a:p>
        </p:txBody>
      </p:sp>
      <p:pic>
        <p:nvPicPr>
          <p:cNvPr id="130048" name="Picture 0" descr="3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3284538"/>
            <a:ext cx="4703762" cy="3160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5473" grpId="0"/>
      <p:bldP spid="105484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1192</TotalTime>
  <Words>690</Words>
  <Application>Microsoft Office PowerPoint</Application>
  <PresentationFormat>Экран (4:3)</PresentationFormat>
  <Paragraphs>113</Paragraphs>
  <Slides>18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Tahoma</vt:lpstr>
      <vt:lpstr>Wingdings</vt:lpstr>
      <vt:lpstr>Океан</vt:lpstr>
      <vt:lpstr>Диаграмма Microsoft Graph</vt:lpstr>
      <vt:lpstr>Фотография Microsoft Photo Editor 3.0</vt:lpstr>
      <vt:lpstr>С И Н Г А П У Р</vt:lpstr>
      <vt:lpstr>Содержание презентации</vt:lpstr>
      <vt:lpstr>СИНГАПУР: сведения о стране</vt:lpstr>
      <vt:lpstr>Экономико-географическое положение</vt:lpstr>
      <vt:lpstr>Экономико-географическое положение</vt:lpstr>
      <vt:lpstr>Природные условия</vt:lpstr>
      <vt:lpstr>Население Сингапура</vt:lpstr>
      <vt:lpstr>Население Сингапура</vt:lpstr>
      <vt:lpstr>Хозяйство</vt:lpstr>
      <vt:lpstr>Хозяйство</vt:lpstr>
      <vt:lpstr>Хозяйство</vt:lpstr>
      <vt:lpstr>Хозяйство</vt:lpstr>
      <vt:lpstr>       Сельское хозяйство</vt:lpstr>
      <vt:lpstr>  Непроизводственная сфера</vt:lpstr>
      <vt:lpstr>Территориальная структура                                                     </vt:lpstr>
      <vt:lpstr> Международные отношения </vt:lpstr>
      <vt:lpstr>               Экология</vt:lpstr>
      <vt:lpstr>Источники информации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И Н Г А П У Р</dc:title>
  <dc:creator>Аня</dc:creator>
  <dc:description>Шк_1939_Панькив_Анна</dc:description>
  <cp:lastModifiedBy>Admin</cp:lastModifiedBy>
  <cp:revision>70</cp:revision>
  <cp:lastPrinted>1601-01-01T00:00:00Z</cp:lastPrinted>
  <dcterms:created xsi:type="dcterms:W3CDTF">2004-03-01T18:19:37Z</dcterms:created>
  <dcterms:modified xsi:type="dcterms:W3CDTF">2012-03-24T11:05:49Z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