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3" r:id="rId42"/>
    <p:sldId id="257" r:id="rId43"/>
    <p:sldId id="301" r:id="rId44"/>
    <p:sldId id="302" r:id="rId45"/>
    <p:sldId id="308" r:id="rId46"/>
    <p:sldId id="309" r:id="rId47"/>
    <p:sldId id="314" r:id="rId48"/>
    <p:sldId id="315" r:id="rId49"/>
    <p:sldId id="318" r:id="rId50"/>
    <p:sldId id="319" r:id="rId5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00"/>
    <a:srgbClr val="FF00FF"/>
    <a:srgbClr val="08260B"/>
    <a:srgbClr val="FF0066"/>
    <a:srgbClr val="00FF00"/>
    <a:srgbClr val="FF8001"/>
    <a:srgbClr val="1E009E"/>
    <a:srgbClr val="1C6E20"/>
    <a:srgbClr val="1B6B1F"/>
    <a:srgbClr val="C6F4C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05BF0-51AA-41BD-B384-9349D7FE18E2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8FD8BD93-7D43-4CB5-B37C-0A5CB1D1DB6D}">
      <dgm:prSet/>
      <dgm:spPr/>
      <dgm:t>
        <a:bodyPr/>
        <a:lstStyle/>
        <a:p>
          <a:pPr rtl="0"/>
          <a:r>
            <a:rPr lang="ru-RU" dirty="0" smtClean="0"/>
            <a:t/>
          </a:r>
          <a:br>
            <a:rPr lang="ru-RU" dirty="0" smtClean="0"/>
          </a:br>
          <a:endParaRPr lang="uk-UA" dirty="0"/>
        </a:p>
      </dgm:t>
    </dgm:pt>
    <dgm:pt modelId="{07D08909-0D47-4000-8B21-CC9E590DFE8E}" type="parTrans" cxnId="{E8F7CB32-75F9-482E-8C79-D28B1F8E069E}">
      <dgm:prSet/>
      <dgm:spPr/>
      <dgm:t>
        <a:bodyPr/>
        <a:lstStyle/>
        <a:p>
          <a:endParaRPr lang="uk-UA"/>
        </a:p>
      </dgm:t>
    </dgm:pt>
    <dgm:pt modelId="{834C97FE-FC39-46CA-8274-E91AE50283C0}" type="sibTrans" cxnId="{E8F7CB32-75F9-482E-8C79-D28B1F8E069E}">
      <dgm:prSet/>
      <dgm:spPr/>
      <dgm:t>
        <a:bodyPr/>
        <a:lstStyle/>
        <a:p>
          <a:endParaRPr lang="uk-UA"/>
        </a:p>
      </dgm:t>
    </dgm:pt>
    <dgm:pt modelId="{4CE135E8-42DB-45B7-B64B-A9855528D706}">
      <dgm:prSet/>
      <dgm:spPr/>
      <dgm:t>
        <a:bodyPr/>
        <a:lstStyle/>
        <a:p>
          <a:endParaRPr lang="uk-UA" dirty="0"/>
        </a:p>
      </dgm:t>
    </dgm:pt>
    <dgm:pt modelId="{0AC92E54-FBA1-4582-ACF6-CC32485CAD60}" type="parTrans" cxnId="{CA00809F-B57C-44B0-820F-B0F17D471D82}">
      <dgm:prSet/>
      <dgm:spPr/>
      <dgm:t>
        <a:bodyPr/>
        <a:lstStyle/>
        <a:p>
          <a:endParaRPr lang="uk-UA"/>
        </a:p>
      </dgm:t>
    </dgm:pt>
    <dgm:pt modelId="{29BC4134-6AB3-49FE-8A3A-0862B80DCBE8}" type="sibTrans" cxnId="{CA00809F-B57C-44B0-820F-B0F17D471D82}">
      <dgm:prSet/>
      <dgm:spPr/>
      <dgm:t>
        <a:bodyPr/>
        <a:lstStyle/>
        <a:p>
          <a:endParaRPr lang="uk-UA"/>
        </a:p>
      </dgm:t>
    </dgm:pt>
    <dgm:pt modelId="{F65FE7B7-0D08-49AC-8204-6EBCF9A97B28}">
      <dgm:prSet/>
      <dgm:spPr/>
      <dgm:t>
        <a:bodyPr/>
        <a:lstStyle/>
        <a:p>
          <a:r>
            <a:rPr lang="ru-RU" dirty="0" smtClean="0">
              <a:solidFill>
                <a:srgbClr val="008000"/>
              </a:solidFill>
            </a:rPr>
            <a:t>Греція - офіційна назва Грецька республіка. Держава на Балканському півострові.</a:t>
          </a:r>
        </a:p>
      </dgm:t>
    </dgm:pt>
    <dgm:pt modelId="{222DED16-39C8-4929-ABC2-6497581D1C49}" type="parTrans" cxnId="{65CA9147-561E-4121-81AB-262A6786DDB3}">
      <dgm:prSet/>
      <dgm:spPr/>
      <dgm:t>
        <a:bodyPr/>
        <a:lstStyle/>
        <a:p>
          <a:endParaRPr lang="uk-UA"/>
        </a:p>
      </dgm:t>
    </dgm:pt>
    <dgm:pt modelId="{1E99F57A-8F82-4298-80C9-8A56D8D93D6E}" type="sibTrans" cxnId="{65CA9147-561E-4121-81AB-262A6786DDB3}">
      <dgm:prSet/>
      <dgm:spPr/>
      <dgm:t>
        <a:bodyPr/>
        <a:lstStyle/>
        <a:p>
          <a:endParaRPr lang="uk-UA"/>
        </a:p>
      </dgm:t>
    </dgm:pt>
    <dgm:pt modelId="{86430906-C89C-4173-A8A2-64CC6411837D}">
      <dgm:prSet/>
      <dgm:spPr/>
      <dgm:t>
        <a:bodyPr/>
        <a:lstStyle/>
        <a:p>
          <a:r>
            <a:rPr lang="ru-RU" dirty="0" err="1" smtClean="0">
              <a:solidFill>
                <a:srgbClr val="008000"/>
              </a:solidFill>
            </a:rPr>
            <a:t>Унітарна</a:t>
          </a:r>
          <a:r>
            <a:rPr lang="ru-RU" dirty="0" smtClean="0">
              <a:solidFill>
                <a:srgbClr val="008000"/>
              </a:solidFill>
            </a:rPr>
            <a:t> держава яка </a:t>
          </a:r>
          <a:r>
            <a:rPr lang="ru-RU" dirty="0" err="1" smtClean="0">
              <a:solidFill>
                <a:srgbClr val="008000"/>
              </a:solidFill>
            </a:rPr>
            <a:t>складається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з</a:t>
          </a:r>
          <a:r>
            <a:rPr lang="ru-RU" dirty="0" smtClean="0">
              <a:solidFill>
                <a:srgbClr val="008000"/>
              </a:solidFill>
            </a:rPr>
            <a:t> 13 </a:t>
          </a:r>
          <a:r>
            <a:rPr lang="ru-RU" dirty="0" err="1" smtClean="0">
              <a:solidFill>
                <a:srgbClr val="008000"/>
              </a:solidFill>
            </a:rPr>
            <a:t>адміністративних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одиниць</a:t>
          </a:r>
          <a:r>
            <a:rPr lang="ru-RU" dirty="0" smtClean="0">
              <a:solidFill>
                <a:srgbClr val="008000"/>
              </a:solidFill>
            </a:rPr>
            <a:t>- областей</a:t>
          </a:r>
        </a:p>
      </dgm:t>
    </dgm:pt>
    <dgm:pt modelId="{7F948B4F-9374-4E46-9D13-633524E28E9F}" type="parTrans" cxnId="{A9F3F66E-4DE5-48B8-B102-B41933DDF79B}">
      <dgm:prSet/>
      <dgm:spPr/>
      <dgm:t>
        <a:bodyPr/>
        <a:lstStyle/>
        <a:p>
          <a:endParaRPr lang="uk-UA"/>
        </a:p>
      </dgm:t>
    </dgm:pt>
    <dgm:pt modelId="{78F0AC64-ECE7-498C-96DA-936387AC2FDD}" type="sibTrans" cxnId="{A9F3F66E-4DE5-48B8-B102-B41933DDF79B}">
      <dgm:prSet/>
      <dgm:spPr/>
      <dgm:t>
        <a:bodyPr/>
        <a:lstStyle/>
        <a:p>
          <a:endParaRPr lang="uk-UA"/>
        </a:p>
      </dgm:t>
    </dgm:pt>
    <dgm:pt modelId="{EF243410-E039-416E-8308-53B7EDEBC2F3}">
      <dgm:prSet/>
      <dgm:spPr/>
      <dgm:t>
        <a:bodyPr/>
        <a:lstStyle/>
        <a:p>
          <a:r>
            <a:rPr lang="ru-RU" dirty="0" smtClean="0">
              <a:solidFill>
                <a:srgbClr val="008000"/>
              </a:solidFill>
            </a:rPr>
            <a:t>По </a:t>
          </a:r>
          <a:r>
            <a:rPr lang="ru-RU" dirty="0" err="1" smtClean="0">
              <a:solidFill>
                <a:srgbClr val="008000"/>
              </a:solidFill>
            </a:rPr>
            <a:t>формі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правління</a:t>
          </a:r>
          <a:r>
            <a:rPr lang="ru-RU" dirty="0" smtClean="0">
              <a:solidFill>
                <a:srgbClr val="008000"/>
              </a:solidFill>
            </a:rPr>
            <a:t> </a:t>
          </a:r>
          <a:r>
            <a:rPr lang="ru-RU" dirty="0" err="1" smtClean="0">
              <a:solidFill>
                <a:srgbClr val="008000"/>
              </a:solidFill>
            </a:rPr>
            <a:t>парламентська</a:t>
          </a:r>
          <a:r>
            <a:rPr lang="ru-RU" dirty="0" smtClean="0">
              <a:solidFill>
                <a:srgbClr val="008000"/>
              </a:solidFill>
            </a:rPr>
            <a:t> республіка</a:t>
          </a:r>
        </a:p>
      </dgm:t>
    </dgm:pt>
    <dgm:pt modelId="{71689425-4F18-4A0E-A699-2B72953ED126}" type="parTrans" cxnId="{60C2AD74-526C-4498-87A3-23B18C4B9556}">
      <dgm:prSet/>
      <dgm:spPr/>
      <dgm:t>
        <a:bodyPr/>
        <a:lstStyle/>
        <a:p>
          <a:endParaRPr lang="uk-UA"/>
        </a:p>
      </dgm:t>
    </dgm:pt>
    <dgm:pt modelId="{E51A7E8F-EF01-4BF9-ACCE-AE6F8209E48B}" type="sibTrans" cxnId="{60C2AD74-526C-4498-87A3-23B18C4B9556}">
      <dgm:prSet/>
      <dgm:spPr/>
      <dgm:t>
        <a:bodyPr/>
        <a:lstStyle/>
        <a:p>
          <a:endParaRPr lang="uk-UA"/>
        </a:p>
      </dgm:t>
    </dgm:pt>
    <dgm:pt modelId="{D6DEFB52-6AA8-4BB4-AC44-C7E36264325E}">
      <dgm:prSet/>
      <dgm:spPr/>
      <dgm:t>
        <a:bodyPr/>
        <a:lstStyle/>
        <a:p>
          <a:r>
            <a:rPr lang="ru-RU" dirty="0" err="1" smtClean="0">
              <a:solidFill>
                <a:srgbClr val="008000"/>
              </a:solidFill>
            </a:rPr>
            <a:t>Політичний</a:t>
          </a:r>
          <a:r>
            <a:rPr lang="ru-RU" dirty="0" smtClean="0">
              <a:solidFill>
                <a:srgbClr val="008000"/>
              </a:solidFill>
            </a:rPr>
            <a:t> режим- </a:t>
          </a:r>
          <a:r>
            <a:rPr lang="ru-RU" dirty="0" err="1" smtClean="0">
              <a:solidFill>
                <a:srgbClr val="008000"/>
              </a:solidFill>
            </a:rPr>
            <a:t>демократичний</a:t>
          </a:r>
          <a:endParaRPr lang="ru-RU" dirty="0" smtClean="0">
            <a:solidFill>
              <a:srgbClr val="008000"/>
            </a:solidFill>
          </a:endParaRPr>
        </a:p>
      </dgm:t>
    </dgm:pt>
    <dgm:pt modelId="{380AE0B1-70E5-474F-BC52-BE852EA0ADE1}" type="parTrans" cxnId="{99F44B5C-678F-4434-B366-11FBA4802C19}">
      <dgm:prSet/>
      <dgm:spPr/>
      <dgm:t>
        <a:bodyPr/>
        <a:lstStyle/>
        <a:p>
          <a:endParaRPr lang="uk-UA"/>
        </a:p>
      </dgm:t>
    </dgm:pt>
    <dgm:pt modelId="{509C4F01-671E-484C-A6BB-C1D9982D960A}" type="sibTrans" cxnId="{99F44B5C-678F-4434-B366-11FBA4802C19}">
      <dgm:prSet/>
      <dgm:spPr/>
      <dgm:t>
        <a:bodyPr/>
        <a:lstStyle/>
        <a:p>
          <a:endParaRPr lang="uk-UA"/>
        </a:p>
      </dgm:t>
    </dgm:pt>
    <dgm:pt modelId="{537CB228-BF7D-4FB9-9B10-34BBF0ECC551}" type="pres">
      <dgm:prSet presAssocID="{2C105BF0-51AA-41BD-B384-9349D7FE18E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C42C7B2-BFFB-459F-887E-11AAB70177F2}" type="pres">
      <dgm:prSet presAssocID="{8FD8BD93-7D43-4CB5-B37C-0A5CB1D1DB6D}" presName="linNode" presStyleCnt="0"/>
      <dgm:spPr/>
    </dgm:pt>
    <dgm:pt modelId="{945FFA9B-9F3F-4B3E-B464-F3B156B4C3F7}" type="pres">
      <dgm:prSet presAssocID="{8FD8BD93-7D43-4CB5-B37C-0A5CB1D1DB6D}" presName="parentText" presStyleLbl="node1" presStyleIdx="0" presStyleCnt="1" custScaleX="97845" custLinFactNeighborX="279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F4A4781-A065-41FA-B4DA-AF7064FBAC3B}" type="pres">
      <dgm:prSet presAssocID="{8FD8BD93-7D43-4CB5-B37C-0A5CB1D1DB6D}" presName="descendantText" presStyleLbl="alignAccFollowNode1" presStyleIdx="0" presStyleCnt="1" custScaleY="1039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90845FF-536F-4A7C-9DA6-67F0AE709FB5}" type="presOf" srcId="{F65FE7B7-0D08-49AC-8204-6EBCF9A97B28}" destId="{FF4A4781-A065-41FA-B4DA-AF7064FBAC3B}" srcOrd="0" destOrd="1" presId="urn:microsoft.com/office/officeart/2005/8/layout/vList5"/>
    <dgm:cxn modelId="{19A2B35E-5C51-4AAE-BA47-1B0323382FAE}" type="presOf" srcId="{8FD8BD93-7D43-4CB5-B37C-0A5CB1D1DB6D}" destId="{945FFA9B-9F3F-4B3E-B464-F3B156B4C3F7}" srcOrd="0" destOrd="0" presId="urn:microsoft.com/office/officeart/2005/8/layout/vList5"/>
    <dgm:cxn modelId="{60C2AD74-526C-4498-87A3-23B18C4B9556}" srcId="{8FD8BD93-7D43-4CB5-B37C-0A5CB1D1DB6D}" destId="{EF243410-E039-416E-8308-53B7EDEBC2F3}" srcOrd="3" destOrd="0" parTransId="{71689425-4F18-4A0E-A699-2B72953ED126}" sibTransId="{E51A7E8F-EF01-4BF9-ACCE-AE6F8209E48B}"/>
    <dgm:cxn modelId="{A9F3F66E-4DE5-48B8-B102-B41933DDF79B}" srcId="{8FD8BD93-7D43-4CB5-B37C-0A5CB1D1DB6D}" destId="{86430906-C89C-4173-A8A2-64CC6411837D}" srcOrd="2" destOrd="0" parTransId="{7F948B4F-9374-4E46-9D13-633524E28E9F}" sibTransId="{78F0AC64-ECE7-498C-96DA-936387AC2FDD}"/>
    <dgm:cxn modelId="{AC185688-669F-44B4-8039-08AA6199EB8E}" type="presOf" srcId="{86430906-C89C-4173-A8A2-64CC6411837D}" destId="{FF4A4781-A065-41FA-B4DA-AF7064FBAC3B}" srcOrd="0" destOrd="2" presId="urn:microsoft.com/office/officeart/2005/8/layout/vList5"/>
    <dgm:cxn modelId="{65CA9147-561E-4121-81AB-262A6786DDB3}" srcId="{8FD8BD93-7D43-4CB5-B37C-0A5CB1D1DB6D}" destId="{F65FE7B7-0D08-49AC-8204-6EBCF9A97B28}" srcOrd="1" destOrd="0" parTransId="{222DED16-39C8-4929-ABC2-6497581D1C49}" sibTransId="{1E99F57A-8F82-4298-80C9-8A56D8D93D6E}"/>
    <dgm:cxn modelId="{EBC4A243-E11C-4B3C-9CB0-73A65D4D3D1B}" type="presOf" srcId="{2C105BF0-51AA-41BD-B384-9349D7FE18E2}" destId="{537CB228-BF7D-4FB9-9B10-34BBF0ECC551}" srcOrd="0" destOrd="0" presId="urn:microsoft.com/office/officeart/2005/8/layout/vList5"/>
    <dgm:cxn modelId="{E8F7CB32-75F9-482E-8C79-D28B1F8E069E}" srcId="{2C105BF0-51AA-41BD-B384-9349D7FE18E2}" destId="{8FD8BD93-7D43-4CB5-B37C-0A5CB1D1DB6D}" srcOrd="0" destOrd="0" parTransId="{07D08909-0D47-4000-8B21-CC9E590DFE8E}" sibTransId="{834C97FE-FC39-46CA-8274-E91AE50283C0}"/>
    <dgm:cxn modelId="{CA00809F-B57C-44B0-820F-B0F17D471D82}" srcId="{8FD8BD93-7D43-4CB5-B37C-0A5CB1D1DB6D}" destId="{4CE135E8-42DB-45B7-B64B-A9855528D706}" srcOrd="0" destOrd="0" parTransId="{0AC92E54-FBA1-4582-ACF6-CC32485CAD60}" sibTransId="{29BC4134-6AB3-49FE-8A3A-0862B80DCBE8}"/>
    <dgm:cxn modelId="{642EF451-4F6A-495D-BF7A-94216EB8F1F8}" type="presOf" srcId="{EF243410-E039-416E-8308-53B7EDEBC2F3}" destId="{FF4A4781-A065-41FA-B4DA-AF7064FBAC3B}" srcOrd="0" destOrd="3" presId="urn:microsoft.com/office/officeart/2005/8/layout/vList5"/>
    <dgm:cxn modelId="{F0C2CDD9-844F-4CB8-9C75-9BD3CC3AD864}" type="presOf" srcId="{D6DEFB52-6AA8-4BB4-AC44-C7E36264325E}" destId="{FF4A4781-A065-41FA-B4DA-AF7064FBAC3B}" srcOrd="0" destOrd="4" presId="urn:microsoft.com/office/officeart/2005/8/layout/vList5"/>
    <dgm:cxn modelId="{9DACA625-89B9-4297-A0DF-6103C35B1B64}" type="presOf" srcId="{4CE135E8-42DB-45B7-B64B-A9855528D706}" destId="{FF4A4781-A065-41FA-B4DA-AF7064FBAC3B}" srcOrd="0" destOrd="0" presId="urn:microsoft.com/office/officeart/2005/8/layout/vList5"/>
    <dgm:cxn modelId="{99F44B5C-678F-4434-B366-11FBA4802C19}" srcId="{8FD8BD93-7D43-4CB5-B37C-0A5CB1D1DB6D}" destId="{D6DEFB52-6AA8-4BB4-AC44-C7E36264325E}" srcOrd="4" destOrd="0" parTransId="{380AE0B1-70E5-474F-BC52-BE852EA0ADE1}" sibTransId="{509C4F01-671E-484C-A6BB-C1D9982D960A}"/>
    <dgm:cxn modelId="{885DB40F-8BFB-4A72-9CA6-94052ADF477C}" type="presParOf" srcId="{537CB228-BF7D-4FB9-9B10-34BBF0ECC551}" destId="{5C42C7B2-BFFB-459F-887E-11AAB70177F2}" srcOrd="0" destOrd="0" presId="urn:microsoft.com/office/officeart/2005/8/layout/vList5"/>
    <dgm:cxn modelId="{09521839-C3D9-4BE3-887B-BFAE01EC5D1C}" type="presParOf" srcId="{5C42C7B2-BFFB-459F-887E-11AAB70177F2}" destId="{945FFA9B-9F3F-4B3E-B464-F3B156B4C3F7}" srcOrd="0" destOrd="0" presId="urn:microsoft.com/office/officeart/2005/8/layout/vList5"/>
    <dgm:cxn modelId="{CFB9D4A0-2A76-49F0-8BF5-1780BDC30E3D}" type="presParOf" srcId="{5C42C7B2-BFFB-459F-887E-11AAB70177F2}" destId="{FF4A4781-A065-41FA-B4DA-AF7064FBAC3B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4A4781-A065-41FA-B4DA-AF7064FBAC3B}">
      <dsp:nvSpPr>
        <dsp:cNvPr id="0" name=""/>
        <dsp:cNvSpPr/>
      </dsp:nvSpPr>
      <dsp:spPr>
        <a:xfrm rot="5400000">
          <a:off x="3331826" y="502919"/>
          <a:ext cx="5701247" cy="58521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uk-UA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8000"/>
              </a:solidFill>
            </a:rPr>
            <a:t>Греція - офіційна назва Грецька республіка. Держава на Балканському півострові.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>
              <a:solidFill>
                <a:srgbClr val="008000"/>
              </a:solidFill>
            </a:rPr>
            <a:t>Унітарна</a:t>
          </a:r>
          <a:r>
            <a:rPr lang="ru-RU" sz="2800" kern="1200" dirty="0" smtClean="0">
              <a:solidFill>
                <a:srgbClr val="008000"/>
              </a:solidFill>
            </a:rPr>
            <a:t> держава яка </a:t>
          </a:r>
          <a:r>
            <a:rPr lang="ru-RU" sz="2800" kern="1200" dirty="0" err="1" smtClean="0">
              <a:solidFill>
                <a:srgbClr val="008000"/>
              </a:solidFill>
            </a:rPr>
            <a:t>складається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з</a:t>
          </a:r>
          <a:r>
            <a:rPr lang="ru-RU" sz="2800" kern="1200" dirty="0" smtClean="0">
              <a:solidFill>
                <a:srgbClr val="008000"/>
              </a:solidFill>
            </a:rPr>
            <a:t> 13 </a:t>
          </a:r>
          <a:r>
            <a:rPr lang="ru-RU" sz="2800" kern="1200" dirty="0" err="1" smtClean="0">
              <a:solidFill>
                <a:srgbClr val="008000"/>
              </a:solidFill>
            </a:rPr>
            <a:t>адміністративних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одиниць</a:t>
          </a:r>
          <a:r>
            <a:rPr lang="ru-RU" sz="2800" kern="1200" dirty="0" smtClean="0">
              <a:solidFill>
                <a:srgbClr val="008000"/>
              </a:solidFill>
            </a:rPr>
            <a:t>- областей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8000"/>
              </a:solidFill>
            </a:rPr>
            <a:t>По </a:t>
          </a:r>
          <a:r>
            <a:rPr lang="ru-RU" sz="2800" kern="1200" dirty="0" err="1" smtClean="0">
              <a:solidFill>
                <a:srgbClr val="008000"/>
              </a:solidFill>
            </a:rPr>
            <a:t>формі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правління</a:t>
          </a:r>
          <a:r>
            <a:rPr lang="ru-RU" sz="2800" kern="1200" dirty="0" smtClean="0">
              <a:solidFill>
                <a:srgbClr val="008000"/>
              </a:solidFill>
            </a:rPr>
            <a:t> </a:t>
          </a:r>
          <a:r>
            <a:rPr lang="ru-RU" sz="2800" kern="1200" dirty="0" err="1" smtClean="0">
              <a:solidFill>
                <a:srgbClr val="008000"/>
              </a:solidFill>
            </a:rPr>
            <a:t>парламентська</a:t>
          </a:r>
          <a:r>
            <a:rPr lang="ru-RU" sz="2800" kern="1200" dirty="0" smtClean="0">
              <a:solidFill>
                <a:srgbClr val="008000"/>
              </a:solidFill>
            </a:rPr>
            <a:t> республіка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>
              <a:solidFill>
                <a:srgbClr val="008000"/>
              </a:solidFill>
            </a:rPr>
            <a:t>Політичний</a:t>
          </a:r>
          <a:r>
            <a:rPr lang="ru-RU" sz="2800" kern="1200" dirty="0" smtClean="0">
              <a:solidFill>
                <a:srgbClr val="008000"/>
              </a:solidFill>
            </a:rPr>
            <a:t> режим- </a:t>
          </a:r>
          <a:r>
            <a:rPr lang="ru-RU" sz="2800" kern="1200" dirty="0" err="1" smtClean="0">
              <a:solidFill>
                <a:srgbClr val="008000"/>
              </a:solidFill>
            </a:rPr>
            <a:t>демократичний</a:t>
          </a:r>
          <a:endParaRPr lang="ru-RU" sz="2800" kern="1200" dirty="0" smtClean="0">
            <a:solidFill>
              <a:srgbClr val="008000"/>
            </a:solidFill>
          </a:endParaRPr>
        </a:p>
      </dsp:txBody>
      <dsp:txXfrm rot="5400000">
        <a:off x="3331826" y="502919"/>
        <a:ext cx="5701247" cy="5852160"/>
      </dsp:txXfrm>
    </dsp:sp>
    <dsp:sp modelId="{945FFA9B-9F3F-4B3E-B464-F3B156B4C3F7}">
      <dsp:nvSpPr>
        <dsp:cNvPr id="0" name=""/>
        <dsp:cNvSpPr/>
      </dsp:nvSpPr>
      <dsp:spPr>
        <a:xfrm>
          <a:off x="198978" y="0"/>
          <a:ext cx="3220900" cy="68580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/>
          </a:r>
          <a:br>
            <a:rPr lang="ru-RU" sz="6500" kern="1200" dirty="0" smtClean="0"/>
          </a:br>
          <a:endParaRPr lang="uk-UA" sz="6500" kern="1200" dirty="0"/>
        </a:p>
      </dsp:txBody>
      <dsp:txXfrm>
        <a:off x="198978" y="0"/>
        <a:ext cx="3220900" cy="6858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E17E7A2-4603-47DE-923F-A1463B9028C2}" type="datetimeFigureOut">
              <a:rPr lang="uk-UA" smtClean="0"/>
              <a:pPr/>
              <a:t>16.01.2014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8A1B2B5-5024-4619-9584-3A7885162E5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3dd9e1576f565ca2b667d6117541e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772400" cy="1470025"/>
          </a:xfrm>
        </p:spPr>
        <p:txBody>
          <a:bodyPr/>
          <a:lstStyle/>
          <a:p>
            <a:pPr algn="l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            </a:t>
            </a:r>
            <a:r>
              <a:rPr lang="uk-UA" sz="7200" b="1" i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ea typeface="BatangChe" pitchFamily="49" charset="-127"/>
                <a:cs typeface="Levenim MT" pitchFamily="2" charset="-79"/>
              </a:rPr>
              <a:t>Греція </a:t>
            </a:r>
            <a:endParaRPr lang="uk-UA" sz="7200" b="1" i="1" dirty="0">
              <a:solidFill>
                <a:schemeClr val="accent5">
                  <a:lumMod val="50000"/>
                </a:schemeClr>
              </a:solidFill>
              <a:latin typeface="Arial Black" pitchFamily="34" charset="0"/>
              <a:ea typeface="BatangChe" pitchFamily="49" charset="-127"/>
              <a:cs typeface="Levenim MT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</p:spTree>
  </p:cSld>
  <p:clrMapOvr>
    <a:masterClrMapping/>
  </p:clrMapOvr>
  <p:transition spd="slow">
    <p:fade/>
    <p:sndAc>
      <p:stSnd>
        <p:snd r:embed="rId2" name="- - Гимн Греции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Салоніки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thessaloniki-aristotelous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thessaloniki-chu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Содержимое 7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17_Syvota-Epir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Яніна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іny-greczі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ar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49687"/>
          </a:xfrm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ct19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36229"/>
          </a:xfrm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ict19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6" y="0"/>
            <a:ext cx="9147816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Лариса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Греция.-ЛарисаПолезная-информация-Греция_отдых-фото-места-новости-статьи-обзоры-отзывы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Прямоугольник 17"/>
          <p:cNvSpPr/>
          <p:nvPr/>
        </p:nvSpPr>
        <p:spPr>
          <a:xfrm rot="16200000">
            <a:off x="-1149441" y="2669721"/>
            <a:ext cx="58326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Греція</a:t>
            </a:r>
            <a:endParaRPr lang="ru-RU" sz="8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800px-Ancient_Theatre_Lariss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34" cy="6858000"/>
          </a:xfr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Греция.-Ларис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62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98080" cy="114300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Патри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6197PatraByAi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a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2457" cy="6858000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atras_castle-harbor-view_2005-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cropolis_and_piraeus_from_lycabettus_hill_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Пірей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Содержимое 7" descr="5139858_8_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1450" cy="6858000"/>
          </a:xfr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pire_p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Афины.-Побережье-от-Пирея-до-ГлифадыПрактические-советы-и-транспорт-в-Пирее-Греция_отдых-фото-места-новости-статьи-обзоры-отзывы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Греція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Дев</a:t>
            </a:r>
            <a:r>
              <a:rPr lang="uk-UA" dirty="0" smtClean="0"/>
              <a:t>і</a:t>
            </a:r>
            <a:r>
              <a:rPr lang="ru-RU" dirty="0" smtClean="0"/>
              <a:t>з: </a:t>
            </a:r>
            <a:r>
              <a:rPr lang="ru-RU" i="1" dirty="0" err="1" smtClean="0"/>
              <a:t>«Ἐλευθερία ἤ Θάνατος»</a:t>
            </a:r>
            <a:endParaRPr lang="ru-RU" i="1" dirty="0" smtClean="0"/>
          </a:p>
          <a:p>
            <a:r>
              <a:rPr lang="ru-RU" i="1" dirty="0" smtClean="0"/>
              <a:t>«Свобода </a:t>
            </a:r>
            <a:r>
              <a:rPr lang="ru-RU" i="1" dirty="0" err="1" smtClean="0"/>
              <a:t>чи</a:t>
            </a:r>
            <a:r>
              <a:rPr lang="ru-RU" i="1" dirty="0" smtClean="0"/>
              <a:t> смерть»</a:t>
            </a:r>
          </a:p>
          <a:p>
            <a:r>
              <a:rPr lang="ru-RU" dirty="0" err="1" smtClean="0"/>
              <a:t>Гімн</a:t>
            </a:r>
            <a:r>
              <a:rPr lang="el-GR" dirty="0" smtClean="0"/>
              <a:t>: </a:t>
            </a:r>
            <a:r>
              <a:rPr lang="el-GR" i="1" dirty="0" smtClean="0"/>
              <a:t>«</a:t>
            </a:r>
            <a:r>
              <a:rPr lang="ru-RU" i="1" dirty="0" err="1" smtClean="0"/>
              <a:t>Гімн</a:t>
            </a:r>
            <a:r>
              <a:rPr lang="el-GR" i="1" dirty="0" smtClean="0"/>
              <a:t> </a:t>
            </a:r>
            <a:r>
              <a:rPr lang="ru-RU" i="1" dirty="0" smtClean="0"/>
              <a:t>про воля»</a:t>
            </a:r>
            <a:r>
              <a:rPr lang="el-GR" i="1" dirty="0" smtClean="0"/>
              <a:t> (Ύμνος εις την Ελευθερία)»</a:t>
            </a:r>
            <a:endParaRPr lang="ru-RU" i="1" dirty="0" smtClean="0"/>
          </a:p>
          <a:p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Прапор Греції</a:t>
            </a:r>
          </a:p>
          <a:p>
            <a:endParaRPr lang="uk-UA" dirty="0" smtClean="0"/>
          </a:p>
          <a:p>
            <a:endParaRPr lang="uk-UA" dirty="0" smtClean="0"/>
          </a:p>
          <a:p>
            <a:pPr>
              <a:buNone/>
            </a:pPr>
            <a:endParaRPr lang="uk-UA" dirty="0" smtClean="0"/>
          </a:p>
          <a:p>
            <a:r>
              <a:rPr lang="uk-UA" dirty="0" smtClean="0"/>
              <a:t>Герб Греції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7" name="Рисунок 6" descr="Flag_of_Greece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2132857"/>
            <a:ext cx="2304256" cy="1440160"/>
          </a:xfrm>
          <a:prstGeom prst="rect">
            <a:avLst/>
          </a:prstGeom>
        </p:spPr>
      </p:pic>
      <p:pic>
        <p:nvPicPr>
          <p:cNvPr id="8" name="Рисунок 7" descr="538px-Coat_of_arms_of_Greec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4077072"/>
            <a:ext cx="1975250" cy="1938536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2" name="Национальный Гимн Греции - 'Υμνος εις την Ελευθερίαν (online-audio-converter.com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ракли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498080" cy="1143000"/>
          </a:xfrm>
        </p:spPr>
        <p:txBody>
          <a:bodyPr/>
          <a:lstStyle/>
          <a:p>
            <a:pPr algn="ctr"/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</a:rPr>
              <a:t>Іракліон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hdr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8253" cy="6858000"/>
          </a:xfr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age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5035" cy="6858000"/>
          </a:xfrm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5840571644f97d009530f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8088.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28533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Афон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3420" cy="6858000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onm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3224" cy="6858000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fkgk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25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5">
                    <a:lumMod val="50000"/>
                  </a:schemeClr>
                </a:solidFill>
              </a:rPr>
              <a:t>Економіка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ru-RU" sz="3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Переваги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один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важливих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європейских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туристичних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центрів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Великий об</a:t>
            </a:r>
            <a:r>
              <a:rPr lang="en-US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’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єм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експорту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сільськогосподарської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продукції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Судноплавні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компанії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володіють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найбільшим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торговельним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флотом в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світі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endParaRPr lang="ru-RU" sz="30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ru-RU" sz="30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Недоліки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великі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державні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борги. Приватна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ініціатива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донедавна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розвивалась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через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високі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банківські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проценти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и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бюрократії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Великий процент державного сектора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економіки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розвинута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тіньова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економіка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Втрата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робочих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місць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перенесення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їх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в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сусідні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країни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колишнього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Східного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Блоку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дешевою </a:t>
            </a:r>
            <a:r>
              <a:rPr lang="ru-RU" sz="30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робочою</a:t>
            </a:r>
            <a:r>
              <a:rPr lang="ru-RU" sz="3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силою.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елигия-и-человек-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106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Релігія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47800"/>
            <a:ext cx="8322128" cy="4800600"/>
          </a:xfrm>
        </p:spPr>
        <p:txBody>
          <a:bodyPr>
            <a:normAutofit fontScale="25000" lnSpcReduction="20000"/>
          </a:bodyPr>
          <a:lstStyle/>
          <a:p>
            <a:r>
              <a:rPr lang="uk-UA" sz="7200" b="1" dirty="0" smtClean="0"/>
              <a:t>Конституція Греції визнає православ'я як переважаючу релігію в країні, одночасно гарантуючи свободу віросповідання для всіх громадян.</a:t>
            </a:r>
          </a:p>
          <a:p>
            <a:r>
              <a:rPr lang="uk-UA" sz="7200" b="1" dirty="0" smtClean="0"/>
              <a:t>За оцінками Державного департаменту - 98% громадян ідентифікують себе як православних.</a:t>
            </a:r>
          </a:p>
          <a:p>
            <a:r>
              <a:rPr lang="uk-UA" sz="7200" b="1" dirty="0" err="1" smtClean="0"/>
              <a:t>Домінуює</a:t>
            </a:r>
            <a:r>
              <a:rPr lang="uk-UA" sz="7200" b="1" dirty="0" smtClean="0"/>
              <a:t> Грецька православна церква, її голова — архієпископ Ієронім ІІ, резиденція якого знаходиться в Афінах.</a:t>
            </a:r>
          </a:p>
          <a:p>
            <a:r>
              <a:rPr lang="uk-UA" sz="7200" b="1" dirty="0" smtClean="0"/>
              <a:t>Нечисленні мешканці деяких островів Егейського моря, що колись належали Венеціанській республіці, сповідують католицизм. </a:t>
            </a:r>
          </a:p>
          <a:p>
            <a:r>
              <a:rPr lang="uk-UA" sz="7200" b="1" dirty="0" smtClean="0"/>
              <a:t>Одночасно православні церкви монастирської держави на Святій горі Афон, а також церкви </a:t>
            </a:r>
            <a:r>
              <a:rPr lang="uk-UA" sz="7200" b="1" dirty="0" err="1" smtClean="0"/>
              <a:t>Додеканеських</a:t>
            </a:r>
            <a:r>
              <a:rPr lang="uk-UA" sz="7200" b="1" dirty="0" smtClean="0"/>
              <a:t> островів та Криту підпорядковуються безпосередньо Вселенському патріарху, чия резиденція розташована у Константинополі (Стамбулі).</a:t>
            </a:r>
          </a:p>
          <a:p>
            <a:r>
              <a:rPr lang="uk-UA" sz="7200" b="1" dirty="0" smtClean="0"/>
              <a:t>У Фракії та на острові Родос крім греків живуть турки-мусульмани (1,3%). </a:t>
            </a:r>
          </a:p>
          <a:p>
            <a:r>
              <a:rPr lang="uk-UA" sz="7200" b="1" dirty="0" smtClean="0"/>
              <a:t>Юдаїзм існує в Греції впродовж більше 2 000 років. Сефарди колись становили численну общину у місті Салоніки, </a:t>
            </a:r>
            <a:r>
              <a:rPr lang="uk-UA" sz="7200" b="1" dirty="0" err="1" smtClean="0"/>
              <a:t>протеГолокост</a:t>
            </a:r>
            <a:r>
              <a:rPr lang="uk-UA" sz="7200" b="1" dirty="0" smtClean="0"/>
              <a:t> змогли пережити не більше 5 500 чоловік. Община протестантів нараховує в країні близько 3 000 осіб. Існує й нетрадиційна релігійна течія грецького </a:t>
            </a:r>
            <a:r>
              <a:rPr lang="uk-UA" sz="7200" b="1" dirty="0" err="1" smtClean="0"/>
              <a:t>неоязичництва</a:t>
            </a:r>
            <a:r>
              <a:rPr lang="uk-UA" sz="7200" b="1" dirty="0" smtClean="0"/>
              <a:t>, її прибічників нараховується не більше 2 000 осіб.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Адміністративний поділ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Греція </a:t>
            </a:r>
            <a:r>
              <a:rPr lang="ru-RU" sz="2800" dirty="0" err="1" smtClean="0"/>
              <a:t>складається</a:t>
            </a:r>
            <a:r>
              <a:rPr lang="ru-RU" sz="2800" dirty="0" smtClean="0"/>
              <a:t> </a:t>
            </a:r>
            <a:r>
              <a:rPr lang="ru-RU" sz="2800" dirty="0" err="1" smtClean="0"/>
              <a:t>з</a:t>
            </a:r>
            <a:r>
              <a:rPr lang="ru-RU" sz="2800" dirty="0" smtClean="0"/>
              <a:t> 13 </a:t>
            </a:r>
            <a:r>
              <a:rPr lang="ru-RU" sz="2800" dirty="0" err="1" smtClean="0"/>
              <a:t>адміністративних</a:t>
            </a:r>
            <a:r>
              <a:rPr lang="ru-RU" sz="2800" dirty="0" smtClean="0"/>
              <a:t> </a:t>
            </a:r>
            <a:r>
              <a:rPr lang="ru-RU" sz="2800" dirty="0" err="1" smtClean="0"/>
              <a:t>округів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поділяються</a:t>
            </a:r>
            <a:r>
              <a:rPr lang="ru-RU" sz="2800" dirty="0" smtClean="0"/>
              <a:t> на 54 нома. </a:t>
            </a:r>
            <a:r>
              <a:rPr lang="ru-RU" sz="2800" dirty="0" err="1" smtClean="0"/>
              <a:t>Також</a:t>
            </a:r>
            <a:r>
              <a:rPr lang="ru-RU" sz="2800" dirty="0" smtClean="0"/>
              <a:t> в </a:t>
            </a:r>
            <a:r>
              <a:rPr lang="ru-RU" sz="2800" dirty="0" err="1" smtClean="0"/>
              <a:t>складі</a:t>
            </a:r>
            <a:r>
              <a:rPr lang="ru-RU" sz="2800" dirty="0" smtClean="0"/>
              <a:t> </a:t>
            </a:r>
            <a:r>
              <a:rPr lang="ru-RU" sz="2800" dirty="0" err="1" smtClean="0"/>
              <a:t>Греції</a:t>
            </a:r>
            <a:r>
              <a:rPr lang="ru-RU" sz="2800" dirty="0" smtClean="0"/>
              <a:t> </a:t>
            </a:r>
            <a:r>
              <a:rPr lang="ru-RU" sz="2800" dirty="0" err="1" smtClean="0"/>
              <a:t>є</a:t>
            </a:r>
            <a:r>
              <a:rPr lang="ru-RU" sz="2800" dirty="0" smtClean="0"/>
              <a:t> один </a:t>
            </a:r>
            <a:r>
              <a:rPr lang="ru-RU" sz="2800" dirty="0" err="1" smtClean="0"/>
              <a:t>автономний</a:t>
            </a:r>
            <a:r>
              <a:rPr lang="ru-RU" sz="2800" dirty="0" smtClean="0"/>
              <a:t> </a:t>
            </a:r>
            <a:r>
              <a:rPr lang="ru-RU" sz="2800" dirty="0" err="1" smtClean="0"/>
              <a:t>регіон</a:t>
            </a:r>
            <a:r>
              <a:rPr lang="ru-RU" sz="2800" dirty="0" smtClean="0"/>
              <a:t> — </a:t>
            </a:r>
            <a:r>
              <a:rPr lang="ru-RU" sz="2800" dirty="0" err="1" smtClean="0"/>
              <a:t>Айон-Орос</a:t>
            </a:r>
            <a:r>
              <a:rPr lang="ru-RU" sz="2800" dirty="0" smtClean="0"/>
              <a:t> (Свята гора) в </a:t>
            </a:r>
            <a:r>
              <a:rPr lang="ru-RU" sz="2800" dirty="0" err="1" smtClean="0"/>
              <a:t>районі</a:t>
            </a:r>
            <a:r>
              <a:rPr lang="ru-RU" sz="2800" dirty="0" smtClean="0"/>
              <a:t> гори Афон. </a:t>
            </a:r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 smtClean="0"/>
              <a:t>монашська</a:t>
            </a:r>
            <a:r>
              <a:rPr lang="ru-RU" sz="2800" dirty="0" smtClean="0"/>
              <a:t> держава, </a:t>
            </a:r>
            <a:r>
              <a:rPr lang="ru-RU" sz="2800" dirty="0" err="1" smtClean="0"/>
              <a:t>якою</a:t>
            </a:r>
            <a:r>
              <a:rPr lang="ru-RU" sz="2800" dirty="0" smtClean="0"/>
              <a:t> </a:t>
            </a:r>
            <a:r>
              <a:rPr lang="ru-RU" sz="2800" dirty="0" err="1" smtClean="0"/>
              <a:t>управляє</a:t>
            </a:r>
            <a:r>
              <a:rPr lang="ru-RU" sz="2800" dirty="0" smtClean="0"/>
              <a:t> громада 20-ти  </a:t>
            </a:r>
            <a:r>
              <a:rPr lang="ru-RU" sz="2800" dirty="0" err="1" smtClean="0"/>
              <a:t>афонських</a:t>
            </a:r>
            <a:r>
              <a:rPr lang="ru-RU" sz="2800" dirty="0" smtClean="0"/>
              <a:t> </a:t>
            </a:r>
            <a:r>
              <a:rPr lang="ru-RU" sz="2800" dirty="0" err="1" smtClean="0"/>
              <a:t>монастирів</a:t>
            </a:r>
            <a:r>
              <a:rPr lang="ru-RU" sz="2800" dirty="0" smtClean="0"/>
              <a:t>.</a:t>
            </a:r>
          </a:p>
          <a:p>
            <a:endParaRPr lang="ru-RU" sz="2800" dirty="0" smtClean="0"/>
          </a:p>
          <a:p>
            <a:r>
              <a:rPr lang="ru-RU" sz="2800" dirty="0" err="1" smtClean="0"/>
              <a:t>Самоуправління</a:t>
            </a:r>
            <a:r>
              <a:rPr lang="ru-RU" sz="2800" dirty="0" smtClean="0"/>
              <a:t> </a:t>
            </a:r>
            <a:r>
              <a:rPr lang="ru-RU" sz="2800" dirty="0" err="1" smtClean="0"/>
              <a:t>існує</a:t>
            </a:r>
            <a:r>
              <a:rPr lang="ru-RU" sz="2800" dirty="0" smtClean="0"/>
              <a:t> на </a:t>
            </a:r>
            <a:r>
              <a:rPr lang="ru-RU" sz="2800" dirty="0" err="1" smtClean="0"/>
              <a:t>рівні</a:t>
            </a:r>
            <a:r>
              <a:rPr lang="ru-RU" sz="2800" dirty="0" smtClean="0"/>
              <a:t> </a:t>
            </a:r>
            <a:r>
              <a:rPr lang="ru-RU" sz="2800" dirty="0" err="1" smtClean="0"/>
              <a:t>номів</a:t>
            </a:r>
            <a:r>
              <a:rPr lang="ru-RU" sz="2800" dirty="0" smtClean="0"/>
              <a:t> </a:t>
            </a:r>
            <a:r>
              <a:rPr lang="ru-RU" sz="2800" dirty="0" err="1" smtClean="0"/>
              <a:t>і</a:t>
            </a:r>
            <a:r>
              <a:rPr lang="ru-RU" sz="2800" dirty="0" smtClean="0"/>
              <a:t> </a:t>
            </a:r>
            <a:r>
              <a:rPr lang="ru-RU" sz="2800" dirty="0" err="1" smtClean="0"/>
              <a:t>муніципалітетів</a:t>
            </a:r>
            <a:r>
              <a:rPr lang="ru-RU" sz="2800" dirty="0" smtClean="0"/>
              <a:t>. </a:t>
            </a:r>
            <a:r>
              <a:rPr lang="ru-RU" sz="2800" dirty="0" err="1" smtClean="0"/>
              <a:t>Муніципалітет</a:t>
            </a:r>
            <a:r>
              <a:rPr lang="ru-RU" sz="2800" dirty="0" smtClean="0"/>
              <a:t> </a:t>
            </a:r>
            <a:r>
              <a:rPr lang="ru-RU" sz="2800" dirty="0" err="1" smtClean="0"/>
              <a:t>очолює</a:t>
            </a:r>
            <a:r>
              <a:rPr lang="ru-RU" sz="2800" dirty="0" smtClean="0"/>
              <a:t> — мер, ном </a:t>
            </a:r>
            <a:r>
              <a:rPr lang="ru-RU" sz="2800" dirty="0" err="1" smtClean="0"/>
              <a:t>очолює</a:t>
            </a:r>
            <a:r>
              <a:rPr lang="ru-RU" sz="2800" dirty="0" smtClean="0"/>
              <a:t> — губернатор.</a:t>
            </a:r>
            <a:r>
              <a:rPr lang="ru-RU" sz="2800" dirty="0" smtClean="0">
                <a:solidFill>
                  <a:srgbClr val="996600"/>
                </a:solidFill>
              </a:rPr>
              <a:t> </a:t>
            </a:r>
            <a:endParaRPr lang="ru-RU" sz="2800" b="1" i="1" dirty="0" smtClean="0">
              <a:solidFill>
                <a:srgbClr val="996600"/>
              </a:solidFill>
            </a:endParaRPr>
          </a:p>
          <a:p>
            <a:endParaRPr lang="uk-UA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daca713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54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Культура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b="1" dirty="0" smtClean="0"/>
              <a:t>Культура Греції розвивалась впродовж багатьох тисяч років, від </a:t>
            </a:r>
            <a:r>
              <a:rPr lang="uk-UA" b="1" dirty="0" err="1" smtClean="0"/>
              <a:t>мінойської</a:t>
            </a:r>
            <a:r>
              <a:rPr lang="uk-UA" b="1" dirty="0" smtClean="0"/>
              <a:t> та </a:t>
            </a:r>
            <a:r>
              <a:rPr lang="uk-UA" b="1" dirty="0" err="1" smtClean="0"/>
              <a:t>мікенської</a:t>
            </a:r>
            <a:r>
              <a:rPr lang="uk-UA" b="1" dirty="0" smtClean="0"/>
              <a:t> цивілізацій, які породили класичну Грецію. Вона розвивалась через вплив Римської імперії та її спадкоємиці Візантійської імперії. Значний вплив на грецьку культуру справила Османська імперія за близько 4 століття панування. Водночас Грецька війна за незалежність 1821–1829 років відіграла провідну роль у відродженні та піднесенні національної грецької культури на сучасному етапі.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2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9808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Освіта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13384"/>
            <a:ext cx="8538152" cy="5544616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rgbClr val="FFFF00"/>
                </a:solidFill>
              </a:rPr>
              <a:t>Освіта в Греції є обов'язковою для всіх дітей у віці від 6 до 15 років.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Існують дошкільні заклади: ясла-садки для дітей від 2,5 років, що працюють окремо або у складі дитячих садків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Необов'язкову середню освіту, згідно з освітньою реформою 1997 року, можна отримати в двох типах освітніх закладів: загальному ліцеї та закладах професійно-технічної освіти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Тривалість навчання в загальному ліцеї становить 2 або 3 роки із здобуттям рівня середньої освіти А, в технікумі — 3 роки із здобуттям рівня освіти Б.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Державну вищу освіту можна здобути в університетах та інститутах технічної освіти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Вступити до них можна за результатами іспитів після другого або третього класу </a:t>
            </a:r>
            <a:r>
              <a:rPr lang="uk-UA" sz="1800" b="1" dirty="0" err="1" smtClean="0">
                <a:solidFill>
                  <a:srgbClr val="FFFF00"/>
                </a:solidFill>
              </a:rPr>
              <a:t>ліцея</a:t>
            </a:r>
            <a:endParaRPr lang="uk-UA" sz="1800" b="1" dirty="0" smtClean="0">
              <a:solidFill>
                <a:srgbClr val="FFFF00"/>
              </a:solidFill>
            </a:endParaRPr>
          </a:p>
          <a:p>
            <a:r>
              <a:rPr lang="uk-UA" sz="1800" b="1" dirty="0" smtClean="0">
                <a:solidFill>
                  <a:srgbClr val="FFFF00"/>
                </a:solidFill>
              </a:rPr>
              <a:t>Навчальний рік в університетах триває в Греції з 1 вересня по 21 червня, в той час як власне викладання розпочинається 11 вересня та закінчується 15 червня. </a:t>
            </a:r>
          </a:p>
          <a:p>
            <a:r>
              <a:rPr lang="uk-UA" sz="1800" b="1" dirty="0" smtClean="0">
                <a:solidFill>
                  <a:srgbClr val="FFFF00"/>
                </a:solidFill>
              </a:rPr>
              <a:t>Впродовж року тривалі канікули приурочені до Різдвяних свят та Пасхи, їх сумарна тривалість не перевищує 4 тижні.</a:t>
            </a:r>
          </a:p>
          <a:p>
            <a:endParaRPr lang="uk-UA" sz="18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Карта Греції</a:t>
            </a:r>
            <a:endParaRPr lang="uk-UA" dirty="0"/>
          </a:p>
        </p:txBody>
      </p:sp>
      <p:pic>
        <p:nvPicPr>
          <p:cNvPr id="4" name="Содержимое 3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3968" y="1457746"/>
            <a:ext cx="7301613" cy="4780708"/>
          </a:xfr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    </a:t>
            </a:r>
            <a:r>
              <a:rPr lang="uk-UA" dirty="0" err="1" smtClean="0"/>
              <a:t>Рельєф.Олімп</a:t>
            </a:r>
            <a:endParaRPr lang="uk-UA" dirty="0"/>
          </a:p>
        </p:txBody>
      </p:sp>
      <p:sp>
        <p:nvSpPr>
          <p:cNvPr id="17" name="Содержимое 16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5472608" cy="4990688"/>
          </a:xfrm>
        </p:spPr>
        <p:txBody>
          <a:bodyPr>
            <a:noAutofit/>
          </a:bodyPr>
          <a:lstStyle/>
          <a:p>
            <a:r>
              <a:rPr lang="uk-UA" sz="2100" dirty="0" smtClean="0"/>
              <a:t>Грецький ландшафт - це чергування скелястих, зазвичай безлісних гір, густонаселених долин, численних островів, проток і бухт. Мальовничі скелі, пляжі, екзотичні гроти надають величезні можливості для відпочинку на морі і гірського туризму.</a:t>
            </a:r>
          </a:p>
          <a:p>
            <a:r>
              <a:rPr lang="uk-UA" sz="2100" dirty="0" smtClean="0"/>
              <a:t>  Вища точка Греції - гора Олімп (2917 м). Вище 2000 метрів піднімаються також </a:t>
            </a:r>
            <a:r>
              <a:rPr lang="uk-UA" sz="2100" dirty="0" err="1" smtClean="0"/>
              <a:t>Пінд</a:t>
            </a:r>
            <a:r>
              <a:rPr lang="uk-UA" sz="2100" dirty="0" smtClean="0"/>
              <a:t>, Парнас, гірський ланцюг Центральної Греції та </a:t>
            </a:r>
            <a:r>
              <a:rPr lang="uk-UA" sz="2100" dirty="0" err="1" smtClean="0"/>
              <a:t>Тайгет</a:t>
            </a:r>
            <a:r>
              <a:rPr lang="uk-UA" sz="2100" dirty="0" smtClean="0"/>
              <a:t>. Рівнин мало, зосереджені вони в східній половині країни, за винятком Пелопоннесу, де рівнини переважають на західному узбережжі.</a:t>
            </a:r>
            <a:endParaRPr lang="uk-UA" sz="2100" dirty="0"/>
          </a:p>
        </p:txBody>
      </p:sp>
      <p:pic>
        <p:nvPicPr>
          <p:cNvPr id="19" name="Содержимое 18" descr="olympus_moun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24128" y="1268760"/>
            <a:ext cx="3419872" cy="3024336"/>
          </a:xfr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Клімат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827584" y="1412776"/>
            <a:ext cx="7498080" cy="4800600"/>
          </a:xfrm>
        </p:spPr>
        <p:txBody>
          <a:bodyPr/>
          <a:lstStyle/>
          <a:p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Греції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розділити</a:t>
            </a:r>
            <a:r>
              <a:rPr lang="ru-RU" dirty="0" smtClean="0"/>
              <a:t> на три </a:t>
            </a:r>
            <a:r>
              <a:rPr lang="ru-RU" dirty="0" err="1" smtClean="0"/>
              <a:t>типи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      </a:t>
            </a:r>
            <a:r>
              <a:rPr lang="ru-RU" dirty="0" err="1" smtClean="0"/>
              <a:t>середземноморський</a:t>
            </a:r>
            <a:endParaRPr lang="ru-RU" dirty="0" smtClean="0"/>
          </a:p>
          <a:p>
            <a:r>
              <a:rPr lang="ru-RU" dirty="0" smtClean="0"/>
              <a:t>      </a:t>
            </a:r>
            <a:r>
              <a:rPr lang="ru-RU" dirty="0" err="1" smtClean="0"/>
              <a:t>альпійський</a:t>
            </a:r>
            <a:endParaRPr lang="ru-RU" dirty="0" smtClean="0"/>
          </a:p>
          <a:p>
            <a:r>
              <a:rPr lang="ru-RU" dirty="0" smtClean="0"/>
              <a:t>      </a:t>
            </a:r>
            <a:r>
              <a:rPr lang="ru-RU" dirty="0" err="1" smtClean="0"/>
              <a:t>помірний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кожен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впливає</a:t>
            </a:r>
            <a:r>
              <a:rPr lang="ru-RU" dirty="0" smtClean="0"/>
              <a:t> на строго </a:t>
            </a:r>
            <a:r>
              <a:rPr lang="ru-RU" dirty="0" err="1" smtClean="0"/>
              <a:t>певну</a:t>
            </a:r>
            <a:r>
              <a:rPr lang="ru-RU" dirty="0" smtClean="0"/>
              <a:t> </a:t>
            </a:r>
            <a:r>
              <a:rPr lang="ru-RU" dirty="0" err="1" smtClean="0"/>
              <a:t>територію</a:t>
            </a:r>
            <a:r>
              <a:rPr lang="ru-RU" dirty="0" smtClean="0"/>
              <a:t>.</a:t>
            </a:r>
            <a:endParaRPr lang="uk-UA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225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Острови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До складу Греції входить понад 2000 островів, від великих (Крит, </a:t>
            </a:r>
            <a:r>
              <a:rPr lang="uk-UA" dirty="0" err="1" smtClean="0"/>
              <a:t>Евбея</a:t>
            </a:r>
            <a:r>
              <a:rPr lang="uk-UA" dirty="0" smtClean="0"/>
              <a:t>) до крихітних (</a:t>
            </a:r>
            <a:r>
              <a:rPr lang="uk-UA" dirty="0" err="1" smtClean="0"/>
              <a:t>Патмос</a:t>
            </a:r>
            <a:r>
              <a:rPr lang="uk-UA" dirty="0" smtClean="0"/>
              <a:t>, </a:t>
            </a:r>
            <a:r>
              <a:rPr lang="uk-UA" dirty="0" err="1" smtClean="0"/>
              <a:t>Хрісі</a:t>
            </a:r>
            <a:r>
              <a:rPr lang="uk-UA" dirty="0" smtClean="0"/>
              <a:t>, </a:t>
            </a:r>
            <a:r>
              <a:rPr lang="uk-UA" dirty="0" err="1" smtClean="0"/>
              <a:t>Кастелорізо</a:t>
            </a:r>
            <a:r>
              <a:rPr lang="uk-UA" dirty="0" smtClean="0"/>
              <a:t>). На їх частку припадає близько 20% всієї грецької території.</a:t>
            </a:r>
            <a:endParaRPr lang="uk-UA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ww_blue-planet-kayak_co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498080" cy="1143000"/>
          </a:xfrm>
        </p:spPr>
        <p:txBody>
          <a:bodyPr/>
          <a:lstStyle/>
          <a:p>
            <a:pPr algn="ctr"/>
            <a:r>
              <a:rPr lang="uk-UA" dirty="0" smtClean="0"/>
              <a:t>Групи островів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12776"/>
            <a:ext cx="8322128" cy="4835624"/>
          </a:xfrm>
        </p:spPr>
        <p:txBody>
          <a:bodyPr>
            <a:noAutofit/>
          </a:bodyPr>
          <a:lstStyle/>
          <a:p>
            <a:r>
              <a:rPr lang="uk-UA" sz="1900" b="1" dirty="0" smtClean="0">
                <a:solidFill>
                  <a:schemeClr val="accent2"/>
                </a:solidFill>
              </a:rPr>
              <a:t>Іонічні острови - розташовані в Іонічному морі, біля західних берегів Греції. Найбільший острів - </a:t>
            </a:r>
            <a:r>
              <a:rPr lang="uk-UA" sz="1900" b="1" dirty="0" err="1" smtClean="0">
                <a:solidFill>
                  <a:schemeClr val="accent2"/>
                </a:solidFill>
              </a:rPr>
              <a:t>Кефалінія</a:t>
            </a:r>
            <a:r>
              <a:rPr lang="uk-UA" sz="1900" b="1" dirty="0" smtClean="0">
                <a:solidFill>
                  <a:schemeClr val="accent2"/>
                </a:solidFill>
              </a:rPr>
              <a:t> 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Північні Егейські острови - розташовані на півночі Егейського моря , біля берегів Туреччини. Найбільший острів - Лесбос 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Північні </a:t>
            </a:r>
            <a:r>
              <a:rPr lang="uk-UA" sz="1900" b="1" dirty="0" err="1" smtClean="0">
                <a:solidFill>
                  <a:schemeClr val="accent2"/>
                </a:solidFill>
              </a:rPr>
              <a:t>Споради</a:t>
            </a:r>
            <a:r>
              <a:rPr lang="uk-UA" sz="1900" b="1" dirty="0" smtClean="0">
                <a:solidFill>
                  <a:schemeClr val="accent2"/>
                </a:solidFill>
              </a:rPr>
              <a:t> і острів </a:t>
            </a:r>
            <a:r>
              <a:rPr lang="uk-UA" sz="1900" b="1" dirty="0" err="1" smtClean="0">
                <a:solidFill>
                  <a:schemeClr val="accent2"/>
                </a:solidFill>
              </a:rPr>
              <a:t>Евбея</a:t>
            </a:r>
            <a:r>
              <a:rPr lang="uk-UA" sz="1900" b="1" dirty="0" smtClean="0">
                <a:solidFill>
                  <a:schemeClr val="accent2"/>
                </a:solidFill>
              </a:rPr>
              <a:t> - розташовані у східних берегів Греції.</a:t>
            </a:r>
          </a:p>
          <a:p>
            <a:r>
              <a:rPr lang="uk-UA" sz="1900" b="1" dirty="0" err="1" smtClean="0">
                <a:solidFill>
                  <a:schemeClr val="accent2"/>
                </a:solidFill>
              </a:rPr>
              <a:t>Кіклади</a:t>
            </a:r>
            <a:r>
              <a:rPr lang="uk-UA" sz="1900" b="1" dirty="0" smtClean="0">
                <a:solidFill>
                  <a:schemeClr val="accent2"/>
                </a:solidFill>
              </a:rPr>
              <a:t> - знаходяться в центрі Егейського моря. Центр стародавньої розвиненою </a:t>
            </a:r>
            <a:r>
              <a:rPr lang="uk-UA" sz="1900" b="1" dirty="0" err="1" smtClean="0">
                <a:solidFill>
                  <a:schemeClr val="accent2"/>
                </a:solidFill>
              </a:rPr>
              <a:t>Кикладськая</a:t>
            </a:r>
            <a:r>
              <a:rPr lang="uk-UA" sz="1900" b="1" dirty="0" smtClean="0">
                <a:solidFill>
                  <a:schemeClr val="accent2"/>
                </a:solidFill>
              </a:rPr>
              <a:t> культури . Тут розташовані в основному невеликі острови: </a:t>
            </a:r>
            <a:r>
              <a:rPr lang="uk-UA" sz="1900" b="1" dirty="0" err="1" smtClean="0">
                <a:solidFill>
                  <a:schemeClr val="accent2"/>
                </a:solidFill>
              </a:rPr>
              <a:t>Андрос</a:t>
            </a:r>
            <a:r>
              <a:rPr lang="uk-UA" sz="1900" b="1" dirty="0" smtClean="0">
                <a:solidFill>
                  <a:schemeClr val="accent2"/>
                </a:solidFill>
              </a:rPr>
              <a:t> , </a:t>
            </a:r>
            <a:r>
              <a:rPr lang="uk-UA" sz="1900" b="1" dirty="0" err="1" smtClean="0">
                <a:solidFill>
                  <a:schemeClr val="accent2"/>
                </a:solidFill>
              </a:rPr>
              <a:t>Наксос</a:t>
            </a:r>
            <a:r>
              <a:rPr lang="uk-UA" sz="1900" b="1" dirty="0" smtClean="0">
                <a:solidFill>
                  <a:schemeClr val="accent2"/>
                </a:solidFill>
              </a:rPr>
              <a:t> , </a:t>
            </a:r>
            <a:r>
              <a:rPr lang="uk-UA" sz="1900" b="1" dirty="0" err="1" smtClean="0">
                <a:solidFill>
                  <a:schemeClr val="accent2"/>
                </a:solidFill>
              </a:rPr>
              <a:t>Міконос</a:t>
            </a:r>
            <a:r>
              <a:rPr lang="uk-UA" sz="1900" b="1" dirty="0" smtClean="0">
                <a:solidFill>
                  <a:schemeClr val="accent2"/>
                </a:solidFill>
              </a:rPr>
              <a:t> , </a:t>
            </a:r>
            <a:r>
              <a:rPr lang="uk-UA" sz="1900" b="1" dirty="0" err="1" smtClean="0">
                <a:solidFill>
                  <a:schemeClr val="accent2"/>
                </a:solidFill>
              </a:rPr>
              <a:t>Санторіні</a:t>
            </a:r>
            <a:r>
              <a:rPr lang="uk-UA" sz="1900" b="1" dirty="0" smtClean="0">
                <a:solidFill>
                  <a:schemeClr val="accent2"/>
                </a:solidFill>
              </a:rPr>
              <a:t> 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Додеканес - група островів , розташованих на півдні Егейського моря , біля берегів Туреччини. іноді також їх називають Південними </a:t>
            </a:r>
            <a:r>
              <a:rPr lang="uk-UA" sz="1900" b="1" dirty="0" err="1" smtClean="0">
                <a:solidFill>
                  <a:schemeClr val="accent2"/>
                </a:solidFill>
              </a:rPr>
              <a:t>Спорад</a:t>
            </a:r>
            <a:r>
              <a:rPr lang="uk-UA" sz="1900" b="1" dirty="0" smtClean="0">
                <a:solidFill>
                  <a:schemeClr val="accent2"/>
                </a:solidFill>
              </a:rPr>
              <a:t> . Це важливий центр туризму в Греції. Найбільший острів - Родос.</a:t>
            </a:r>
          </a:p>
          <a:p>
            <a:r>
              <a:rPr lang="uk-UA" sz="1900" b="1" dirty="0" smtClean="0">
                <a:solidFill>
                  <a:schemeClr val="accent2"/>
                </a:solidFill>
              </a:rPr>
              <a:t>Крит - найбільший острів Греції. Центр стародавньої Критській цивілізації. Поряд з островом розташовано безліч невеликих острівців </a:t>
            </a:r>
            <a:r>
              <a:rPr lang="uk-UA" sz="1900" b="1" dirty="0" err="1" smtClean="0">
                <a:solidFill>
                  <a:schemeClr val="accent2"/>
                </a:solidFill>
              </a:rPr>
              <a:t>-супутників</a:t>
            </a:r>
            <a:r>
              <a:rPr lang="uk-UA" sz="1900" b="1" dirty="0" smtClean="0">
                <a:solidFill>
                  <a:schemeClr val="accent2"/>
                </a:solidFill>
              </a:rPr>
              <a:t> ( </a:t>
            </a:r>
            <a:r>
              <a:rPr lang="uk-UA" sz="1900" b="1" dirty="0" err="1" smtClean="0">
                <a:solidFill>
                  <a:schemeClr val="accent2"/>
                </a:solidFill>
              </a:rPr>
              <a:t>Хрісі</a:t>
            </a:r>
            <a:r>
              <a:rPr lang="uk-UA" sz="1900" b="1" dirty="0" smtClean="0">
                <a:solidFill>
                  <a:schemeClr val="accent2"/>
                </a:solidFill>
              </a:rPr>
              <a:t> і т. д.). З півдня острів омивається Лівійським морем.</a:t>
            </a:r>
            <a:endParaRPr lang="uk-UA" sz="19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65951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0911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 </a:t>
            </a:r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Грецька мова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412776"/>
            <a:ext cx="7498080" cy="4800600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Грецька мова — одна з найдавніших серед сучасних мов світу. Нею користуються вже понад 4 000 років, а грецька писемність існує вже 3 000 років. 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Грецька мова має найдовшу історію серед усіх мов індоєвропейської групи, адже нараховує 34 століття тільки писемного періоду. На основі грецької абетки виникли латиниця та кирилиця.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 Сучасна ж грецька мова — </a:t>
            </a:r>
            <a:r>
              <a:rPr lang="uk-UA" b="1" u="sng" dirty="0" err="1" smtClean="0">
                <a:solidFill>
                  <a:srgbClr val="FF0000"/>
                </a:solidFill>
              </a:rPr>
              <a:t>дімотіка</a:t>
            </a:r>
            <a:r>
              <a:rPr lang="uk-UA" b="1" dirty="0" smtClean="0">
                <a:solidFill>
                  <a:srgbClr val="FF0000"/>
                </a:solidFill>
              </a:rPr>
              <a:t> — південно-грецький діалект, адаптований в якості стандартного варіанту мови.</a:t>
            </a:r>
          </a:p>
          <a:p>
            <a:endParaRPr lang="uk-UA" dirty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8911_grecheskaya_kukhnya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3">
                    <a:lumMod val="50000"/>
                  </a:schemeClr>
                </a:solidFill>
              </a:rPr>
              <a:t>            Грецька кухня</a:t>
            </a:r>
            <a:endParaRPr lang="uk-UA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268760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08260B"/>
                </a:solidFill>
              </a:rPr>
              <a:t>Грецька кухня типово середземноморська.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Найхарактерніші й найдавніші елементи грецької кухні — оливкова олія, овочі і трави та грецьке вино.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У десертах переважають горіхи і мед, у чому відчувається вплив східної, турецької кухні. Деякі страви використовують традиційне грецьке тісто </a:t>
            </a:r>
            <a:r>
              <a:rPr lang="uk-UA" b="1" dirty="0" err="1" smtClean="0">
                <a:solidFill>
                  <a:srgbClr val="08260B"/>
                </a:solidFill>
              </a:rPr>
              <a:t>філло</a:t>
            </a:r>
            <a:r>
              <a:rPr lang="uk-UA" b="1" dirty="0" smtClean="0">
                <a:solidFill>
                  <a:srgbClr val="08260B"/>
                </a:solidFill>
              </a:rPr>
              <a:t>.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Серед спецій греки частіше за інші вживають </a:t>
            </a:r>
            <a:r>
              <a:rPr lang="uk-UA" b="1" dirty="0" err="1" smtClean="0">
                <a:solidFill>
                  <a:srgbClr val="08260B"/>
                </a:solidFill>
              </a:rPr>
              <a:t>орегано</a:t>
            </a:r>
            <a:r>
              <a:rPr lang="uk-UA" b="1" dirty="0" smtClean="0">
                <a:solidFill>
                  <a:srgbClr val="08260B"/>
                </a:solidFill>
              </a:rPr>
              <a:t>, м'яту, часник, цибулю, кріп і лаврове листя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Серед традиційно грецьких напоїв — вино </a:t>
            </a:r>
            <a:r>
              <a:rPr lang="uk-UA" b="1" dirty="0" err="1" smtClean="0">
                <a:solidFill>
                  <a:srgbClr val="08260B"/>
                </a:solidFill>
              </a:rPr>
              <a:t>рецина</a:t>
            </a:r>
            <a:r>
              <a:rPr lang="uk-UA" b="1" dirty="0" smtClean="0">
                <a:solidFill>
                  <a:srgbClr val="08260B"/>
                </a:solidFill>
              </a:rPr>
              <a:t>, міцні напої — </a:t>
            </a:r>
            <a:r>
              <a:rPr lang="uk-UA" b="1" dirty="0" err="1" smtClean="0">
                <a:solidFill>
                  <a:srgbClr val="08260B"/>
                </a:solidFill>
              </a:rPr>
              <a:t>метакса</a:t>
            </a:r>
            <a:r>
              <a:rPr lang="uk-UA" b="1" dirty="0" smtClean="0">
                <a:solidFill>
                  <a:srgbClr val="08260B"/>
                </a:solidFill>
              </a:rPr>
              <a:t>, </a:t>
            </a:r>
            <a:r>
              <a:rPr lang="uk-UA" b="1" dirty="0" err="1" smtClean="0">
                <a:solidFill>
                  <a:srgbClr val="08260B"/>
                </a:solidFill>
              </a:rPr>
              <a:t>узо</a:t>
            </a:r>
            <a:r>
              <a:rPr lang="uk-UA" b="1" dirty="0" smtClean="0">
                <a:solidFill>
                  <a:srgbClr val="08260B"/>
                </a:solidFill>
              </a:rPr>
              <a:t> а також винайдене в середині 20 століття у Салоніках </a:t>
            </a:r>
            <a:r>
              <a:rPr lang="uk-UA" b="1" dirty="0" err="1" smtClean="0">
                <a:solidFill>
                  <a:srgbClr val="08260B"/>
                </a:solidFill>
              </a:rPr>
              <a:t>фраппе</a:t>
            </a:r>
            <a:r>
              <a:rPr lang="uk-UA" b="1" dirty="0" smtClean="0">
                <a:solidFill>
                  <a:srgbClr val="08260B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У Візантії винайшли </a:t>
            </a:r>
            <a:r>
              <a:rPr lang="uk-UA" b="1" dirty="0" err="1" smtClean="0">
                <a:solidFill>
                  <a:srgbClr val="08260B"/>
                </a:solidFill>
              </a:rPr>
              <a:t>фету</a:t>
            </a:r>
            <a:r>
              <a:rPr lang="uk-UA" b="1" dirty="0" smtClean="0">
                <a:solidFill>
                  <a:srgbClr val="08260B"/>
                </a:solidFill>
              </a:rPr>
              <a:t> та </a:t>
            </a:r>
            <a:r>
              <a:rPr lang="uk-UA" b="1" dirty="0" err="1" smtClean="0">
                <a:solidFill>
                  <a:srgbClr val="08260B"/>
                </a:solidFill>
              </a:rPr>
              <a:t>ботаргу</a:t>
            </a:r>
            <a:r>
              <a:rPr lang="uk-UA" b="1" dirty="0" smtClean="0">
                <a:solidFill>
                  <a:srgbClr val="08260B"/>
                </a:solidFill>
              </a:rPr>
              <a:t>.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В період османського панування виникли типово східні страви </a:t>
            </a:r>
            <a:r>
              <a:rPr lang="uk-UA" b="1" dirty="0" err="1" smtClean="0">
                <a:solidFill>
                  <a:srgbClr val="08260B"/>
                </a:solidFill>
              </a:rPr>
              <a:t>мусака</a:t>
            </a:r>
            <a:r>
              <a:rPr lang="uk-UA" b="1" dirty="0" smtClean="0">
                <a:solidFill>
                  <a:srgbClr val="08260B"/>
                </a:solidFill>
              </a:rPr>
              <a:t>,</a:t>
            </a:r>
            <a:r>
              <a:rPr lang="uk-UA" b="1" dirty="0" err="1" smtClean="0">
                <a:solidFill>
                  <a:srgbClr val="08260B"/>
                </a:solidFill>
              </a:rPr>
              <a:t>цацикі</a:t>
            </a:r>
            <a:r>
              <a:rPr lang="uk-UA" b="1" dirty="0" smtClean="0">
                <a:solidFill>
                  <a:srgbClr val="08260B"/>
                </a:solidFill>
              </a:rPr>
              <a:t>, кофта, </a:t>
            </a:r>
            <a:r>
              <a:rPr lang="uk-UA" b="1" dirty="0" err="1" smtClean="0">
                <a:solidFill>
                  <a:srgbClr val="08260B"/>
                </a:solidFill>
              </a:rPr>
              <a:t>бурек</a:t>
            </a:r>
            <a:r>
              <a:rPr lang="uk-UA" b="1" dirty="0" smtClean="0">
                <a:solidFill>
                  <a:srgbClr val="08260B"/>
                </a:solidFill>
              </a:rPr>
              <a:t>, </a:t>
            </a:r>
            <a:r>
              <a:rPr lang="uk-UA" b="1" dirty="0" err="1" smtClean="0">
                <a:solidFill>
                  <a:srgbClr val="08260B"/>
                </a:solidFill>
              </a:rPr>
              <a:t>долма</a:t>
            </a:r>
            <a:r>
              <a:rPr lang="uk-UA" b="1" dirty="0" smtClean="0">
                <a:solidFill>
                  <a:srgbClr val="08260B"/>
                </a:solidFill>
              </a:rPr>
              <a:t>. </a:t>
            </a:r>
          </a:p>
          <a:p>
            <a:r>
              <a:rPr lang="uk-UA" b="1" dirty="0" smtClean="0">
                <a:solidFill>
                  <a:srgbClr val="08260B"/>
                </a:solidFill>
              </a:rPr>
              <a:t>Справжнім символом сучасної грецької кухні став грецький салат.</a:t>
            </a:r>
          </a:p>
          <a:p>
            <a:pPr>
              <a:buNone/>
            </a:pPr>
            <a:endParaRPr lang="uk-UA" dirty="0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 (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498080" cy="11430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Туризм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412776"/>
            <a:ext cx="7498080" cy="4800600"/>
          </a:xfrm>
        </p:spPr>
        <p:txBody>
          <a:bodyPr>
            <a:normAutofit fontScale="62500" lnSpcReduction="20000"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Значна частка доходів Греції надходить від сфери туризму, саме на неї, за даними 2009 року, припадає 15% ВВП країни.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У сфері туризму зайнято близько 900 тисяч осіб - це третій показник в ЄС після Мальти та Іспанії.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2008 року Греція привітала 17,5 </a:t>
            </a:r>
            <a:r>
              <a:rPr lang="uk-UA" b="1" dirty="0" err="1" smtClean="0">
                <a:solidFill>
                  <a:srgbClr val="002060"/>
                </a:solidFill>
              </a:rPr>
              <a:t>млн</a:t>
            </a:r>
            <a:r>
              <a:rPr lang="uk-UA" b="1" dirty="0" smtClean="0">
                <a:solidFill>
                  <a:srgbClr val="002060"/>
                </a:solidFill>
              </a:rPr>
              <a:t> туристів. Щороку Грецію відвідують близько 40 тисяч українців.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Острів Родос був визнаний кращим курортом європейськими туристами.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Серед найбільш відомих та популярних туристичних центрів Греції: історико-культурних — Афіни, Дельфи, острів Корфу, Крит; центри пляжного відпочинку — півострів </a:t>
            </a:r>
            <a:r>
              <a:rPr lang="uk-UA" b="1" dirty="0" err="1" smtClean="0">
                <a:solidFill>
                  <a:srgbClr val="002060"/>
                </a:solidFill>
              </a:rPr>
              <a:t>Халкідіки</a:t>
            </a:r>
            <a:r>
              <a:rPr lang="uk-UA" b="1" dirty="0" smtClean="0">
                <a:solidFill>
                  <a:srgbClr val="002060"/>
                </a:solidFill>
              </a:rPr>
              <a:t>, острови-курорти </a:t>
            </a:r>
            <a:r>
              <a:rPr lang="uk-UA" b="1" dirty="0" err="1" smtClean="0">
                <a:solidFill>
                  <a:srgbClr val="002060"/>
                </a:solidFill>
              </a:rPr>
              <a:t>Міконос</a:t>
            </a:r>
            <a:r>
              <a:rPr lang="uk-UA" b="1" dirty="0" smtClean="0">
                <a:solidFill>
                  <a:srgbClr val="002060"/>
                </a:solidFill>
              </a:rPr>
              <a:t>, </a:t>
            </a:r>
            <a:r>
              <a:rPr lang="uk-UA" b="1" dirty="0" err="1" smtClean="0">
                <a:solidFill>
                  <a:srgbClr val="002060"/>
                </a:solidFill>
              </a:rPr>
              <a:t>Санторіні</a:t>
            </a:r>
            <a:r>
              <a:rPr lang="uk-UA" b="1" dirty="0" smtClean="0">
                <a:solidFill>
                  <a:srgbClr val="002060"/>
                </a:solidFill>
              </a:rPr>
              <a:t>, </a:t>
            </a:r>
            <a:r>
              <a:rPr lang="uk-UA" b="1" dirty="0" err="1" smtClean="0">
                <a:solidFill>
                  <a:srgbClr val="002060"/>
                </a:solidFill>
              </a:rPr>
              <a:t>Парос</a:t>
            </a:r>
            <a:r>
              <a:rPr lang="uk-UA" b="1" dirty="0" smtClean="0">
                <a:solidFill>
                  <a:srgbClr val="002060"/>
                </a:solidFill>
              </a:rPr>
              <a:t> і Крит; центри паломництва християн — Свята гора Афон, </a:t>
            </a:r>
            <a:r>
              <a:rPr lang="uk-UA" b="1" dirty="0" err="1" smtClean="0">
                <a:solidFill>
                  <a:srgbClr val="002060"/>
                </a:solidFill>
              </a:rPr>
              <a:t>Метеорські</a:t>
            </a:r>
            <a:r>
              <a:rPr lang="uk-UA" b="1" dirty="0" smtClean="0">
                <a:solidFill>
                  <a:srgbClr val="002060"/>
                </a:solidFill>
              </a:rPr>
              <a:t> монастирі, візантійські </a:t>
            </a:r>
            <a:r>
              <a:rPr lang="uk-UA" b="1" dirty="0" err="1" smtClean="0">
                <a:solidFill>
                  <a:srgbClr val="002060"/>
                </a:solidFill>
              </a:rPr>
              <a:t>пам'яткиСалонік</a:t>
            </a:r>
            <a:r>
              <a:rPr lang="uk-UA" b="1" dirty="0" smtClean="0">
                <a:solidFill>
                  <a:srgbClr val="002060"/>
                </a:solidFill>
              </a:rPr>
              <a:t> (Базиліка Святого </a:t>
            </a:r>
            <a:r>
              <a:rPr lang="uk-UA" b="1" dirty="0" err="1" smtClean="0">
                <a:solidFill>
                  <a:srgbClr val="002060"/>
                </a:solidFill>
              </a:rPr>
              <a:t>Дімітрія</a:t>
            </a:r>
            <a:r>
              <a:rPr lang="uk-UA" b="1" dirty="0" smtClean="0">
                <a:solidFill>
                  <a:srgbClr val="002060"/>
                </a:solidFill>
              </a:rPr>
              <a:t>, Базиліка Святої Софії та інші), занесені до переліку об'єктів світової спадщини ЮНЕСКО.</a:t>
            </a:r>
          </a:p>
          <a:p>
            <a:endParaRPr lang="uk-UA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graphicFrame>
        <p:nvGraphicFramePr>
          <p:cNvPr id="19" name="Содержимое 18"/>
          <p:cNvGraphicFramePr>
            <a:graphicFrameLocks noGrp="1"/>
          </p:cNvGraphicFramePr>
          <p:nvPr>
            <p:ph sz="half" idx="1"/>
          </p:nvPr>
        </p:nvGraphicFramePr>
        <p:xfrm>
          <a:off x="0" y="0"/>
          <a:ext cx="5076054" cy="685800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7544"/>
                <a:gridCol w="1296144"/>
                <a:gridCol w="648072"/>
                <a:gridCol w="1212253"/>
                <a:gridCol w="645954"/>
                <a:gridCol w="806087"/>
              </a:tblGrid>
              <a:tr h="512538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1200" u="none" strike="noStrike" kern="1200" dirty="0" smtClean="0"/>
                        <a:t>Децентралізована адміністрація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Столиця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Периферії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Площа,</a:t>
                      </a:r>
                      <a:r>
                        <a:rPr lang="en-US" sz="1200" dirty="0" smtClean="0"/>
                        <a:t> </a:t>
                      </a:r>
                      <a:r>
                        <a:rPr kumimoji="0" lang="uk-UA" sz="1200" kern="1200" dirty="0" err="1" smtClean="0"/>
                        <a:t>км²</a:t>
                      </a:r>
                      <a:endParaRPr lang="uk-U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200" dirty="0" smtClean="0"/>
                        <a:t>Населення</a:t>
                      </a:r>
                      <a:endParaRPr lang="uk-UA" sz="1200" dirty="0"/>
                    </a:p>
                  </a:txBody>
                  <a:tcPr/>
                </a:tc>
              </a:tr>
              <a:tr h="43587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/>
                        <a:t>Аттики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Афіни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Аттика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3 808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3 761 810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1048747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1C6E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/>
                        <a:t>Македонії і Фракії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Салоніки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Центральна Македонія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Східна Македонія та Фракія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32 968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2 483 019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73007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 err="1"/>
                        <a:t>Епіру</a:t>
                      </a:r>
                      <a:r>
                        <a:rPr lang="uk-UA" sz="1100" b="1" dirty="0"/>
                        <a:t> та Західної Македонії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Яніна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Епір</a:t>
                      </a:r>
                      <a:r>
                        <a:rPr lang="uk-UA" sz="1000" u="none" strike="noStrike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Західна Македонія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20 553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1 094 326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752266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/>
                        <a:t>Фессалії і Центральної Греції</a:t>
                      </a:r>
                      <a:endParaRPr lang="uk-UA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Лариса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Фессалія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Центральна Греція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29 586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1 359 217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98219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/>
                        <a:t>Пелопоннесу, Західної Греції та Іонії</a:t>
                      </a:r>
                      <a:endParaRPr lang="uk-UA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Патра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Пелопоннес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Західна Греція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Іонічні острови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29 147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1 592 432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977793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1E009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/>
                        <a:t>Егейських островів</a:t>
                      </a:r>
                      <a:endParaRPr lang="uk-UA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Пірей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Північні Егейські острови</a:t>
                      </a:r>
                      <a:r>
                        <a:rPr lang="uk-UA" sz="1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 </a:t>
                      </a: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Південні Егейські острови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9 122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/>
                        <a:t>508 807</a:t>
                      </a:r>
                      <a:endParaRPr lang="uk-UA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61940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rgbClr val="FF800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/>
                        <a:t>Криту</a:t>
                      </a:r>
                      <a:endParaRPr lang="uk-UA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100" b="1" u="none" strike="noStrike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Іракліон</a:t>
                      </a:r>
                      <a:endParaRPr lang="uk-UA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000" u="none" strike="noStrike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Крит</a:t>
                      </a: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8 259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lang="uk-UA" sz="1400" dirty="0"/>
                        <a:t>601 131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  <a:tr h="799108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r>
                        <a:rPr kumimoji="0" lang="uk-UA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Автономна чернеча область Святої Гори </a:t>
                      </a:r>
                      <a:r>
                        <a:rPr kumimoji="0" lang="uk-UA" sz="1100" b="1" u="none" strike="noStrike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Афон</a:t>
                      </a:r>
                      <a:r>
                        <a:rPr kumimoji="0" lang="uk-UA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має особливий статус та власний візовий режим.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238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30480" marB="30480" anchor="ctr"/>
                </a:tc>
              </a:tr>
            </a:tbl>
          </a:graphicData>
        </a:graphic>
      </p:graphicFrame>
      <p:pic>
        <p:nvPicPr>
          <p:cNvPr id="18" name="Содержимое 17" descr="GreeceDioikisei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6056" y="502210"/>
            <a:ext cx="4067944" cy="4943014"/>
          </a:xfrm>
          <a:solidFill>
            <a:schemeClr val="tx1"/>
          </a:solidFill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s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818072" cy="187220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                                                       </a:t>
            </a:r>
            <a:r>
              <a:rPr lang="uk-UA" sz="2000" b="1" dirty="0" smtClean="0"/>
              <a:t>Національні свята</a:t>
            </a:r>
            <a:r>
              <a:rPr lang="uk-UA" sz="1800" b="1" dirty="0" smtClean="0"/>
              <a:t/>
            </a:r>
            <a:br>
              <a:rPr lang="uk-UA" sz="1800" b="1" dirty="0" smtClean="0"/>
            </a:br>
            <a:r>
              <a:rPr lang="uk-UA" sz="1800" b="1" dirty="0" smtClean="0"/>
              <a:t>День незалежності Греції</a:t>
            </a:r>
            <a:r>
              <a:rPr lang="uk-UA" sz="1800" dirty="0" smtClean="0"/>
              <a:t> святкується 25 березня, оскільки 25 березня 1821 року розпочалась Грецька національно-визвольна війна  </a:t>
            </a:r>
            <a:r>
              <a:rPr lang="uk-UA" sz="1800" dirty="0" err="1" smtClean="0"/>
              <a:t>протиосманського</a:t>
            </a:r>
            <a:r>
              <a:rPr lang="uk-UA" sz="1800" dirty="0" smtClean="0"/>
              <a:t> панування. Цей день також збігається зі святкуванням </a:t>
            </a:r>
            <a:r>
              <a:rPr lang="uk-UA" sz="1800" dirty="0" err="1" smtClean="0"/>
              <a:t>Елладською</a:t>
            </a:r>
            <a:r>
              <a:rPr lang="uk-UA" sz="1800" dirty="0" smtClean="0"/>
              <a:t> православною церквою </a:t>
            </a:r>
            <a:r>
              <a:rPr lang="uk-UA" sz="1800" dirty="0" err="1" smtClean="0"/>
              <a:t>Благовіщення</a:t>
            </a:r>
            <a:r>
              <a:rPr lang="uk-UA" sz="1800" dirty="0" smtClean="0"/>
              <a:t> Пресвятої Богородиці.</a:t>
            </a:r>
            <a:r>
              <a:rPr lang="uk-UA" sz="1600" dirty="0" smtClean="0"/>
              <a:t>	</a:t>
            </a:r>
            <a:br>
              <a:rPr lang="uk-UA" sz="1600" dirty="0" smtClean="0"/>
            </a:br>
            <a:endParaRPr lang="uk-UA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27584" y="2204864"/>
            <a:ext cx="3657600" cy="39604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1 січня — Новий рік</a:t>
            </a:r>
          </a:p>
          <a:p>
            <a:pPr lvl="0"/>
            <a:r>
              <a:rPr lang="uk-UA" dirty="0" smtClean="0"/>
              <a:t>6 січня — </a:t>
            </a:r>
            <a:r>
              <a:rPr lang="uk-UA" dirty="0" err="1" smtClean="0"/>
              <a:t>Теофанія</a:t>
            </a:r>
            <a:endParaRPr lang="uk-UA" dirty="0" smtClean="0"/>
          </a:p>
          <a:p>
            <a:pPr lvl="0"/>
            <a:r>
              <a:rPr lang="uk-UA" dirty="0" smtClean="0"/>
              <a:t>8 січня — </a:t>
            </a:r>
            <a:r>
              <a:rPr lang="uk-UA" dirty="0" err="1" smtClean="0"/>
              <a:t>Гінайкратія</a:t>
            </a:r>
            <a:endParaRPr lang="uk-UA" dirty="0" smtClean="0"/>
          </a:p>
          <a:p>
            <a:pPr lvl="0"/>
            <a:r>
              <a:rPr lang="uk-UA" dirty="0" smtClean="0"/>
              <a:t>28 січня — </a:t>
            </a:r>
            <a:r>
              <a:rPr lang="uk-UA" dirty="0" err="1" smtClean="0"/>
              <a:t>Апокрієс</a:t>
            </a:r>
            <a:endParaRPr lang="uk-UA" dirty="0" smtClean="0"/>
          </a:p>
          <a:p>
            <a:pPr lvl="0"/>
            <a:r>
              <a:rPr lang="uk-UA" dirty="0" smtClean="0"/>
              <a:t>4 квітня 2010 року — Великдень</a:t>
            </a:r>
          </a:p>
          <a:p>
            <a:pPr lvl="0"/>
            <a:r>
              <a:rPr lang="uk-UA" dirty="0" smtClean="0"/>
              <a:t>19 травня — День пам'яті геноциду </a:t>
            </a:r>
            <a:r>
              <a:rPr lang="uk-UA" dirty="0" err="1" smtClean="0"/>
              <a:t>понтійських</a:t>
            </a:r>
            <a:r>
              <a:rPr lang="uk-UA" dirty="0" smtClean="0"/>
              <a:t> греків</a:t>
            </a:r>
          </a:p>
          <a:p>
            <a:r>
              <a:rPr lang="uk-UA" dirty="0" smtClean="0"/>
              <a:t>21 травня — </a:t>
            </a:r>
            <a:r>
              <a:rPr lang="uk-UA" dirty="0" err="1" smtClean="0"/>
              <a:t>Піровассія</a:t>
            </a:r>
            <a:endParaRPr lang="uk-UA" dirty="0" smtClean="0"/>
          </a:p>
          <a:p>
            <a:pPr lvl="0"/>
            <a:r>
              <a:rPr lang="uk-UA" dirty="0" smtClean="0"/>
              <a:t>23 червня — День середини літа</a:t>
            </a:r>
          </a:p>
          <a:p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932040" y="2204864"/>
            <a:ext cx="3657600" cy="39604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/>
            <a:r>
              <a:rPr lang="uk-UA" dirty="0" smtClean="0"/>
              <a:t>15 серпня — </a:t>
            </a:r>
            <a:r>
              <a:rPr lang="uk-UA" dirty="0" err="1" smtClean="0"/>
              <a:t>Успіння</a:t>
            </a:r>
            <a:r>
              <a:rPr lang="uk-UA" dirty="0" smtClean="0"/>
              <a:t> Богородиці</a:t>
            </a:r>
          </a:p>
          <a:p>
            <a:pPr lvl="0"/>
            <a:r>
              <a:rPr lang="uk-UA" dirty="0" smtClean="0"/>
              <a:t>26 жовтня — День святого </a:t>
            </a:r>
            <a:r>
              <a:rPr lang="uk-UA" dirty="0" err="1" smtClean="0"/>
              <a:t>Димитрія</a:t>
            </a:r>
            <a:r>
              <a:rPr lang="uk-UA" dirty="0" smtClean="0"/>
              <a:t> </a:t>
            </a:r>
            <a:r>
              <a:rPr lang="uk-UA" dirty="0" err="1" smtClean="0"/>
              <a:t>Солунського</a:t>
            </a:r>
            <a:endParaRPr lang="uk-UA" dirty="0" smtClean="0"/>
          </a:p>
          <a:p>
            <a:pPr lvl="0"/>
            <a:r>
              <a:rPr lang="uk-UA" dirty="0" smtClean="0"/>
              <a:t>28 жовтня — День </a:t>
            </a:r>
            <a:r>
              <a:rPr lang="uk-UA" dirty="0" err="1" smtClean="0"/>
              <a:t>Охі</a:t>
            </a:r>
            <a:endParaRPr lang="uk-UA" dirty="0" smtClean="0"/>
          </a:p>
          <a:p>
            <a:pPr lvl="0"/>
            <a:r>
              <a:rPr lang="uk-UA" dirty="0" smtClean="0"/>
              <a:t>17 листопада — </a:t>
            </a:r>
            <a:r>
              <a:rPr lang="uk-UA" dirty="0" err="1" smtClean="0"/>
              <a:t>Політехніо</a:t>
            </a:r>
            <a:r>
              <a:rPr lang="uk-UA" dirty="0" smtClean="0"/>
              <a:t> — день пам'яті повстання в </a:t>
            </a:r>
            <a:r>
              <a:rPr lang="uk-UA" dirty="0" err="1" smtClean="0"/>
              <a:t>Політехніоні</a:t>
            </a:r>
            <a:endParaRPr lang="uk-UA" dirty="0" smtClean="0"/>
          </a:p>
          <a:p>
            <a:pPr lvl="0"/>
            <a:r>
              <a:rPr lang="uk-UA" dirty="0" smtClean="0"/>
              <a:t>6 грудня — День святого Миколи Чудотворця</a:t>
            </a:r>
          </a:p>
          <a:p>
            <a:r>
              <a:rPr lang="uk-UA" dirty="0" smtClean="0"/>
              <a:t>    25 грудня — Різдво</a:t>
            </a:r>
            <a:endParaRPr lang="uk-UA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SC_9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dirty="0" smtClean="0">
                <a:solidFill>
                  <a:schemeClr val="accent5">
                    <a:lumMod val="50000"/>
                  </a:schemeClr>
                </a:solidFill>
              </a:rPr>
              <a:t>Афіни</a:t>
            </a:r>
            <a:endParaRPr lang="uk-UA" sz="6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іny-greczі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40_fu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afіny-greczіya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1450</TotalTime>
  <Words>610</Words>
  <Application>Microsoft Office PowerPoint</Application>
  <PresentationFormat>Экран (4:3)</PresentationFormat>
  <Paragraphs>146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Солнцестояние</vt:lpstr>
      <vt:lpstr>            Греція </vt:lpstr>
      <vt:lpstr>Слайд 2</vt:lpstr>
      <vt:lpstr>Греція</vt:lpstr>
      <vt:lpstr>Адміністративний поділ</vt:lpstr>
      <vt:lpstr> </vt:lpstr>
      <vt:lpstr>Афіни</vt:lpstr>
      <vt:lpstr>Слайд 7</vt:lpstr>
      <vt:lpstr>Слайд 8</vt:lpstr>
      <vt:lpstr>Слайд 9</vt:lpstr>
      <vt:lpstr>Салоніки</vt:lpstr>
      <vt:lpstr>Слайд 11</vt:lpstr>
      <vt:lpstr>Слайд 12</vt:lpstr>
      <vt:lpstr>Слайд 13</vt:lpstr>
      <vt:lpstr>Яніна</vt:lpstr>
      <vt:lpstr>Слайд 15</vt:lpstr>
      <vt:lpstr>Слайд 16</vt:lpstr>
      <vt:lpstr>Слайд 17</vt:lpstr>
      <vt:lpstr>Лариса</vt:lpstr>
      <vt:lpstr>Слайд 19</vt:lpstr>
      <vt:lpstr>Слайд 20</vt:lpstr>
      <vt:lpstr>Слайд 21</vt:lpstr>
      <vt:lpstr>Патри</vt:lpstr>
      <vt:lpstr>Слайд 23</vt:lpstr>
      <vt:lpstr>Слайд 24</vt:lpstr>
      <vt:lpstr>Слайд 25</vt:lpstr>
      <vt:lpstr>Пірей</vt:lpstr>
      <vt:lpstr>Слайд 27</vt:lpstr>
      <vt:lpstr>Слайд 28</vt:lpstr>
      <vt:lpstr>Слайд 29</vt:lpstr>
      <vt:lpstr>Іракліон</vt:lpstr>
      <vt:lpstr>Слайд 31</vt:lpstr>
      <vt:lpstr>Слайд 32</vt:lpstr>
      <vt:lpstr>Слайд 33</vt:lpstr>
      <vt:lpstr>Афон</vt:lpstr>
      <vt:lpstr>Слайд 35</vt:lpstr>
      <vt:lpstr>Слайд 36</vt:lpstr>
      <vt:lpstr>Слайд 37</vt:lpstr>
      <vt:lpstr>Економіка</vt:lpstr>
      <vt:lpstr>Релігія</vt:lpstr>
      <vt:lpstr>Культура</vt:lpstr>
      <vt:lpstr>Освіта</vt:lpstr>
      <vt:lpstr>Карта Греції</vt:lpstr>
      <vt:lpstr>               Рельєф.Олімп</vt:lpstr>
      <vt:lpstr>Клімат</vt:lpstr>
      <vt:lpstr>Острови</vt:lpstr>
      <vt:lpstr>Групи островів</vt:lpstr>
      <vt:lpstr>           Грецька мова</vt:lpstr>
      <vt:lpstr>            Грецька кухня</vt:lpstr>
      <vt:lpstr>Туризм</vt:lpstr>
      <vt:lpstr>                                                        Національні свята День незалежності Греції святкується 25 березня, оскільки 25 березня 1821 року розпочалась Грецька національно-визвольна війна  протиосманського панування. Цей день також збігається зі святкуванням Елладською православною церквою Благовіщення Пресвятої Богородиці.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Греція</dc:title>
  <dc:creator>ROMAN</dc:creator>
  <cp:lastModifiedBy>1</cp:lastModifiedBy>
  <cp:revision>74</cp:revision>
  <dcterms:created xsi:type="dcterms:W3CDTF">2013-11-02T16:44:30Z</dcterms:created>
  <dcterms:modified xsi:type="dcterms:W3CDTF">2014-01-16T12:51:52Z</dcterms:modified>
</cp:coreProperties>
</file>