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6"/>
  </p:notesMasterIdLst>
  <p:sldIdLst>
    <p:sldId id="256" r:id="rId2"/>
    <p:sldId id="257" r:id="rId3"/>
    <p:sldId id="258" r:id="rId4"/>
    <p:sldId id="259" r:id="rId5"/>
    <p:sldId id="260" r:id="rId6"/>
    <p:sldId id="261" r:id="rId7"/>
    <p:sldId id="262" r:id="rId8"/>
    <p:sldId id="268" r:id="rId9"/>
    <p:sldId id="263" r:id="rId10"/>
    <p:sldId id="264" r:id="rId11"/>
    <p:sldId id="265" r:id="rId12"/>
    <p:sldId id="266" r:id="rId13"/>
    <p:sldId id="267" r:id="rId14"/>
    <p:sldId id="269"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59" d="100"/>
          <a:sy n="59" d="100"/>
        </p:scale>
        <p:origin x="-1380"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1B9D093-715C-4A91-90F8-C8D734FCE063}" type="datetimeFigureOut">
              <a:rPr lang="ru-RU" smtClean="0"/>
              <a:pPr/>
              <a:t>01.03.2013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076A35-25B8-4C8C-ACAE-938B88B22F26}"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C9076A35-25B8-4C8C-ACAE-938B88B22F26}" type="slidenum">
              <a:rPr lang="ru-RU" smtClean="0"/>
              <a:pPr/>
              <a:t>10</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Pr>
        <a:blipFill dpi="0" rotWithShape="1">
          <a:blip r:embed="rId2" cstate="print">
            <a:lum/>
          </a:blip>
          <a:srcRect/>
          <a:stretch>
            <a:fillRect t="-6000" b="-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b="1" cap="none" spc="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fld id="{5B106E36-FD25-4E2D-B0AA-010F637433A0}" type="datetimeFigureOut">
              <a:rPr lang="ru-RU" smtClean="0"/>
              <a:pPr/>
              <a:t>01.03.2013</a:t>
            </a:fld>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fld id="{5B106E36-FD25-4E2D-B0AA-010F637433A0}" type="datetimeFigureOut">
              <a:rPr lang="ru-RU" smtClean="0"/>
              <a:pPr/>
              <a:t>01.03.2013</a:t>
            </a:fld>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fld id="{5B106E36-FD25-4E2D-B0AA-010F637433A0}" type="datetimeFigureOut">
              <a:rPr lang="ru-RU" smtClean="0"/>
              <a:pPr/>
              <a:t>01.03.2013</a:t>
            </a:fld>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fld id="{5B106E36-FD25-4E2D-B0AA-010F637433A0}" type="datetimeFigureOut">
              <a:rPr lang="ru-RU" smtClean="0"/>
              <a:pPr/>
              <a:t>01.03.2013</a:t>
            </a:fld>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Pr>
        <a:blipFill dpi="0" rotWithShape="1">
          <a:blip r:embed="rId2" cstate="print">
            <a:lum/>
          </a:blip>
          <a:srcRect/>
          <a:stretch>
            <a:fillRect t="-6000" b="-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b="1" cap="none" spc="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fld id="{5B106E36-FD25-4E2D-B0AA-010F637433A0}" type="datetimeFigureOut">
              <a:rPr lang="ru-RU" smtClean="0"/>
              <a:pPr/>
              <a:t>01.03.2013</a:t>
            </a:fld>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fld id="{5B106E36-FD25-4E2D-B0AA-010F637433A0}" type="datetimeFigureOut">
              <a:rPr lang="ru-RU" smtClean="0"/>
              <a:pPr/>
              <a:t>01.03.2013</a:t>
            </a:fld>
            <a:endParaRPr lang="ru-RU"/>
          </a:p>
        </p:txBody>
      </p:sp>
      <p:sp>
        <p:nvSpPr>
          <p:cNvPr id="6" name="Нижний колонтитул 4"/>
          <p:cNvSpPr>
            <a:spLocks noGrp="1"/>
          </p:cNvSpPr>
          <p:nvPr>
            <p:ph type="ftr" sz="quarter" idx="11"/>
          </p:nvPr>
        </p:nvSpPr>
        <p:spPr/>
        <p:txBody>
          <a:bodyPr/>
          <a:lstStyle>
            <a:lvl1pPr>
              <a:defRPr/>
            </a:lvl1pPr>
          </a:lstStyle>
          <a:p>
            <a:endParaRPr lang="ru-RU"/>
          </a:p>
        </p:txBody>
      </p:sp>
      <p:sp>
        <p:nvSpPr>
          <p:cNvPr id="7" name="Номер слайда 5"/>
          <p:cNvSpPr>
            <a:spLocks noGrp="1"/>
          </p:cNvSpPr>
          <p:nvPr>
            <p:ph type="sldNum" sz="quarter" idx="12"/>
          </p:nvPr>
        </p:nvSpPr>
        <p:spPr/>
        <p:txBody>
          <a:bodyPr/>
          <a:lstStyle>
            <a:lvl1pPr>
              <a:defRPr/>
            </a:lvl1p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fld id="{5B106E36-FD25-4E2D-B0AA-010F637433A0}" type="datetimeFigureOut">
              <a:rPr lang="ru-RU" smtClean="0"/>
              <a:pPr/>
              <a:t>01.03.2013</a:t>
            </a:fld>
            <a:endParaRPr lang="ru-RU"/>
          </a:p>
        </p:txBody>
      </p:sp>
      <p:sp>
        <p:nvSpPr>
          <p:cNvPr id="8" name="Нижний колонтитул 4"/>
          <p:cNvSpPr>
            <a:spLocks noGrp="1"/>
          </p:cNvSpPr>
          <p:nvPr>
            <p:ph type="ftr" sz="quarter" idx="11"/>
          </p:nvPr>
        </p:nvSpPr>
        <p:spPr/>
        <p:txBody>
          <a:bodyPr/>
          <a:lstStyle>
            <a:lvl1pPr>
              <a:defRPr/>
            </a:lvl1pPr>
          </a:lstStyle>
          <a:p>
            <a:endParaRPr lang="ru-RU"/>
          </a:p>
        </p:txBody>
      </p:sp>
      <p:sp>
        <p:nvSpPr>
          <p:cNvPr id="9" name="Номер слайда 5"/>
          <p:cNvSpPr>
            <a:spLocks noGrp="1"/>
          </p:cNvSpPr>
          <p:nvPr>
            <p:ph type="sldNum" sz="quarter" idx="12"/>
          </p:nvPr>
        </p:nvSpPr>
        <p:spPr/>
        <p:txBody>
          <a:bodyPr/>
          <a:lstStyle>
            <a:lvl1pPr>
              <a:defRPr/>
            </a:lvl1p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fld id="{5B106E36-FD25-4E2D-B0AA-010F637433A0}" type="datetimeFigureOut">
              <a:rPr lang="ru-RU" smtClean="0"/>
              <a:pPr/>
              <a:t>01.03.2013</a:t>
            </a:fld>
            <a:endParaRPr lang="ru-RU"/>
          </a:p>
        </p:txBody>
      </p:sp>
      <p:sp>
        <p:nvSpPr>
          <p:cNvPr id="4" name="Нижний колонтитул 4"/>
          <p:cNvSpPr>
            <a:spLocks noGrp="1"/>
          </p:cNvSpPr>
          <p:nvPr>
            <p:ph type="ftr" sz="quarter" idx="11"/>
          </p:nvPr>
        </p:nvSpPr>
        <p:spPr/>
        <p:txBody>
          <a:bodyPr/>
          <a:lstStyle>
            <a:lvl1pPr>
              <a:defRPr/>
            </a:lvl1pPr>
          </a:lstStyle>
          <a:p>
            <a:endParaRPr lang="ru-RU"/>
          </a:p>
        </p:txBody>
      </p:sp>
      <p:sp>
        <p:nvSpPr>
          <p:cNvPr id="5" name="Номер слайда 5"/>
          <p:cNvSpPr>
            <a:spLocks noGrp="1"/>
          </p:cNvSpPr>
          <p:nvPr>
            <p:ph type="sldNum" sz="quarter" idx="12"/>
          </p:nvPr>
        </p:nvSpPr>
        <p:spPr/>
        <p:txBody>
          <a:bodyPr/>
          <a:lstStyle>
            <a:lvl1pPr>
              <a:defRPr/>
            </a:lvl1p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fld id="{5B106E36-FD25-4E2D-B0AA-010F637433A0}" type="datetimeFigureOut">
              <a:rPr lang="ru-RU" smtClean="0"/>
              <a:pPr/>
              <a:t>01.03.2013</a:t>
            </a:fld>
            <a:endParaRPr lang="ru-RU"/>
          </a:p>
        </p:txBody>
      </p:sp>
      <p:sp>
        <p:nvSpPr>
          <p:cNvPr id="3" name="Нижний колонтитул 4"/>
          <p:cNvSpPr>
            <a:spLocks noGrp="1"/>
          </p:cNvSpPr>
          <p:nvPr>
            <p:ph type="ftr" sz="quarter" idx="11"/>
          </p:nvPr>
        </p:nvSpPr>
        <p:spPr/>
        <p:txBody>
          <a:bodyPr/>
          <a:lstStyle>
            <a:lvl1pPr>
              <a:defRPr/>
            </a:lvl1pPr>
          </a:lstStyle>
          <a:p>
            <a:endParaRPr lang="ru-RU"/>
          </a:p>
        </p:txBody>
      </p:sp>
      <p:sp>
        <p:nvSpPr>
          <p:cNvPr id="4" name="Номер слайда 5"/>
          <p:cNvSpPr>
            <a:spLocks noGrp="1"/>
          </p:cNvSpPr>
          <p:nvPr>
            <p:ph type="sldNum" sz="quarter" idx="12"/>
          </p:nvPr>
        </p:nvSpPr>
        <p:spPr/>
        <p:txBody>
          <a:bodyPr/>
          <a:lstStyle>
            <a:lvl1pPr>
              <a:defRPr/>
            </a:lvl1p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fld id="{5B106E36-FD25-4E2D-B0AA-010F637433A0}" type="datetimeFigureOut">
              <a:rPr lang="ru-RU" smtClean="0"/>
              <a:pPr/>
              <a:t>01.03.2013</a:t>
            </a:fld>
            <a:endParaRPr lang="ru-RU"/>
          </a:p>
        </p:txBody>
      </p:sp>
      <p:sp>
        <p:nvSpPr>
          <p:cNvPr id="6" name="Нижний колонтитул 4"/>
          <p:cNvSpPr>
            <a:spLocks noGrp="1"/>
          </p:cNvSpPr>
          <p:nvPr>
            <p:ph type="ftr" sz="quarter" idx="11"/>
          </p:nvPr>
        </p:nvSpPr>
        <p:spPr/>
        <p:txBody>
          <a:bodyPr/>
          <a:lstStyle>
            <a:lvl1pPr>
              <a:defRPr/>
            </a:lvl1pPr>
          </a:lstStyle>
          <a:p>
            <a:endParaRPr lang="ru-RU"/>
          </a:p>
        </p:txBody>
      </p:sp>
      <p:sp>
        <p:nvSpPr>
          <p:cNvPr id="7" name="Номер слайда 5"/>
          <p:cNvSpPr>
            <a:spLocks noGrp="1"/>
          </p:cNvSpPr>
          <p:nvPr>
            <p:ph type="sldNum" sz="quarter" idx="12"/>
          </p:nvPr>
        </p:nvSpPr>
        <p:spPr/>
        <p:txBody>
          <a:bodyPr/>
          <a:lstStyle>
            <a:lvl1pPr>
              <a:defRPr/>
            </a:lvl1p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fld id="{5B106E36-FD25-4E2D-B0AA-010F637433A0}" type="datetimeFigureOut">
              <a:rPr lang="ru-RU" smtClean="0"/>
              <a:pPr/>
              <a:t>01.03.2013</a:t>
            </a:fld>
            <a:endParaRPr lang="ru-RU"/>
          </a:p>
        </p:txBody>
      </p:sp>
      <p:sp>
        <p:nvSpPr>
          <p:cNvPr id="6" name="Нижний колонтитул 4"/>
          <p:cNvSpPr>
            <a:spLocks noGrp="1"/>
          </p:cNvSpPr>
          <p:nvPr>
            <p:ph type="ftr" sz="quarter" idx="11"/>
          </p:nvPr>
        </p:nvSpPr>
        <p:spPr/>
        <p:txBody>
          <a:bodyPr/>
          <a:lstStyle>
            <a:lvl1pPr>
              <a:defRPr/>
            </a:lvl1pPr>
          </a:lstStyle>
          <a:p>
            <a:endParaRPr lang="ru-RU"/>
          </a:p>
        </p:txBody>
      </p:sp>
      <p:sp>
        <p:nvSpPr>
          <p:cNvPr id="7" name="Номер слайда 5"/>
          <p:cNvSpPr>
            <a:spLocks noGrp="1"/>
          </p:cNvSpPr>
          <p:nvPr>
            <p:ph type="sldNum" sz="quarter" idx="12"/>
          </p:nvPr>
        </p:nvSpPr>
        <p:spPr/>
        <p:txBody>
          <a:bodyPr/>
          <a:lstStyle>
            <a:lvl1pPr>
              <a:defRPr/>
            </a:lvl1p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20000"/>
            <a:lum/>
          </a:blip>
          <a:srcRect/>
          <a:stretch>
            <a:fillRect t="-6000" b="-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1027" name="Текст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fld id="{5B106E36-FD25-4E2D-B0AA-010F637433A0}" type="datetimeFigureOut">
              <a:rPr lang="ru-RU" smtClean="0"/>
              <a:pPr/>
              <a:t>01.03.2013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cs typeface="+mn-cs"/>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rtl="0" eaLnBrk="1" fontAlgn="base" hangingPunct="1">
        <a:spcBef>
          <a:spcPct val="0"/>
        </a:spcBef>
        <a:spcAft>
          <a:spcPct val="0"/>
        </a:spcAft>
        <a:defRPr sz="4400" b="1" kern="120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latin typeface="Constantia" pitchFamily="18" charset="0"/>
          <a:ea typeface="+mj-ea"/>
          <a:cs typeface="+mj-cs"/>
        </a:defRPr>
      </a:lvl1pPr>
      <a:lvl2pPr algn="ctr" rtl="0" eaLnBrk="1" fontAlgn="base" hangingPunct="1">
        <a:spcBef>
          <a:spcPct val="0"/>
        </a:spcBef>
        <a:spcAft>
          <a:spcPct val="0"/>
        </a:spcAft>
        <a:defRPr sz="4400" b="1">
          <a:solidFill>
            <a:schemeClr val="tx1"/>
          </a:solidFill>
          <a:latin typeface="Constantia" pitchFamily="18" charset="0"/>
        </a:defRPr>
      </a:lvl2pPr>
      <a:lvl3pPr algn="ctr" rtl="0" eaLnBrk="1" fontAlgn="base" hangingPunct="1">
        <a:spcBef>
          <a:spcPct val="0"/>
        </a:spcBef>
        <a:spcAft>
          <a:spcPct val="0"/>
        </a:spcAft>
        <a:defRPr sz="4400" b="1">
          <a:solidFill>
            <a:schemeClr val="tx1"/>
          </a:solidFill>
          <a:latin typeface="Constantia" pitchFamily="18" charset="0"/>
        </a:defRPr>
      </a:lvl3pPr>
      <a:lvl4pPr algn="ctr" rtl="0" eaLnBrk="1" fontAlgn="base" hangingPunct="1">
        <a:spcBef>
          <a:spcPct val="0"/>
        </a:spcBef>
        <a:spcAft>
          <a:spcPct val="0"/>
        </a:spcAft>
        <a:defRPr sz="4400" b="1">
          <a:solidFill>
            <a:schemeClr val="tx1"/>
          </a:solidFill>
          <a:latin typeface="Constantia" pitchFamily="18" charset="0"/>
        </a:defRPr>
      </a:lvl4pPr>
      <a:lvl5pPr algn="ctr" rtl="0" eaLnBrk="1" fontAlgn="base" hangingPunct="1">
        <a:spcBef>
          <a:spcPct val="0"/>
        </a:spcBef>
        <a:spcAft>
          <a:spcPct val="0"/>
        </a:spcAft>
        <a:defRPr sz="4400" b="1">
          <a:solidFill>
            <a:schemeClr val="tx1"/>
          </a:solidFill>
          <a:latin typeface="Constantia" pitchFamily="18" charset="0"/>
        </a:defRPr>
      </a:lvl5pPr>
      <a:lvl6pPr marL="457200" algn="ctr" rtl="0" eaLnBrk="1" fontAlgn="base" hangingPunct="1">
        <a:spcBef>
          <a:spcPct val="0"/>
        </a:spcBef>
        <a:spcAft>
          <a:spcPct val="0"/>
        </a:spcAft>
        <a:defRPr sz="4400" b="1">
          <a:solidFill>
            <a:schemeClr val="tx1"/>
          </a:solidFill>
          <a:latin typeface="Constantia" pitchFamily="18" charset="0"/>
        </a:defRPr>
      </a:lvl6pPr>
      <a:lvl7pPr marL="914400" algn="ctr" rtl="0" eaLnBrk="1" fontAlgn="base" hangingPunct="1">
        <a:spcBef>
          <a:spcPct val="0"/>
        </a:spcBef>
        <a:spcAft>
          <a:spcPct val="0"/>
        </a:spcAft>
        <a:defRPr sz="4400" b="1">
          <a:solidFill>
            <a:schemeClr val="tx1"/>
          </a:solidFill>
          <a:latin typeface="Constantia" pitchFamily="18" charset="0"/>
        </a:defRPr>
      </a:lvl7pPr>
      <a:lvl8pPr marL="1371600" algn="ctr" rtl="0" eaLnBrk="1" fontAlgn="base" hangingPunct="1">
        <a:spcBef>
          <a:spcPct val="0"/>
        </a:spcBef>
        <a:spcAft>
          <a:spcPct val="0"/>
        </a:spcAft>
        <a:defRPr sz="4400" b="1">
          <a:solidFill>
            <a:schemeClr val="tx1"/>
          </a:solidFill>
          <a:latin typeface="Constantia" pitchFamily="18" charset="0"/>
        </a:defRPr>
      </a:lvl8pPr>
      <a:lvl9pPr marL="1828800" algn="ctr" rtl="0" eaLnBrk="1" fontAlgn="base" hangingPunct="1">
        <a:spcBef>
          <a:spcPct val="0"/>
        </a:spcBef>
        <a:spcAft>
          <a:spcPct val="0"/>
        </a:spcAft>
        <a:defRPr sz="4400" b="1">
          <a:solidFill>
            <a:schemeClr val="tx1"/>
          </a:solidFill>
          <a:latin typeface="Constantia" pitchFamily="18" charset="0"/>
        </a:defRPr>
      </a:lvl9pPr>
    </p:titleStyle>
    <p:bodyStyle>
      <a:lvl1pPr marL="342900" indent="-342900" algn="l" rtl="0" eaLnBrk="1" fontAlgn="base" hangingPunct="1">
        <a:spcBef>
          <a:spcPct val="20000"/>
        </a:spcBef>
        <a:spcAft>
          <a:spcPct val="0"/>
        </a:spcAft>
        <a:buFont typeface="Arial" charset="0"/>
        <a:buChar char="•"/>
        <a:defRPr sz="3200" b="1" kern="1200">
          <a:solidFill>
            <a:srgbClr val="0076A3"/>
          </a:solidFill>
          <a:latin typeface="Constantia" pitchFamily="18" charset="0"/>
          <a:ea typeface="+mn-ea"/>
          <a:cs typeface="+mn-cs"/>
        </a:defRPr>
      </a:lvl1pPr>
      <a:lvl2pPr marL="742950" indent="-285750" algn="l" rtl="0" eaLnBrk="1" fontAlgn="base" hangingPunct="1">
        <a:spcBef>
          <a:spcPct val="20000"/>
        </a:spcBef>
        <a:spcAft>
          <a:spcPct val="0"/>
        </a:spcAft>
        <a:buFont typeface="Arial" charset="0"/>
        <a:buChar char="–"/>
        <a:defRPr sz="2800" b="1" kern="1200">
          <a:solidFill>
            <a:srgbClr val="0076A3"/>
          </a:solidFill>
          <a:latin typeface="Constantia" pitchFamily="18" charset="0"/>
          <a:ea typeface="+mn-ea"/>
          <a:cs typeface="+mn-cs"/>
        </a:defRPr>
      </a:lvl2pPr>
      <a:lvl3pPr marL="1143000" indent="-228600" algn="l" rtl="0" eaLnBrk="1" fontAlgn="base" hangingPunct="1">
        <a:spcBef>
          <a:spcPct val="20000"/>
        </a:spcBef>
        <a:spcAft>
          <a:spcPct val="0"/>
        </a:spcAft>
        <a:buFont typeface="Arial" charset="0"/>
        <a:buChar char="•"/>
        <a:defRPr sz="2400" b="1" kern="1200">
          <a:solidFill>
            <a:srgbClr val="0076A3"/>
          </a:solidFill>
          <a:latin typeface="Constantia" pitchFamily="18" charset="0"/>
          <a:ea typeface="+mn-ea"/>
          <a:cs typeface="+mn-cs"/>
        </a:defRPr>
      </a:lvl3pPr>
      <a:lvl4pPr marL="1600200" indent="-228600" algn="l" rtl="0" eaLnBrk="1" fontAlgn="base" hangingPunct="1">
        <a:spcBef>
          <a:spcPct val="20000"/>
        </a:spcBef>
        <a:spcAft>
          <a:spcPct val="0"/>
        </a:spcAft>
        <a:buFont typeface="Arial" charset="0"/>
        <a:buChar char="–"/>
        <a:defRPr sz="2000" b="1" kern="1200">
          <a:solidFill>
            <a:srgbClr val="0076A3"/>
          </a:solidFill>
          <a:latin typeface="Constantia" pitchFamily="18" charset="0"/>
          <a:ea typeface="+mn-ea"/>
          <a:cs typeface="+mn-cs"/>
        </a:defRPr>
      </a:lvl4pPr>
      <a:lvl5pPr marL="2057400" indent="-228600" algn="l" rtl="0" eaLnBrk="1" fontAlgn="base" hangingPunct="1">
        <a:spcBef>
          <a:spcPct val="20000"/>
        </a:spcBef>
        <a:spcAft>
          <a:spcPct val="0"/>
        </a:spcAft>
        <a:buFont typeface="Arial" charset="0"/>
        <a:buChar char="»"/>
        <a:defRPr sz="2000" b="1" kern="1200">
          <a:solidFill>
            <a:srgbClr val="0076A3"/>
          </a:solidFill>
          <a:latin typeface="Constantia" pitchFamily="18"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ea typeface="SimHei" pitchFamily="49" charset="-122"/>
                <a:cs typeface="Times New Roman" pitchFamily="18" charset="0"/>
              </a:rPr>
              <a:t>Азиатские «тигры»</a:t>
            </a:r>
            <a:endParaRPr lang="ru-RU"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ea typeface="SimHei" pitchFamily="49" charset="-122"/>
              <a:cs typeface="Times New Roman" pitchFamily="18" charset="0"/>
            </a:endParaRPr>
          </a:p>
        </p:txBody>
      </p:sp>
      <p:sp>
        <p:nvSpPr>
          <p:cNvPr id="3" name="Подзаголовок 2"/>
          <p:cNvSpPr>
            <a:spLocks noGrp="1"/>
          </p:cNvSpPr>
          <p:nvPr>
            <p:ph type="subTitle" idx="1"/>
          </p:nvPr>
        </p:nvSpPr>
        <p:spPr/>
        <p:txBody>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ru-RU" dirty="0" smtClean="0">
                <a:ln w="18415" cmpd="sng">
                  <a:solidFill>
                    <a:srgbClr val="FFFFFF"/>
                  </a:solidFill>
                  <a:prstDash val="solid"/>
                </a:ln>
                <a:solidFill>
                  <a:srgbClr val="FFFFFF"/>
                </a:solidFill>
                <a:effectLst>
                  <a:outerShdw blurRad="38100" dist="38100" dir="2700000" algn="tl">
                    <a:srgbClr val="000000">
                      <a:alpha val="43137"/>
                    </a:srgbClr>
                  </a:outerShdw>
                </a:effectLst>
                <a:latin typeface="Times New Roman" pitchFamily="18" charset="0"/>
                <a:cs typeface="Times New Roman" pitchFamily="18" charset="0"/>
              </a:rPr>
              <a:t>Подготовила </a:t>
            </a:r>
          </a:p>
          <a:p>
            <a:r>
              <a:rPr lang="ru-RU" dirty="0" smtClean="0">
                <a:ln w="18415" cmpd="sng">
                  <a:solidFill>
                    <a:srgbClr val="FFFFFF"/>
                  </a:solidFill>
                  <a:prstDash val="solid"/>
                </a:ln>
                <a:solidFill>
                  <a:srgbClr val="FFFFFF"/>
                </a:solidFill>
                <a:effectLst>
                  <a:outerShdw blurRad="38100" dist="38100" dir="2700000" algn="tl">
                    <a:srgbClr val="000000">
                      <a:alpha val="43137"/>
                    </a:srgbClr>
                  </a:outerShdw>
                </a:effectLst>
                <a:latin typeface="Times New Roman" pitchFamily="18" charset="0"/>
                <a:cs typeface="Times New Roman" pitchFamily="18" charset="0"/>
              </a:rPr>
              <a:t>ученица 10-А класса</a:t>
            </a:r>
            <a:br>
              <a:rPr lang="ru-RU" dirty="0" smtClean="0">
                <a:ln w="18415" cmpd="sng">
                  <a:solidFill>
                    <a:srgbClr val="FFFFFF"/>
                  </a:solidFill>
                  <a:prstDash val="solid"/>
                </a:ln>
                <a:solidFill>
                  <a:srgbClr val="FFFFFF"/>
                </a:solidFill>
                <a:effectLst>
                  <a:outerShdw blurRad="38100" dist="38100" dir="2700000" algn="tl">
                    <a:srgbClr val="000000">
                      <a:alpha val="43137"/>
                    </a:srgbClr>
                  </a:outerShdw>
                </a:effectLst>
                <a:latin typeface="Times New Roman" pitchFamily="18" charset="0"/>
                <a:cs typeface="Times New Roman" pitchFamily="18" charset="0"/>
              </a:rPr>
            </a:br>
            <a:r>
              <a:rPr lang="ru-RU" dirty="0" err="1" smtClean="0">
                <a:ln w="18415" cmpd="sng">
                  <a:solidFill>
                    <a:srgbClr val="FFFFFF"/>
                  </a:solidFill>
                  <a:prstDash val="solid"/>
                </a:ln>
                <a:solidFill>
                  <a:srgbClr val="FFFFFF"/>
                </a:solidFill>
                <a:effectLst>
                  <a:outerShdw blurRad="38100" dist="38100" dir="2700000" algn="tl">
                    <a:srgbClr val="000000">
                      <a:alpha val="43137"/>
                    </a:srgbClr>
                  </a:outerShdw>
                </a:effectLst>
                <a:latin typeface="Times New Roman" pitchFamily="18" charset="0"/>
                <a:cs typeface="Times New Roman" pitchFamily="18" charset="0"/>
              </a:rPr>
              <a:t>Касперук</a:t>
            </a:r>
            <a:r>
              <a:rPr lang="ru-RU" dirty="0" smtClean="0">
                <a:ln w="18415" cmpd="sng">
                  <a:solidFill>
                    <a:srgbClr val="FFFFFF"/>
                  </a:solidFill>
                  <a:prstDash val="solid"/>
                </a:ln>
                <a:solidFill>
                  <a:srgbClr val="FFFFFF"/>
                </a:solidFill>
                <a:effectLst>
                  <a:outerShdw blurRad="38100" dist="38100" dir="2700000" algn="tl">
                    <a:srgbClr val="000000">
                      <a:alpha val="43137"/>
                    </a:srgbClr>
                  </a:outerShdw>
                </a:effectLst>
                <a:latin typeface="Times New Roman" pitchFamily="18" charset="0"/>
                <a:cs typeface="Times New Roman" pitchFamily="18" charset="0"/>
              </a:rPr>
              <a:t> </a:t>
            </a:r>
            <a:r>
              <a:rPr lang="ru-RU" dirty="0" err="1" smtClean="0">
                <a:ln w="18415" cmpd="sng">
                  <a:solidFill>
                    <a:srgbClr val="FFFFFF"/>
                  </a:solidFill>
                  <a:prstDash val="solid"/>
                </a:ln>
                <a:solidFill>
                  <a:srgbClr val="FFFFFF"/>
                </a:solidFill>
                <a:effectLst>
                  <a:outerShdw blurRad="38100" dist="38100" dir="2700000" algn="tl">
                    <a:srgbClr val="000000">
                      <a:alpha val="43137"/>
                    </a:srgbClr>
                  </a:outerShdw>
                </a:effectLst>
                <a:latin typeface="Times New Roman" pitchFamily="18" charset="0"/>
                <a:cs typeface="Times New Roman" pitchFamily="18" charset="0"/>
              </a:rPr>
              <a:t>Карина</a:t>
            </a:r>
            <a:r>
              <a:rPr lang="ru-RU" dirty="0" smtClean="0">
                <a:ln w="18415" cmpd="sng">
                  <a:solidFill>
                    <a:srgbClr val="FFFFFF"/>
                  </a:solidFill>
                  <a:prstDash val="solid"/>
                </a:ln>
                <a:solidFill>
                  <a:srgbClr val="FFFFFF"/>
                </a:solidFill>
                <a:effectLst>
                  <a:outerShdw blurRad="38100" dist="38100" dir="2700000" algn="tl">
                    <a:srgbClr val="000000">
                      <a:alpha val="43137"/>
                    </a:srgbClr>
                  </a:outerShdw>
                </a:effectLst>
                <a:latin typeface="Times New Roman" pitchFamily="18" charset="0"/>
                <a:cs typeface="Times New Roman" pitchFamily="18" charset="0"/>
              </a:rPr>
              <a:t> </a:t>
            </a:r>
          </a:p>
          <a:p>
            <a:endParaRPr lang="ru-RU"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cSld>
  <p:clrMapOvr>
    <a:masterClrMapping/>
  </p:clrMapOvr>
  <p:transition>
    <p:newsflash/>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r>
              <a:rPr lang="ru-RU" dirty="0" smtClean="0">
                <a:ln/>
                <a:solidFill>
                  <a:schemeClr val="accent3"/>
                </a:solidFill>
                <a:effectLst/>
                <a:latin typeface="Times New Roman" pitchFamily="18" charset="0"/>
                <a:cs typeface="Times New Roman" pitchFamily="18" charset="0"/>
              </a:rPr>
              <a:t>Среднедушевой ВВП НИС Азии </a:t>
            </a:r>
            <a:endParaRPr lang="ru-RU" dirty="0">
              <a:ln/>
              <a:solidFill>
                <a:schemeClr val="accent3"/>
              </a:solidFill>
              <a:effectLst/>
              <a:latin typeface="Times New Roman" pitchFamily="18" charset="0"/>
              <a:cs typeface="Times New Roman" pitchFamily="18" charset="0"/>
            </a:endParaRPr>
          </a:p>
        </p:txBody>
      </p:sp>
      <p:pic>
        <p:nvPicPr>
          <p:cNvPr id="22530" name="Picture 2" descr="http://www.xliby.ru/uchebniki/geograficheskaja_kartina_mira_posobie_dlja_vuzov_kn_ii_regionalnaja_harakteristika_mira/i_114.png"/>
          <p:cNvPicPr>
            <a:picLocks noChangeAspect="1" noChangeArrowheads="1"/>
          </p:cNvPicPr>
          <p:nvPr/>
        </p:nvPicPr>
        <p:blipFill>
          <a:blip r:embed="rId3"/>
          <a:srcRect/>
          <a:stretch>
            <a:fillRect/>
          </a:stretch>
        </p:blipFill>
        <p:spPr bwMode="auto">
          <a:xfrm>
            <a:off x="4857752" y="1428736"/>
            <a:ext cx="4000528" cy="3500462"/>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6" name="Прямоугольник 5"/>
          <p:cNvSpPr/>
          <p:nvPr/>
        </p:nvSpPr>
        <p:spPr>
          <a:xfrm>
            <a:off x="214282" y="1142984"/>
            <a:ext cx="4572000" cy="5262979"/>
          </a:xfrm>
          <a:prstGeom prst="rect">
            <a:avLst/>
          </a:prstGeom>
        </p:spPr>
        <p:txBody>
          <a:bodyPr>
            <a:spAutoFit/>
          </a:bodyPr>
          <a:lstStyle/>
          <a:p>
            <a:pPr indent="722313"/>
            <a:r>
              <a:rPr lang="ru-RU" sz="1600" b="1" dirty="0" smtClean="0">
                <a:latin typeface="Times New Roman" pitchFamily="18" charset="0"/>
                <a:cs typeface="Times New Roman" pitchFamily="18" charset="0"/>
              </a:rPr>
              <a:t>Не менее, если не более впечатляющими выглядят и показатели среднедушевого ВВП НИС Азии (табл.) . </a:t>
            </a:r>
            <a:endParaRPr lang="ru-RU" sz="1600" dirty="0" smtClean="0">
              <a:latin typeface="Times New Roman" pitchFamily="18" charset="0"/>
              <a:cs typeface="Times New Roman" pitchFamily="18" charset="0"/>
            </a:endParaRPr>
          </a:p>
          <a:p>
            <a:pPr indent="722313"/>
            <a:r>
              <a:rPr lang="ru-RU" sz="1600" b="1" dirty="0" smtClean="0">
                <a:latin typeface="Times New Roman" pitchFamily="18" charset="0"/>
                <a:cs typeface="Times New Roman" pitchFamily="18" charset="0"/>
              </a:rPr>
              <a:t>Интересно, что по размерам душевого ВВП Сингапур и Сянган опережают США, Японию, Германию, Великобританию, Францию, Нидерланды, Бельгию, Австралию и многие другие высокоразвитые страны, а Тайвань и Республика Корея занимают места впереди Бразилии, Мексики, Саудовской Аравии, Португалии, Венгрии. И даже Малайзия по этому показателю находится примерно на уровне России, Аргентины, Чили, Ливии. Что же касается остальных трех стран, то их показатели душевого ВВП пока еще остаются сравнительно невысокими. Если принять показатель США за 100, то в Сингапуре он составит 106, в Сянгане – 91, в Республике Корея – 53, а на Филиппинах всего 7 %. Еще более низким остается он и во Вьетнаме – всего 2,6 тыс. долл. </a:t>
            </a:r>
            <a:endParaRPr lang="ru-RU" sz="1600" dirty="0">
              <a:latin typeface="Times New Roman" pitchFamily="18" charset="0"/>
              <a:cs typeface="Times New Roman" pitchFamily="18" charset="0"/>
            </a:endParaRPr>
          </a:p>
        </p:txBody>
      </p:sp>
      <p:sp>
        <p:nvSpPr>
          <p:cNvPr id="7" name="Прямоугольник 6"/>
          <p:cNvSpPr/>
          <p:nvPr/>
        </p:nvSpPr>
        <p:spPr>
          <a:xfrm>
            <a:off x="4786314" y="5214950"/>
            <a:ext cx="4357686" cy="523220"/>
          </a:xfrm>
          <a:prstGeom prst="rect">
            <a:avLst/>
          </a:prstGeom>
        </p:spPr>
        <p:txBody>
          <a:bodyPr wrap="square">
            <a:spAutoFit/>
          </a:bodyPr>
          <a:lstStyle/>
          <a:p>
            <a:r>
              <a:rPr lang="ru-RU" sz="1400" b="1" dirty="0" smtClean="0">
                <a:latin typeface="Times New Roman" pitchFamily="18" charset="0"/>
                <a:cs typeface="Times New Roman" pitchFamily="18" charset="0"/>
              </a:rPr>
              <a:t>ВВП ИЗ РАСЧЕТА НА ДУШУ НАСЕЛЕНИЯ В НИС ЗАРУБЕЖНОЙ АЗИИ В 2007 г. </a:t>
            </a:r>
            <a:endParaRPr lang="ru-RU" sz="1400" dirty="0">
              <a:latin typeface="Times New Roman" pitchFamily="18" charset="0"/>
              <a:cs typeface="Times New Roman" pitchFamily="18" charset="0"/>
            </a:endParaRPr>
          </a:p>
        </p:txBody>
      </p:sp>
    </p:spTree>
  </p:cSld>
  <p:clrMapOvr>
    <a:masterClrMapping/>
  </p:clrMapOvr>
  <p:transition>
    <p:push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r>
              <a:rPr lang="ru-RU" dirty="0" smtClean="0">
                <a:ln/>
                <a:solidFill>
                  <a:schemeClr val="accent3"/>
                </a:solidFill>
                <a:effectLst/>
                <a:latin typeface="Times New Roman" pitchFamily="18" charset="0"/>
                <a:cs typeface="Times New Roman" pitchFamily="18" charset="0"/>
              </a:rPr>
              <a:t>Политика индустриализации</a:t>
            </a:r>
            <a:endParaRPr lang="ru-RU" dirty="0">
              <a:ln/>
              <a:solidFill>
                <a:schemeClr val="accent3"/>
              </a:solidFill>
              <a:effectLst/>
              <a:latin typeface="Times New Roman" pitchFamily="18" charset="0"/>
              <a:cs typeface="Times New Roman" pitchFamily="18" charset="0"/>
            </a:endParaRPr>
          </a:p>
        </p:txBody>
      </p:sp>
      <p:pic>
        <p:nvPicPr>
          <p:cNvPr id="25602" name="Picture 2" descr="http://www.bestreferat.ru/images/paper/99/28/5082899.jpeg"/>
          <p:cNvPicPr>
            <a:picLocks noChangeAspect="1" noChangeArrowheads="1"/>
          </p:cNvPicPr>
          <p:nvPr/>
        </p:nvPicPr>
        <p:blipFill>
          <a:blip r:embed="rId2"/>
          <a:srcRect/>
          <a:stretch>
            <a:fillRect/>
          </a:stretch>
        </p:blipFill>
        <p:spPr bwMode="auto">
          <a:xfrm>
            <a:off x="285720" y="1357298"/>
            <a:ext cx="3500462" cy="3500462"/>
          </a:xfrm>
          <a:prstGeom prst="rect">
            <a:avLst/>
          </a:prstGeom>
          <a:noFill/>
        </p:spPr>
      </p:pic>
      <p:sp>
        <p:nvSpPr>
          <p:cNvPr id="6" name="Прямоугольник 5"/>
          <p:cNvSpPr/>
          <p:nvPr/>
        </p:nvSpPr>
        <p:spPr>
          <a:xfrm>
            <a:off x="3929058" y="1285860"/>
            <a:ext cx="4572000" cy="4247317"/>
          </a:xfrm>
          <a:prstGeom prst="rect">
            <a:avLst/>
          </a:prstGeom>
        </p:spPr>
        <p:txBody>
          <a:bodyPr>
            <a:spAutoFit/>
          </a:bodyPr>
          <a:lstStyle/>
          <a:p>
            <a:pPr indent="722313"/>
            <a:r>
              <a:rPr lang="ru-RU" b="1" dirty="0" smtClean="0">
                <a:latin typeface="Times New Roman" pitchFamily="18" charset="0"/>
                <a:cs typeface="Times New Roman" pitchFamily="18" charset="0"/>
              </a:rPr>
              <a:t>Таких впечатляющих успехов НИС Азии добились в первую очередь благодаря осуществлению политики индустриализации. При этом приоритеты в ее проведении не оставались неизменными. Индустриализация началась здесь в 1950-е гг. с легкой, в первую очередь текстильной, промышленности. В 1960– 1970-е гг. акцент сместился в сторону отраслей тяжелой промышленности, а еще позднее приоритет был отдан более трудоемким и наукоемким производствам (электроника, электротехника, новые конструкционные материалы). </a:t>
            </a:r>
            <a:endParaRPr lang="ru-RU" dirty="0">
              <a:latin typeface="Times New Roman" pitchFamily="18" charset="0"/>
              <a:cs typeface="Times New Roman" pitchFamily="18" charset="0"/>
            </a:endParaRPr>
          </a:p>
        </p:txBody>
      </p:sp>
      <p:sp>
        <p:nvSpPr>
          <p:cNvPr id="7" name="Прямоугольник 6"/>
          <p:cNvSpPr/>
          <p:nvPr/>
        </p:nvSpPr>
        <p:spPr>
          <a:xfrm>
            <a:off x="357158" y="5429264"/>
            <a:ext cx="8143932" cy="1200329"/>
          </a:xfrm>
          <a:prstGeom prst="rect">
            <a:avLst/>
          </a:prstGeom>
        </p:spPr>
        <p:txBody>
          <a:bodyPr wrap="square">
            <a:spAutoFit/>
          </a:bodyPr>
          <a:lstStyle/>
          <a:p>
            <a:pPr indent="722313"/>
            <a:r>
              <a:rPr lang="ru-RU" b="1" dirty="0" smtClean="0">
                <a:latin typeface="Times New Roman" pitchFamily="18" charset="0"/>
                <a:cs typeface="Times New Roman" pitchFamily="18" charset="0"/>
              </a:rPr>
              <a:t>В известной мере можно утверждать, что НИС Азии прошли тот же путь, что и развитые страны Европы, США, Япония, но проделали его во много раз быстрее. Именно в этом в значительной мере заключается смысл самого понятия «новая индустриализация».</a:t>
            </a:r>
            <a:r>
              <a:rPr lang="ru-RU" dirty="0" smtClean="0">
                <a:latin typeface="Times New Roman" pitchFamily="18" charset="0"/>
                <a:cs typeface="Times New Roman" pitchFamily="18" charset="0"/>
              </a:rPr>
              <a:t> </a:t>
            </a:r>
            <a:endParaRPr lang="ru-RU" dirty="0">
              <a:latin typeface="Times New Roman" pitchFamily="18" charset="0"/>
              <a:cs typeface="Times New Roman" pitchFamily="18" charset="0"/>
            </a:endParaRPr>
          </a:p>
        </p:txBody>
      </p:sp>
    </p:spTree>
  </p:cSld>
  <p:clrMapOvr>
    <a:masterClrMapping/>
  </p:clrMapOvr>
  <p:transition>
    <p:split dir="in"/>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r>
              <a:rPr lang="ru-RU" sz="4000" dirty="0" smtClean="0">
                <a:ln/>
                <a:solidFill>
                  <a:schemeClr val="accent3"/>
                </a:solidFill>
                <a:effectLst/>
                <a:latin typeface="Times New Roman" pitchFamily="18" charset="0"/>
                <a:cs typeface="Times New Roman" pitchFamily="18" charset="0"/>
              </a:rPr>
              <a:t>Факторы успешного развития стран НИС</a:t>
            </a:r>
            <a:endParaRPr lang="ru-RU" sz="4000" dirty="0">
              <a:ln/>
              <a:solidFill>
                <a:schemeClr val="accent3"/>
              </a:solidFill>
              <a:effectLst/>
              <a:latin typeface="Times New Roman" pitchFamily="18" charset="0"/>
              <a:cs typeface="Times New Roman" pitchFamily="18" charset="0"/>
            </a:endParaRPr>
          </a:p>
        </p:txBody>
      </p:sp>
      <p:pic>
        <p:nvPicPr>
          <p:cNvPr id="27652" name="Picture 4" descr="http://900igr.net/datas/geografija/KHozjajstvo-Azii/0006-006-Faktory-uspeshnogo-razvitija-stran-NIS.jpg"/>
          <p:cNvPicPr>
            <a:picLocks noChangeAspect="1" noChangeArrowheads="1"/>
          </p:cNvPicPr>
          <p:nvPr/>
        </p:nvPicPr>
        <p:blipFill>
          <a:blip r:embed="rId2"/>
          <a:srcRect t="10811"/>
          <a:stretch>
            <a:fillRect/>
          </a:stretch>
        </p:blipFill>
        <p:spPr bwMode="auto">
          <a:xfrm>
            <a:off x="0" y="1357298"/>
            <a:ext cx="9144000" cy="5500702"/>
          </a:xfrm>
          <a:prstGeom prst="rect">
            <a:avLst/>
          </a:prstGeom>
          <a:noFill/>
        </p:spPr>
      </p:pic>
    </p:spTree>
  </p:cSld>
  <p:clrMapOvr>
    <a:masterClrMapping/>
  </p:clrMapOvr>
  <p:transition>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5" name="Picture 3" descr="http://im3-tub-ua.yandex.net/i?id=599137985-64-72&amp;n=21"/>
          <p:cNvPicPr>
            <a:picLocks noChangeAspect="1" noChangeArrowheads="1"/>
          </p:cNvPicPr>
          <p:nvPr/>
        </p:nvPicPr>
        <p:blipFill>
          <a:blip r:embed="rId2"/>
          <a:srcRect/>
          <a:stretch>
            <a:fillRect/>
          </a:stretch>
        </p:blipFill>
        <p:spPr bwMode="auto">
          <a:xfrm>
            <a:off x="428596" y="3143248"/>
            <a:ext cx="2893238" cy="2214578"/>
          </a:xfrm>
          <a:prstGeom prst="rect">
            <a:avLst/>
          </a:prstGeom>
          <a:noFill/>
        </p:spPr>
      </p:pic>
      <p:sp>
        <p:nvSpPr>
          <p:cNvPr id="2" name="Заголовок 1"/>
          <p:cNvSpPr>
            <a:spLocks noGrp="1"/>
          </p:cNvSpPr>
          <p:nvPr>
            <p:ph type="title"/>
          </p:nvPr>
        </p:nvSpPr>
        <p:spPr>
          <a:xfrm>
            <a:off x="428596" y="0"/>
            <a:ext cx="8229600" cy="1143000"/>
          </a:xfrm>
        </p:spPr>
        <p:txBody>
          <a:bodyPr>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r>
              <a:rPr lang="ru-RU" dirty="0" smtClean="0">
                <a:ln/>
                <a:solidFill>
                  <a:schemeClr val="accent3"/>
                </a:solidFill>
                <a:effectLst/>
                <a:latin typeface="Times New Roman" pitchFamily="18" charset="0"/>
                <a:cs typeface="Times New Roman" pitchFamily="18" charset="0"/>
              </a:rPr>
              <a:t>Открытая  экономика стран НИС</a:t>
            </a:r>
            <a:endParaRPr lang="ru-RU" dirty="0">
              <a:ln/>
              <a:solidFill>
                <a:schemeClr val="accent3"/>
              </a:solidFill>
              <a:effectLst/>
              <a:latin typeface="Times New Roman" pitchFamily="18" charset="0"/>
              <a:cs typeface="Times New Roman" pitchFamily="18" charset="0"/>
            </a:endParaRPr>
          </a:p>
        </p:txBody>
      </p:sp>
      <p:sp>
        <p:nvSpPr>
          <p:cNvPr id="2049" name="Rectangle 1"/>
          <p:cNvSpPr>
            <a:spLocks noChangeArrowheads="1"/>
          </p:cNvSpPr>
          <p:nvPr/>
        </p:nvSpPr>
        <p:spPr bwMode="auto">
          <a:xfrm>
            <a:off x="0" y="1071546"/>
            <a:ext cx="4286248"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indent="722313" algn="l"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Еще одна очень важная общая черта, характерная для этой группы стран, заключается в открытости их экономики, ее глубоком врастании в международное географическое разделение труда. </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7" name="Прямоугольник 6"/>
          <p:cNvSpPr/>
          <p:nvPr/>
        </p:nvSpPr>
        <p:spPr>
          <a:xfrm>
            <a:off x="3786182" y="2056686"/>
            <a:ext cx="5357818" cy="4801314"/>
          </a:xfrm>
          <a:prstGeom prst="rect">
            <a:avLst/>
          </a:prstGeom>
        </p:spPr>
        <p:txBody>
          <a:bodyPr wrap="square">
            <a:spAutoFit/>
          </a:bodyPr>
          <a:lstStyle/>
          <a:p>
            <a:pPr indent="722313"/>
            <a:r>
              <a:rPr lang="ru-RU" b="1" dirty="0" smtClean="0">
                <a:latin typeface="Times New Roman" pitchFamily="18" charset="0"/>
                <a:cs typeface="Times New Roman" pitchFamily="18" charset="0"/>
              </a:rPr>
              <a:t>Одной из основ экономической стратегии всех четырех НИС «первой волны» была и остается ориентация на максимальное привлечение иностранного капитала. В 1970– 1980-егг. особое место в этой политике стало занимать создание свободных экономических, или экспортных, зон – территорий, на которых иностранные предприниматели пользуются преимуществами административного и финансового характера, где необходимая инфраструктура предоставляется им по сниженным тарифам и ограничивается деятельность профсоюзов. В настоящее время такие зоны действуют в Республике Корея, в Индонезии, на Тайване, Филиппинах. В большинстве случаев они представляют собой экспортные промышленные зоны (ЭПЗ). </a:t>
            </a:r>
            <a:endParaRPr lang="ru-RU" dirty="0">
              <a:latin typeface="Times New Roman" pitchFamily="18" charset="0"/>
              <a:cs typeface="Times New Roman" pitchFamily="18" charset="0"/>
            </a:endParaRPr>
          </a:p>
        </p:txBody>
      </p:sp>
    </p:spTree>
  </p:cSld>
  <p:clrMapOvr>
    <a:masterClrMapping/>
  </p:clrMapOvr>
  <p:transition>
    <p:split orient="vert" dir="in"/>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r>
              <a:rPr lang="ru-RU" sz="4000" dirty="0" smtClean="0">
                <a:ln/>
                <a:solidFill>
                  <a:schemeClr val="accent3"/>
                </a:solidFill>
                <a:effectLst/>
                <a:latin typeface="Times New Roman" pitchFamily="18" charset="0"/>
                <a:cs typeface="Times New Roman" pitchFamily="18" charset="0"/>
              </a:rPr>
              <a:t>Источники</a:t>
            </a:r>
            <a:endParaRPr lang="ru-RU" sz="4000" dirty="0">
              <a:ln/>
              <a:solidFill>
                <a:schemeClr val="accent3"/>
              </a:solidFill>
              <a:effectLst/>
              <a:latin typeface="Times New Roman" pitchFamily="18" charset="0"/>
              <a:cs typeface="Times New Roman" pitchFamily="18" charset="0"/>
            </a:endParaRPr>
          </a:p>
        </p:txBody>
      </p:sp>
      <p:sp>
        <p:nvSpPr>
          <p:cNvPr id="4" name="Прямоугольник 3"/>
          <p:cNvSpPr/>
          <p:nvPr/>
        </p:nvSpPr>
        <p:spPr>
          <a:xfrm>
            <a:off x="1357290" y="1285860"/>
            <a:ext cx="6286544" cy="3785652"/>
          </a:xfrm>
          <a:prstGeom prst="rect">
            <a:avLst/>
          </a:prstGeom>
        </p:spPr>
        <p:txBody>
          <a:bodyPr wrap="square">
            <a:spAutoFit/>
          </a:bodyPr>
          <a:lstStyle/>
          <a:p>
            <a:pPr marL="457200" lvl="0" indent="-457200">
              <a:buFont typeface="+mj-lt"/>
              <a:buAutoNum type="arabicPeriod"/>
            </a:pPr>
            <a:r>
              <a:rPr lang="ru-RU" sz="2000" b="1" dirty="0" smtClean="0">
                <a:latin typeface="Times New Roman" pitchFamily="18" charset="0"/>
                <a:cs typeface="Times New Roman" pitchFamily="18" charset="0"/>
              </a:rPr>
              <a:t>http://www.xliby.ru/uchebniki/geograficheskaja_kartina_mira_posobie_dlja_vuzov_kn_ii_regionalnaja_harakteristika_mira/p2.php#metkadoc8 </a:t>
            </a:r>
          </a:p>
          <a:p>
            <a:pPr marL="457200" lvl="0" indent="-457200">
              <a:buFont typeface="+mj-lt"/>
              <a:buAutoNum type="arabicPeriod"/>
            </a:pPr>
            <a:endParaRPr lang="ru-RU" sz="2000" dirty="0" smtClean="0">
              <a:latin typeface="Times New Roman" pitchFamily="18" charset="0"/>
              <a:cs typeface="Times New Roman" pitchFamily="18" charset="0"/>
            </a:endParaRPr>
          </a:p>
          <a:p>
            <a:pPr marL="457200" lvl="0" indent="-457200">
              <a:buFont typeface="+mj-lt"/>
              <a:buAutoNum type="arabicPeriod"/>
            </a:pPr>
            <a:r>
              <a:rPr lang="ru-RU" sz="2000" b="1" dirty="0" smtClean="0">
                <a:latin typeface="Times New Roman" pitchFamily="18" charset="0"/>
                <a:cs typeface="Times New Roman" pitchFamily="18" charset="0"/>
              </a:rPr>
              <a:t>http://www.mobus.com/ekonomika/229059.html </a:t>
            </a:r>
          </a:p>
          <a:p>
            <a:pPr marL="457200" lvl="0" indent="-457200">
              <a:buFont typeface="+mj-lt"/>
              <a:buAutoNum type="arabicPeriod"/>
            </a:pPr>
            <a:endParaRPr lang="ru-RU" sz="2000" dirty="0" smtClean="0">
              <a:latin typeface="Times New Roman" pitchFamily="18" charset="0"/>
              <a:cs typeface="Times New Roman" pitchFamily="18" charset="0"/>
            </a:endParaRPr>
          </a:p>
          <a:p>
            <a:pPr marL="457200" lvl="0" indent="-457200">
              <a:buFont typeface="+mj-lt"/>
              <a:buAutoNum type="arabicPeriod"/>
            </a:pPr>
            <a:r>
              <a:rPr lang="ru-RU" sz="2000" b="1" dirty="0" smtClean="0">
                <a:latin typeface="Times New Roman" pitchFamily="18" charset="0"/>
                <a:cs typeface="Times New Roman" pitchFamily="18" charset="0"/>
              </a:rPr>
              <a:t>http://ru.wikipedia.org/wiki/%D7%E5%F2%FB%F0%E5_%E0%E7%E8%E0%F2%F1%EA%E8%F5_%F2%E8%E3%F0%E0</a:t>
            </a:r>
          </a:p>
          <a:p>
            <a:pPr marL="457200" lvl="0" indent="-457200">
              <a:buFont typeface="+mj-lt"/>
              <a:buAutoNum type="arabicPeriod"/>
            </a:pPr>
            <a:endParaRPr lang="ru-RU" sz="2000" dirty="0" smtClean="0">
              <a:latin typeface="Times New Roman" pitchFamily="18" charset="0"/>
              <a:cs typeface="Times New Roman" pitchFamily="18" charset="0"/>
            </a:endParaRPr>
          </a:p>
          <a:p>
            <a:pPr marL="457200" lvl="0" indent="-457200">
              <a:buFont typeface="+mj-lt"/>
              <a:buAutoNum type="arabicPeriod"/>
            </a:pPr>
            <a:r>
              <a:rPr lang="ru-RU" sz="2000" b="1" dirty="0" smtClean="0">
                <a:latin typeface="Times New Roman" pitchFamily="18" charset="0"/>
                <a:cs typeface="Times New Roman" pitchFamily="18" charset="0"/>
              </a:rPr>
              <a:t>http://www.nsu.ru/education/genecon/work/appendix/tigers.htm </a:t>
            </a:r>
            <a:endParaRPr lang="ru-RU" sz="20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r>
              <a:rPr lang="ru-RU" dirty="0" smtClean="0">
                <a:ln/>
                <a:solidFill>
                  <a:schemeClr val="accent3"/>
                </a:solidFill>
                <a:effectLst/>
              </a:rPr>
              <a:t>План</a:t>
            </a:r>
            <a:endParaRPr lang="ru-RU" dirty="0">
              <a:ln/>
              <a:solidFill>
                <a:schemeClr val="accent3"/>
              </a:solidFill>
              <a:effectLst/>
            </a:endParaRPr>
          </a:p>
        </p:txBody>
      </p:sp>
      <p:sp>
        <p:nvSpPr>
          <p:cNvPr id="4" name="Прямоугольник 3"/>
          <p:cNvSpPr/>
          <p:nvPr/>
        </p:nvSpPr>
        <p:spPr>
          <a:xfrm>
            <a:off x="2000232" y="1285860"/>
            <a:ext cx="5286396" cy="4401205"/>
          </a:xfrm>
          <a:prstGeom prst="rect">
            <a:avLst/>
          </a:prstGeom>
        </p:spPr>
        <p:txBody>
          <a:bodyPr wrap="square">
            <a:spAutoFit/>
          </a:bodyPr>
          <a:lstStyle/>
          <a:p>
            <a:pPr marL="342900" lvl="0" indent="-342900">
              <a:buFont typeface="+mj-lt"/>
              <a:buAutoNum type="arabicPeriod"/>
            </a:pPr>
            <a:r>
              <a:rPr lang="ru-RU" sz="2000" b="1" dirty="0" smtClean="0">
                <a:latin typeface="Times New Roman" pitchFamily="18" charset="0"/>
                <a:cs typeface="Times New Roman" pitchFamily="18" charset="0"/>
              </a:rPr>
              <a:t>Азиатские «тигры» первой и второй волны. </a:t>
            </a:r>
          </a:p>
          <a:p>
            <a:pPr marL="342900" lvl="0" indent="-342900">
              <a:buFont typeface="+mj-lt"/>
              <a:buAutoNum type="arabicPeriod"/>
            </a:pPr>
            <a:r>
              <a:rPr lang="ru-RU" sz="2000" b="1" dirty="0" smtClean="0">
                <a:latin typeface="Times New Roman" pitchFamily="18" charset="0"/>
                <a:cs typeface="Times New Roman" pitchFamily="18" charset="0"/>
              </a:rPr>
              <a:t>Общее между «странами-тиграми» первой волны. </a:t>
            </a:r>
          </a:p>
          <a:p>
            <a:pPr marL="342900" lvl="0" indent="-342900">
              <a:buFont typeface="+mj-lt"/>
              <a:buAutoNum type="arabicPeriod"/>
            </a:pPr>
            <a:r>
              <a:rPr lang="ru-RU" sz="2000" b="1" dirty="0" smtClean="0">
                <a:latin typeface="Times New Roman" pitchFamily="18" charset="0"/>
                <a:cs typeface="Times New Roman" pitchFamily="18" charset="0"/>
              </a:rPr>
              <a:t>Принципы развития стран НИС.</a:t>
            </a:r>
          </a:p>
          <a:p>
            <a:pPr marL="342900" lvl="0" indent="-342900">
              <a:buFont typeface="+mj-lt"/>
              <a:buAutoNum type="arabicPeriod"/>
            </a:pPr>
            <a:r>
              <a:rPr lang="ru-RU" sz="2000" b="1" dirty="0" smtClean="0">
                <a:latin typeface="Times New Roman" pitchFamily="18" charset="0"/>
                <a:cs typeface="Times New Roman" pitchFamily="18" charset="0"/>
              </a:rPr>
              <a:t>Политика «догоняющего развития».</a:t>
            </a:r>
          </a:p>
          <a:p>
            <a:pPr marL="342900" lvl="0" indent="-342900">
              <a:buFont typeface="+mj-lt"/>
              <a:buAutoNum type="arabicPeriod"/>
            </a:pPr>
            <a:r>
              <a:rPr lang="ru-RU" sz="2000" b="1" dirty="0" smtClean="0">
                <a:latin typeface="Times New Roman" pitchFamily="18" charset="0"/>
                <a:cs typeface="Times New Roman" pitchFamily="18" charset="0"/>
              </a:rPr>
              <a:t>Японская модель развития экономики.</a:t>
            </a:r>
          </a:p>
          <a:p>
            <a:pPr marL="342900" lvl="0" indent="-342900">
              <a:buFont typeface="+mj-lt"/>
              <a:buAutoNum type="arabicPeriod"/>
            </a:pPr>
            <a:r>
              <a:rPr lang="ru-RU" sz="2000" b="1" dirty="0" smtClean="0">
                <a:latin typeface="Times New Roman" pitchFamily="18" charset="0"/>
                <a:cs typeface="Times New Roman" pitchFamily="18" charset="0"/>
              </a:rPr>
              <a:t>Общий объем ВВП в НИС зарубежной Азии.</a:t>
            </a:r>
          </a:p>
          <a:p>
            <a:pPr marL="342900" lvl="0" indent="-342900">
              <a:buFont typeface="+mj-lt"/>
              <a:buAutoNum type="arabicPeriod"/>
            </a:pPr>
            <a:r>
              <a:rPr lang="ru-RU" sz="2000" b="1" dirty="0" smtClean="0">
                <a:latin typeface="Times New Roman" pitchFamily="18" charset="0"/>
                <a:cs typeface="Times New Roman" pitchFamily="18" charset="0"/>
              </a:rPr>
              <a:t>Среднедушевой ВВП НИС Азии .</a:t>
            </a:r>
          </a:p>
          <a:p>
            <a:pPr marL="342900" lvl="0" indent="-342900">
              <a:buFont typeface="+mj-lt"/>
              <a:buAutoNum type="arabicPeriod"/>
            </a:pPr>
            <a:r>
              <a:rPr lang="ru-RU" sz="2000" b="1" dirty="0" smtClean="0">
                <a:latin typeface="Times New Roman" pitchFamily="18" charset="0"/>
                <a:cs typeface="Times New Roman" pitchFamily="18" charset="0"/>
              </a:rPr>
              <a:t>Политика индустриализации.</a:t>
            </a:r>
          </a:p>
          <a:p>
            <a:pPr marL="342900" lvl="0" indent="-342900">
              <a:buFont typeface="+mj-lt"/>
              <a:buAutoNum type="arabicPeriod"/>
            </a:pPr>
            <a:r>
              <a:rPr lang="ru-RU" sz="2000" b="1" dirty="0" smtClean="0">
                <a:latin typeface="Times New Roman" pitchFamily="18" charset="0"/>
                <a:cs typeface="Times New Roman" pitchFamily="18" charset="0"/>
              </a:rPr>
              <a:t>Факторы успешного развития стран НИС.</a:t>
            </a:r>
          </a:p>
          <a:p>
            <a:pPr marL="342900" lvl="0" indent="-342900">
              <a:buFont typeface="+mj-lt"/>
              <a:buAutoNum type="arabicPeriod"/>
            </a:pPr>
            <a:r>
              <a:rPr lang="ru-RU" sz="2000" b="1" dirty="0" smtClean="0">
                <a:latin typeface="Times New Roman" pitchFamily="18" charset="0"/>
                <a:cs typeface="Times New Roman" pitchFamily="18" charset="0"/>
              </a:rPr>
              <a:t>Открытая  экономика стран НИС.</a:t>
            </a:r>
            <a:endParaRPr lang="ru-RU" sz="2000" b="1" dirty="0">
              <a:latin typeface="Times New Roman" pitchFamily="18" charset="0"/>
              <a:cs typeface="Times New Roman" pitchFamily="18" charset="0"/>
            </a:endParaRPr>
          </a:p>
        </p:txBody>
      </p:sp>
    </p:spTree>
  </p:cSld>
  <p:clrMapOvr>
    <a:masterClrMapping/>
  </p:clrMapOvr>
  <p:transition>
    <p:cover dir="l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357166"/>
            <a:ext cx="8229600" cy="1143000"/>
          </a:xfrm>
        </p:spPr>
        <p:txBody>
          <a:bodyPr>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r>
              <a:rPr lang="ru-RU" sz="4000" dirty="0" smtClean="0">
                <a:ln/>
                <a:solidFill>
                  <a:schemeClr val="accent3"/>
                </a:solidFill>
                <a:effectLst/>
                <a:latin typeface="Times New Roman" pitchFamily="18" charset="0"/>
                <a:cs typeface="Times New Roman" pitchFamily="18" charset="0"/>
              </a:rPr>
              <a:t>Азиатские «тигры» первой и второй волны</a:t>
            </a:r>
            <a:r>
              <a:rPr lang="ru-RU" dirty="0" smtClean="0">
                <a:ln/>
                <a:solidFill>
                  <a:schemeClr val="accent3"/>
                </a:solidFill>
                <a:effectLst/>
              </a:rPr>
              <a:t/>
            </a:r>
            <a:br>
              <a:rPr lang="ru-RU" dirty="0" smtClean="0">
                <a:ln/>
                <a:solidFill>
                  <a:schemeClr val="accent3"/>
                </a:solidFill>
                <a:effectLst/>
              </a:rPr>
            </a:br>
            <a:endParaRPr lang="ru-RU" dirty="0">
              <a:ln/>
              <a:solidFill>
                <a:schemeClr val="accent3"/>
              </a:solidFill>
              <a:effectLst/>
            </a:endParaRPr>
          </a:p>
        </p:txBody>
      </p:sp>
      <p:pic>
        <p:nvPicPr>
          <p:cNvPr id="8" name="Picture 2" descr="http://vdv-vladikavkaz.ru/map/country/img!/asia.gif"/>
          <p:cNvPicPr>
            <a:picLocks noChangeAspect="1" noChangeArrowheads="1"/>
          </p:cNvPicPr>
          <p:nvPr/>
        </p:nvPicPr>
        <p:blipFill>
          <a:blip r:embed="rId2">
            <a:duotone>
              <a:prstClr val="black"/>
              <a:schemeClr val="tx2">
                <a:tint val="45000"/>
                <a:satMod val="400000"/>
              </a:schemeClr>
            </a:duotone>
          </a:blip>
          <a:srcRect/>
          <a:stretch>
            <a:fillRect/>
          </a:stretch>
        </p:blipFill>
        <p:spPr bwMode="auto">
          <a:xfrm>
            <a:off x="5357786" y="1857364"/>
            <a:ext cx="3786214" cy="3857652"/>
          </a:xfrm>
          <a:prstGeom prst="roundRect">
            <a:avLst>
              <a:gd name="adj" fmla="val 17409"/>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
        <p:nvSpPr>
          <p:cNvPr id="13313" name="Rectangle 1"/>
          <p:cNvSpPr>
            <a:spLocks noChangeArrowheads="1"/>
          </p:cNvSpPr>
          <p:nvPr/>
        </p:nvSpPr>
        <p:spPr bwMode="auto">
          <a:xfrm>
            <a:off x="0" y="1285860"/>
            <a:ext cx="5429288"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indent="722313" algn="l"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Возникновение новых индустриальных стран (НИС) в зарубежной Азии – настолько важное и неординарное явление современности, что анализу его посвящена обширная отечественная и зарубежная литература. До недавнего времени к числу таких стран и территорий относили четырех азиатских «тигров» – Республику Корея, Сингапур, Гонконг и Тайвань. Теперь их нередко называют НИС «первой волны». А к странам «второй волны» относят Малайзию, Таиланд, Филиппины и приближающуюся к ним Индонезию.</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R="0" lvl="0" indent="722313" algn="l" defTabSz="914400" rtl="0" eaLnBrk="0" fontAlgn="base" latinLnBrk="0" hangingPunct="0">
              <a:lnSpc>
                <a:spcPct val="100000"/>
              </a:lnSpc>
              <a:spcBef>
                <a:spcPct val="0"/>
              </a:spcBef>
              <a:spcAft>
                <a:spcPct val="0"/>
              </a:spcAft>
              <a:buClrTx/>
              <a:buSzTx/>
              <a:buFontTx/>
              <a:buNone/>
              <a:tabLst/>
            </a:pPr>
            <a:r>
              <a:rPr kumimoji="0" lang="ru-RU"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«Азиатские тигры» смогли за несколько десятилетий превратиться из отсталых стран в передовые страны Азии. Этому способствовало несколько факторов, прежде всего жёсткая экономическая политика правительств и помощь развитых стран. </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ransition>
    <p:cover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374" y="428604"/>
            <a:ext cx="9072626" cy="1143000"/>
          </a:xfrm>
        </p:spPr>
        <p:txBody>
          <a:bodyPr>
            <a:no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r>
              <a:rPr lang="ru-RU" sz="3600" dirty="0" smtClean="0">
                <a:ln/>
                <a:solidFill>
                  <a:schemeClr val="accent3"/>
                </a:solidFill>
                <a:effectLst/>
                <a:latin typeface="Times New Roman" pitchFamily="18" charset="0"/>
                <a:ea typeface="SimHei" pitchFamily="49" charset="-122"/>
                <a:cs typeface="Times New Roman" pitchFamily="18" charset="0"/>
              </a:rPr>
              <a:t>Общее между «странами-тиграми» первой волны</a:t>
            </a:r>
            <a:endParaRPr lang="ru-RU" sz="3600" dirty="0">
              <a:ln/>
              <a:solidFill>
                <a:schemeClr val="accent3"/>
              </a:solidFill>
              <a:effectLst/>
              <a:latin typeface="Times New Roman" pitchFamily="18" charset="0"/>
              <a:ea typeface="SimHei" pitchFamily="49" charset="-122"/>
              <a:cs typeface="Times New Roman" pitchFamily="18" charset="0"/>
            </a:endParaRPr>
          </a:p>
        </p:txBody>
      </p:sp>
      <p:sp>
        <p:nvSpPr>
          <p:cNvPr id="12289" name="Rectangle 1"/>
          <p:cNvSpPr>
            <a:spLocks noChangeArrowheads="1"/>
          </p:cNvSpPr>
          <p:nvPr/>
        </p:nvSpPr>
        <p:spPr bwMode="auto">
          <a:xfrm>
            <a:off x="500034" y="1928802"/>
            <a:ext cx="8143932" cy="40934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indent="722313" algn="l"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Развитие мировой экономики последних десятилетий подарило множество сюрпризов и неожиданностей. Прочное место среди них занял феномен </a:t>
            </a:r>
            <a:r>
              <a:rPr kumimoji="0" lang="ru-RU" sz="2000" b="1"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новых  индустриальных стран</a:t>
            </a:r>
            <a:r>
              <a:rPr kumimoji="0" lang="ru-RU" sz="2000" b="1"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которые стали настоящей сенсацией  второй половины XX века. </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R="0" lvl="0" indent="722313" algn="l"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Политика экономических преобразований </a:t>
            </a:r>
            <a:r>
              <a:rPr kumimoji="0" lang="ru-RU" sz="2000" b="1"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тигров</a:t>
            </a:r>
            <a:r>
              <a:rPr kumimoji="0" lang="ru-RU" sz="2000" b="1"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первой волны  имела много общего. Это объясняется тем, что в обществе перечисленных государств доминировали общие политические и ментальные ценности, несмотря на некоторую специфику исторического развития. </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R="0" lvl="0" indent="722313" algn="l"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 Все страны </a:t>
            </a:r>
            <a:r>
              <a:rPr kumimoji="0" lang="ru-RU" sz="2000" b="1"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четверки</a:t>
            </a:r>
            <a:r>
              <a:rPr kumimoji="0" lang="ru-RU" sz="2000" b="1"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были почти лишены запасов полезных ископаемых, но зато в их распоряжении имелся в избытке такой важный ресурс, как дешевая и исключительно дисциплинированная рабочая сила. </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cover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8686800" cy="1143000"/>
          </a:xfrm>
        </p:spPr>
        <p:txBody>
          <a:bodyPr>
            <a:no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r>
              <a:rPr lang="ru-RU" sz="3600" dirty="0" smtClean="0">
                <a:ln/>
                <a:solidFill>
                  <a:schemeClr val="accent3"/>
                </a:solidFill>
                <a:effectLst/>
                <a:latin typeface="Times New Roman" pitchFamily="18" charset="0"/>
                <a:ea typeface="SimHei" pitchFamily="49" charset="-122"/>
                <a:cs typeface="Times New Roman" pitchFamily="18" charset="0"/>
              </a:rPr>
              <a:t>Общее между «странами-тиграми» первой волны</a:t>
            </a:r>
            <a:endParaRPr lang="ru-RU" sz="3600" dirty="0">
              <a:ln/>
              <a:solidFill>
                <a:schemeClr val="accent3"/>
              </a:solidFill>
              <a:effectLst/>
            </a:endParaRPr>
          </a:p>
        </p:txBody>
      </p:sp>
      <p:sp>
        <p:nvSpPr>
          <p:cNvPr id="11265" name="Rectangle 1"/>
          <p:cNvSpPr>
            <a:spLocks noChangeArrowheads="1"/>
          </p:cNvSpPr>
          <p:nvPr/>
        </p:nvSpPr>
        <p:spPr bwMode="auto">
          <a:xfrm>
            <a:off x="642910" y="1500174"/>
            <a:ext cx="7786710"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indent="722313" algn="l"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Традиционное конфуцианское воспитание с его установками на образование, дисциплину и конформизм, лишь способствовали будущему социальному прорыву.</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R="0" lvl="0" indent="722313" algn="l"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 Еще одной объединяющей характеристикой </a:t>
            </a:r>
            <a:r>
              <a:rPr kumimoji="0" lang="ru-RU" sz="2000" b="1"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азиатских тигров</a:t>
            </a:r>
            <a:r>
              <a:rPr kumimoji="0" lang="ru-RU" sz="2000" b="1"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стал уровень государственного регулирования экономики. Капитализм того времени был далек от либерального идеала. Но именно государственное регулирование и поощрение способствовало бурному росту экономики. </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R="0" lvl="0" indent="722313" algn="l"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3. Особенность </a:t>
            </a:r>
            <a:r>
              <a:rPr kumimoji="0" lang="ru-RU" sz="2000" b="1"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тигров</a:t>
            </a:r>
            <a:r>
              <a:rPr kumimoji="0" lang="ru-RU" sz="2000" b="1"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первой волны заключалась в том, что все они совершали свой экономический рывок под руководством авторитарных режимов. Никакой речи о свободе и демократическом обществе и быть не может. Да это и неудивительно, ведь азиатское общество лишь начинало знакомиться с ценностями Запада. </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cove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r>
              <a:rPr lang="ru-RU" sz="4000" dirty="0" smtClean="0">
                <a:ln/>
                <a:solidFill>
                  <a:schemeClr val="accent3"/>
                </a:solidFill>
                <a:effectLst/>
                <a:latin typeface="Times New Roman" pitchFamily="18" charset="0"/>
                <a:cs typeface="Times New Roman" pitchFamily="18" charset="0"/>
              </a:rPr>
              <a:t>Принципы развития стран НИС</a:t>
            </a:r>
            <a:endParaRPr lang="ru-RU" sz="4000" dirty="0">
              <a:ln/>
              <a:solidFill>
                <a:schemeClr val="accent3"/>
              </a:solidFill>
              <a:effectLst/>
              <a:latin typeface="Times New Roman" pitchFamily="18" charset="0"/>
              <a:cs typeface="Times New Roman" pitchFamily="18" charset="0"/>
            </a:endParaRPr>
          </a:p>
        </p:txBody>
      </p:sp>
      <p:pic>
        <p:nvPicPr>
          <p:cNvPr id="18434" name="Picture 2" descr="http://900igr.net/datas/geografija/KHozjajstvo-Azii/0005-005-Printsipy-razvitija-stran-NIS.jpg"/>
          <p:cNvPicPr>
            <a:picLocks noChangeAspect="1" noChangeArrowheads="1"/>
          </p:cNvPicPr>
          <p:nvPr/>
        </p:nvPicPr>
        <p:blipFill>
          <a:blip r:embed="rId2"/>
          <a:srcRect t="11595"/>
          <a:stretch>
            <a:fillRect/>
          </a:stretch>
        </p:blipFill>
        <p:spPr bwMode="auto">
          <a:xfrm>
            <a:off x="0" y="1285860"/>
            <a:ext cx="9144000" cy="5572140"/>
          </a:xfrm>
          <a:prstGeom prst="rect">
            <a:avLst/>
          </a:prstGeom>
          <a:blipFill dpi="0" rotWithShape="1">
            <a:blip r:embed="rId2"/>
            <a:srcRect/>
            <a:tile tx="0" ty="0" sx="100000" sy="100000" flip="none" algn="tl"/>
          </a:blipFill>
        </p:spPr>
      </p:pic>
    </p:spTree>
  </p:cSld>
  <p:clrMapOvr>
    <a:masterClrMapping/>
  </p:clrMapOvr>
  <p:transition>
    <p:cover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0"/>
            <a:ext cx="8229600" cy="1143000"/>
          </a:xfrm>
        </p:spPr>
        <p:txBody>
          <a:bodyPr>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r>
              <a:rPr lang="ru-RU" dirty="0" smtClean="0">
                <a:ln/>
                <a:solidFill>
                  <a:schemeClr val="accent3"/>
                </a:solidFill>
                <a:effectLst/>
                <a:latin typeface="Times New Roman" pitchFamily="18" charset="0"/>
                <a:cs typeface="Times New Roman" pitchFamily="18" charset="0"/>
              </a:rPr>
              <a:t>Политика «догоняющего развития»</a:t>
            </a:r>
            <a:endParaRPr lang="ru-RU" dirty="0">
              <a:ln/>
              <a:solidFill>
                <a:schemeClr val="accent3"/>
              </a:solidFill>
              <a:effectLst/>
              <a:latin typeface="Times New Roman" pitchFamily="18" charset="0"/>
              <a:cs typeface="Times New Roman" pitchFamily="18" charset="0"/>
            </a:endParaRPr>
          </a:p>
        </p:txBody>
      </p:sp>
      <p:pic>
        <p:nvPicPr>
          <p:cNvPr id="20482" name="Picture 2" descr="http://im8-tub-ua.yandex.net/i?id=32909447-41-72&amp;n=21"/>
          <p:cNvPicPr>
            <a:picLocks noChangeAspect="1" noChangeArrowheads="1"/>
          </p:cNvPicPr>
          <p:nvPr/>
        </p:nvPicPr>
        <p:blipFill>
          <a:blip r:embed="rId2"/>
          <a:srcRect/>
          <a:stretch>
            <a:fillRect/>
          </a:stretch>
        </p:blipFill>
        <p:spPr bwMode="auto">
          <a:xfrm>
            <a:off x="5214942" y="2500306"/>
            <a:ext cx="3714744" cy="2071702"/>
          </a:xfrm>
          <a:prstGeom prst="roundRect">
            <a:avLst>
              <a:gd name="adj" fmla="val 24752"/>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
        <p:nvSpPr>
          <p:cNvPr id="6" name="Прямоугольник 5"/>
          <p:cNvSpPr/>
          <p:nvPr/>
        </p:nvSpPr>
        <p:spPr>
          <a:xfrm>
            <a:off x="500034" y="1285860"/>
            <a:ext cx="7358114" cy="1200329"/>
          </a:xfrm>
          <a:prstGeom prst="rect">
            <a:avLst/>
          </a:prstGeom>
        </p:spPr>
        <p:txBody>
          <a:bodyPr wrap="square">
            <a:spAutoFit/>
          </a:bodyPr>
          <a:lstStyle/>
          <a:p>
            <a:pPr indent="714375"/>
            <a:r>
              <a:rPr lang="ru-RU" b="1" dirty="0" smtClean="0">
                <a:latin typeface="Times New Roman" pitchFamily="18" charset="0"/>
                <a:cs typeface="Times New Roman" pitchFamily="18" charset="0"/>
              </a:rPr>
              <a:t>Еще в середине XX в. роль этих стран в мировой политике и экономике была, можно сказать, третьестепенной. Но затем они стали все более активно и последовательно осуществлять политику «догоняющего развития». </a:t>
            </a:r>
            <a:endParaRPr lang="ru-RU" dirty="0">
              <a:latin typeface="Times New Roman" pitchFamily="18" charset="0"/>
              <a:cs typeface="Times New Roman" pitchFamily="18" charset="0"/>
            </a:endParaRPr>
          </a:p>
        </p:txBody>
      </p:sp>
      <p:sp>
        <p:nvSpPr>
          <p:cNvPr id="7" name="Прямоугольник 6"/>
          <p:cNvSpPr/>
          <p:nvPr/>
        </p:nvSpPr>
        <p:spPr>
          <a:xfrm>
            <a:off x="500034" y="2571744"/>
            <a:ext cx="4714876" cy="2862322"/>
          </a:xfrm>
          <a:prstGeom prst="rect">
            <a:avLst/>
          </a:prstGeom>
        </p:spPr>
        <p:txBody>
          <a:bodyPr wrap="square">
            <a:spAutoFit/>
          </a:bodyPr>
          <a:lstStyle/>
          <a:p>
            <a:pPr indent="714375"/>
            <a:r>
              <a:rPr lang="ru-RU" b="1" dirty="0" smtClean="0">
                <a:latin typeface="Times New Roman" pitchFamily="18" charset="0"/>
                <a:cs typeface="Times New Roman" pitchFamily="18" charset="0"/>
              </a:rPr>
              <a:t>При этом своего рода образцом, эталоном для них послужил опыт Японии, или, иными словами, японская модель развития. Правда, различают северную (страны «первой волны») и южную (страны «второй волны») модели. Но общего между ними больше, чем различий. И в том и в другом случае они привели – как и в Японии – к настоящему «экономическому чуду». </a:t>
            </a:r>
            <a:endParaRPr lang="ru-RU" dirty="0">
              <a:latin typeface="Times New Roman" pitchFamily="18" charset="0"/>
              <a:cs typeface="Times New Roman" pitchFamily="18" charset="0"/>
            </a:endParaRPr>
          </a:p>
        </p:txBody>
      </p:sp>
      <p:sp>
        <p:nvSpPr>
          <p:cNvPr id="8" name="Прямоугольник 7"/>
          <p:cNvSpPr/>
          <p:nvPr/>
        </p:nvSpPr>
        <p:spPr>
          <a:xfrm>
            <a:off x="571472" y="5429264"/>
            <a:ext cx="7643866" cy="1200329"/>
          </a:xfrm>
          <a:prstGeom prst="rect">
            <a:avLst/>
          </a:prstGeom>
        </p:spPr>
        <p:txBody>
          <a:bodyPr wrap="square">
            <a:spAutoFit/>
          </a:bodyPr>
          <a:lstStyle/>
          <a:p>
            <a:pPr indent="714375"/>
            <a:r>
              <a:rPr lang="ru-RU" b="1" dirty="0" smtClean="0">
                <a:latin typeface="Times New Roman" pitchFamily="18" charset="0"/>
                <a:cs typeface="Times New Roman" pitchFamily="18" charset="0"/>
              </a:rPr>
              <a:t>В результате Республика Корея и Сингапур уже обрели официальный статус экономически развитых государств, причем Республика Корея вошла в избранный клуб стран – членов Организации экономического сотрудничества и развития (ОЭСР). </a:t>
            </a:r>
            <a:endParaRPr lang="ru-RU" dirty="0">
              <a:latin typeface="Times New Roman" pitchFamily="18" charset="0"/>
              <a:cs typeface="Times New Roman" pitchFamily="18" charset="0"/>
            </a:endParaRPr>
          </a:p>
        </p:txBody>
      </p:sp>
    </p:spTree>
  </p:cSld>
  <p:clrMapOvr>
    <a:masterClrMapping/>
  </p:clrMapOvr>
  <p:transition>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2" descr="http://5klass.net/datas/geografija/Ekonomicheskij-rost-stran/0005-005-Ekonomicheskij-rost-stran.jpg"/>
          <p:cNvPicPr>
            <a:picLocks noChangeAspect="1" noChangeArrowheads="1"/>
          </p:cNvPicPr>
          <p:nvPr/>
        </p:nvPicPr>
        <p:blipFill>
          <a:blip r:embed="rId2">
            <a:duotone>
              <a:schemeClr val="accent3">
                <a:shade val="45000"/>
                <a:satMod val="135000"/>
              </a:schemeClr>
              <a:prstClr val="white"/>
            </a:duotone>
          </a:blip>
          <a:srcRect/>
          <a:stretch>
            <a:fillRect/>
          </a:stretch>
        </p:blipFill>
        <p:spPr bwMode="auto">
          <a:xfrm>
            <a:off x="0" y="0"/>
            <a:ext cx="9144000" cy="6858000"/>
          </a:xfrm>
          <a:prstGeom prst="rect">
            <a:avLst/>
          </a:prstGeom>
          <a:noFill/>
        </p:spPr>
      </p:pic>
    </p:spTree>
  </p:cSld>
  <p:clrMapOvr>
    <a:masterClrMapping/>
  </p:clrMapOvr>
  <p:transition>
    <p:push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r>
              <a:rPr lang="ru-RU" dirty="0" smtClean="0">
                <a:ln/>
                <a:solidFill>
                  <a:schemeClr val="accent3"/>
                </a:solidFill>
                <a:effectLst/>
                <a:latin typeface="Times New Roman" pitchFamily="18" charset="0"/>
                <a:cs typeface="Times New Roman" pitchFamily="18" charset="0"/>
              </a:rPr>
              <a:t>Общий объем ВВП в НИС зарубежной Азии</a:t>
            </a:r>
            <a:endParaRPr lang="ru-RU" dirty="0">
              <a:ln/>
              <a:solidFill>
                <a:schemeClr val="accent3"/>
              </a:solidFill>
              <a:effectLst/>
              <a:latin typeface="Times New Roman" pitchFamily="18" charset="0"/>
              <a:cs typeface="Times New Roman" pitchFamily="18" charset="0"/>
            </a:endParaRPr>
          </a:p>
        </p:txBody>
      </p:sp>
      <p:pic>
        <p:nvPicPr>
          <p:cNvPr id="21506" name="Picture 2" descr="http://www.xliby.ru/uchebniki/geograficheskaja_kartina_mira_posobie_dlja_vuzov_kn_ii_regionalnaja_harakteristika_mira/i_113.png"/>
          <p:cNvPicPr>
            <a:picLocks noChangeAspect="1" noChangeArrowheads="1"/>
          </p:cNvPicPr>
          <p:nvPr/>
        </p:nvPicPr>
        <p:blipFill>
          <a:blip r:embed="rId2"/>
          <a:srcRect/>
          <a:stretch>
            <a:fillRect/>
          </a:stretch>
        </p:blipFill>
        <p:spPr bwMode="auto">
          <a:xfrm>
            <a:off x="357158" y="1643050"/>
            <a:ext cx="3786214" cy="3786214"/>
          </a:xfrm>
          <a:prstGeom prst="rect">
            <a:avLst/>
          </a:prstGeom>
          <a:solidFill>
            <a:srgbClr val="FFFFFF">
              <a:shade val="85000"/>
            </a:srgbClr>
          </a:solid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6" name="Прямоугольник 5"/>
          <p:cNvSpPr/>
          <p:nvPr/>
        </p:nvSpPr>
        <p:spPr>
          <a:xfrm>
            <a:off x="4286248" y="1643050"/>
            <a:ext cx="4572000" cy="4247317"/>
          </a:xfrm>
          <a:prstGeom prst="rect">
            <a:avLst/>
          </a:prstGeom>
        </p:spPr>
        <p:txBody>
          <a:bodyPr wrap="square">
            <a:spAutoFit/>
          </a:bodyPr>
          <a:lstStyle/>
          <a:p>
            <a:pPr indent="722313"/>
            <a:r>
              <a:rPr lang="ru-RU" b="1" dirty="0" smtClean="0">
                <a:latin typeface="Times New Roman" pitchFamily="18" charset="0"/>
                <a:cs typeface="Times New Roman" pitchFamily="18" charset="0"/>
              </a:rPr>
              <a:t>Действительно, за последние три-четыре десятилетия азиатские «тигры» совершили настоящий прыжок от отсталости к гораздо более высокому уровню развития. Он нашел наиболее яркое выражение в достижении едва ли не самых высоких в мире темпов прироста ВВП, которые составили в 1960—1980-х гг. 6—13 % в год, в первой половине 1990-х гг. – 6–9 % и только во второй половине 1990-х гг. заметно снизились.</a:t>
            </a:r>
            <a:endParaRPr lang="ru-RU" dirty="0" smtClean="0">
              <a:latin typeface="Times New Roman" pitchFamily="18" charset="0"/>
              <a:cs typeface="Times New Roman" pitchFamily="18" charset="0"/>
            </a:endParaRPr>
          </a:p>
          <a:p>
            <a:pPr indent="722313"/>
            <a:r>
              <a:rPr lang="ru-RU" b="1" dirty="0" smtClean="0">
                <a:latin typeface="Times New Roman" pitchFamily="18" charset="0"/>
                <a:cs typeface="Times New Roman" pitchFamily="18" charset="0"/>
              </a:rPr>
              <a:t>Благодаря таким высоким темпам во всех этих странах возросли показатели общего объема ВВП (табл.) </a:t>
            </a:r>
            <a:endParaRPr lang="ru-RU" dirty="0">
              <a:latin typeface="Times New Roman" pitchFamily="18" charset="0"/>
              <a:cs typeface="Times New Roman" pitchFamily="18" charset="0"/>
            </a:endParaRPr>
          </a:p>
        </p:txBody>
      </p:sp>
      <p:sp>
        <p:nvSpPr>
          <p:cNvPr id="7" name="Прямоугольник 6"/>
          <p:cNvSpPr/>
          <p:nvPr/>
        </p:nvSpPr>
        <p:spPr>
          <a:xfrm>
            <a:off x="285720" y="5643578"/>
            <a:ext cx="3929090" cy="523220"/>
          </a:xfrm>
          <a:prstGeom prst="rect">
            <a:avLst/>
          </a:prstGeom>
        </p:spPr>
        <p:txBody>
          <a:bodyPr wrap="square">
            <a:spAutoFit/>
          </a:bodyPr>
          <a:lstStyle/>
          <a:p>
            <a:r>
              <a:rPr lang="ru-RU" sz="1400" b="1" dirty="0" smtClean="0">
                <a:latin typeface="Times New Roman" pitchFamily="18" charset="0"/>
                <a:cs typeface="Times New Roman" pitchFamily="18" charset="0"/>
              </a:rPr>
              <a:t>ОБЩИЙ ОБЪЕМ ВВП В НИС ЗАРУБЕЖНОЙ АЗИИ В 2007 г. </a:t>
            </a:r>
            <a:endParaRPr lang="ru-RU" sz="1400" dirty="0">
              <a:latin typeface="Times New Roman" pitchFamily="18" charset="0"/>
              <a:cs typeface="Times New Roman" pitchFamily="18" charset="0"/>
            </a:endParaRPr>
          </a:p>
        </p:txBody>
      </p:sp>
    </p:spTree>
  </p:cSld>
  <p:clrMapOvr>
    <a:masterClrMapping/>
  </p:clrMapOvr>
  <p:transition>
    <p:push/>
  </p:transition>
  <p:timing>
    <p:tnLst>
      <p:par>
        <p:cTn id="1" dur="indefinite" restart="never" nodeType="tmRoot"/>
      </p:par>
    </p:tnLst>
  </p:timing>
</p:sld>
</file>

<file path=ppt/theme/theme1.xml><?xml version="1.0" encoding="utf-8"?>
<a:theme xmlns:a="http://schemas.openxmlformats.org/drawingml/2006/main" name="planettt5">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planettt5</Template>
  <TotalTime>231</TotalTime>
  <Words>1112</Words>
  <PresentationFormat>Экран (4:3)</PresentationFormat>
  <Paragraphs>54</Paragraphs>
  <Slides>14</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planettt5</vt:lpstr>
      <vt:lpstr>Азиатские «тигры»</vt:lpstr>
      <vt:lpstr>План</vt:lpstr>
      <vt:lpstr>Азиатские «тигры» первой и второй волны </vt:lpstr>
      <vt:lpstr>Общее между «странами-тиграми» первой волны</vt:lpstr>
      <vt:lpstr>Общее между «странами-тиграми» первой волны</vt:lpstr>
      <vt:lpstr>Принципы развития стран НИС</vt:lpstr>
      <vt:lpstr>Политика «догоняющего развития»</vt:lpstr>
      <vt:lpstr>Слайд 8</vt:lpstr>
      <vt:lpstr>Общий объем ВВП в НИС зарубежной Азии</vt:lpstr>
      <vt:lpstr>Среднедушевой ВВП НИС Азии </vt:lpstr>
      <vt:lpstr>Политика индустриализации</vt:lpstr>
      <vt:lpstr>Факторы успешного развития стран НИС</vt:lpstr>
      <vt:lpstr>Открытая  экономика стран НИС</vt:lpstr>
      <vt:lpstr>Источники</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Азиатские «тигры»</dc:title>
  <dc:creator>user</dc:creator>
  <cp:lastModifiedBy>user</cp:lastModifiedBy>
  <cp:revision>27</cp:revision>
  <dcterms:created xsi:type="dcterms:W3CDTF">2013-02-28T14:25:32Z</dcterms:created>
  <dcterms:modified xsi:type="dcterms:W3CDTF">2013-03-01T12:05:13Z</dcterms:modified>
</cp:coreProperties>
</file>