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</p:sldMasterIdLst>
  <p:sldIdLst>
    <p:sldId id="256" r:id="rId2"/>
    <p:sldId id="257" r:id="rId3"/>
    <p:sldId id="258" r:id="rId4"/>
    <p:sldId id="259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3" r:id="rId16"/>
    <p:sldId id="274" r:id="rId17"/>
    <p:sldId id="275" r:id="rId18"/>
    <p:sldId id="276" r:id="rId19"/>
    <p:sldId id="277" r:id="rId20"/>
    <p:sldId id="278" r:id="rId21"/>
    <p:sldId id="279" r:id="rId22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4" d="100"/>
          <a:sy n="64" d="100"/>
        </p:scale>
        <p:origin x="-1566" y="-1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 bwMode="gray"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4282" y="357166"/>
            <a:ext cx="8715436" cy="1470025"/>
          </a:xfrm>
        </p:spPr>
        <p:txBody>
          <a:bodyPr/>
          <a:lstStyle>
            <a:lvl1pPr>
              <a:defRPr b="1" baseline="0">
                <a:ln w="19050" cmpd="sng">
                  <a:solidFill>
                    <a:schemeClr val="bg1"/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/>
                <a:latin typeface="+mj-lt"/>
                <a:ea typeface="+mj-ea"/>
                <a:cs typeface="Tahoma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928802"/>
            <a:ext cx="6400800" cy="1428760"/>
          </a:xfrm>
        </p:spPr>
        <p:txBody>
          <a:bodyPr/>
          <a:lstStyle>
            <a:lvl1pPr marL="0" indent="0" algn="ctr">
              <a:buNone/>
              <a:defRPr b="1" cap="none" spc="0">
                <a:ln w="19050">
                  <a:solidFill>
                    <a:srgbClr val="0C3226"/>
                  </a:solidFill>
                </a:ln>
                <a:solidFill>
                  <a:schemeClr val="bg1"/>
                </a:solidFill>
                <a:effectLst/>
                <a:latin typeface="+mn-lt"/>
                <a:cs typeface="Microsoft Sans Serif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E17891B-E499-4E12-9FB3-3C7679D63E13}" type="datetimeFigureOut">
              <a:rPr lang="uk-UA" smtClean="0"/>
              <a:pPr/>
              <a:t>06.06.2014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13B924-FE38-46C1-8B79-66576283E906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buFontTx/>
              <a:buBlip>
                <a:blip r:embed="rId2"/>
              </a:buBlip>
              <a:defRPr/>
            </a:lvl1pPr>
            <a:lvl2pPr>
              <a:buFontTx/>
              <a:buBlip>
                <a:blip r:embed="rId3"/>
              </a:buBlip>
              <a:defRPr/>
            </a:lvl2pPr>
            <a:lvl3pPr>
              <a:buFontTx/>
              <a:buBlip>
                <a:blip r:embed="rId2"/>
              </a:buBlip>
              <a:defRPr/>
            </a:lvl3pPr>
            <a:lvl4pPr>
              <a:buFontTx/>
              <a:buBlip>
                <a:blip r:embed="rId3"/>
              </a:buBlip>
              <a:defRPr/>
            </a:lvl4pPr>
            <a:lvl5pPr>
              <a:buFontTx/>
              <a:buBlip>
                <a:blip r:embed="rId2"/>
              </a:buBlip>
              <a:defRPr/>
            </a:lvl5pPr>
            <a:lvl6pPr>
              <a:buFontTx/>
              <a:buBlip>
                <a:blip r:embed="rId3"/>
              </a:buBlip>
              <a:defRPr/>
            </a:lvl6pPr>
            <a:lvl7pPr>
              <a:buFontTx/>
              <a:buBlip>
                <a:blip r:embed="rId2"/>
              </a:buBlip>
              <a:defRPr/>
            </a:lvl7pPr>
            <a:lvl8pPr>
              <a:buFontTx/>
              <a:buBlip>
                <a:blip r:embed="rId3"/>
              </a:buBlip>
              <a:defRPr/>
            </a:lvl8pPr>
            <a:lvl9pPr>
              <a:buFontTx/>
              <a:buBlip>
                <a:blip r:embed="rId2"/>
              </a:buBlip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E17891B-E499-4E12-9FB3-3C7679D63E13}" type="datetimeFigureOut">
              <a:rPr lang="uk-UA" smtClean="0"/>
              <a:pPr/>
              <a:t>06.06.2014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13B924-FE38-46C1-8B79-66576283E906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buFontTx/>
              <a:buBlip>
                <a:blip r:embed="rId2"/>
              </a:buBlip>
              <a:defRPr/>
            </a:lvl1pPr>
            <a:lvl2pPr>
              <a:buFontTx/>
              <a:buBlip>
                <a:blip r:embed="rId3"/>
              </a:buBlip>
              <a:defRPr/>
            </a:lvl2pPr>
            <a:lvl3pPr>
              <a:buFontTx/>
              <a:buBlip>
                <a:blip r:embed="rId2"/>
              </a:buBlip>
              <a:defRPr/>
            </a:lvl3pPr>
            <a:lvl4pPr>
              <a:buFontTx/>
              <a:buBlip>
                <a:blip r:embed="rId3"/>
              </a:buBlip>
              <a:defRPr/>
            </a:lvl4pPr>
            <a:lvl5pPr>
              <a:buFontTx/>
              <a:buBlip>
                <a:blip r:embed="rId2"/>
              </a:buBlip>
              <a:defRPr/>
            </a:lvl5pPr>
            <a:lvl6pPr>
              <a:buFontTx/>
              <a:buBlip>
                <a:blip r:embed="rId3"/>
              </a:buBlip>
              <a:defRPr/>
            </a:lvl6pPr>
            <a:lvl7pPr>
              <a:buFontTx/>
              <a:buBlip>
                <a:blip r:embed="rId2"/>
              </a:buBlip>
              <a:defRPr/>
            </a:lvl7pPr>
            <a:lvl8pPr>
              <a:buFontTx/>
              <a:buBlip>
                <a:blip r:embed="rId3"/>
              </a:buBlip>
              <a:defRPr/>
            </a:lvl8pPr>
            <a:lvl9pPr>
              <a:buFontTx/>
              <a:buBlip>
                <a:blip r:embed="rId2"/>
              </a:buBlip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E17891B-E499-4E12-9FB3-3C7679D63E13}" type="datetimeFigureOut">
              <a:rPr lang="uk-UA" smtClean="0"/>
              <a:pPr/>
              <a:t>06.06.2014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13B924-FE38-46C1-8B79-66576283E906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E17891B-E499-4E12-9FB3-3C7679D63E13}" type="datetimeFigureOut">
              <a:rPr lang="uk-UA" smtClean="0"/>
              <a:pPr/>
              <a:t>06.06.2014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13B924-FE38-46C1-8B79-66576283E906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10403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E17891B-E499-4E12-9FB3-3C7679D63E13}" type="datetimeFigureOut">
              <a:rPr lang="uk-UA" smtClean="0"/>
              <a:pPr/>
              <a:t>06.06.2014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13B924-FE38-46C1-8B79-66576283E906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E17891B-E499-4E12-9FB3-3C7679D63E13}" type="datetimeFigureOut">
              <a:rPr lang="uk-UA" smtClean="0"/>
              <a:pPr/>
              <a:t>06.06.2014</a:t>
            </a:fld>
            <a:endParaRPr lang="uk-UA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uk-U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13B924-FE38-46C1-8B79-66576283E906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E17891B-E499-4E12-9FB3-3C7679D63E13}" type="datetimeFigureOut">
              <a:rPr lang="uk-UA" smtClean="0"/>
              <a:pPr/>
              <a:t>06.06.2014</a:t>
            </a:fld>
            <a:endParaRPr lang="uk-UA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uk-UA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13B924-FE38-46C1-8B79-66576283E906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E17891B-E499-4E12-9FB3-3C7679D63E13}" type="datetimeFigureOut">
              <a:rPr lang="uk-UA" smtClean="0"/>
              <a:pPr/>
              <a:t>06.06.2014</a:t>
            </a:fld>
            <a:endParaRPr lang="uk-UA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uk-UA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13B924-FE38-46C1-8B79-66576283E906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E17891B-E499-4E12-9FB3-3C7679D63E13}" type="datetimeFigureOut">
              <a:rPr lang="uk-UA" smtClean="0"/>
              <a:pPr/>
              <a:t>06.06.2014</a:t>
            </a:fld>
            <a:endParaRPr lang="uk-UA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uk-UA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13B924-FE38-46C1-8B79-66576283E906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E17891B-E499-4E12-9FB3-3C7679D63E13}" type="datetimeFigureOut">
              <a:rPr lang="uk-UA" smtClean="0"/>
              <a:pPr/>
              <a:t>06.06.2014</a:t>
            </a:fld>
            <a:endParaRPr lang="uk-UA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uk-U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13B924-FE38-46C1-8B79-66576283E906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E17891B-E499-4E12-9FB3-3C7679D63E13}" type="datetimeFigureOut">
              <a:rPr lang="uk-UA" smtClean="0"/>
              <a:pPr/>
              <a:t>06.06.2014</a:t>
            </a:fld>
            <a:endParaRPr lang="uk-UA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uk-U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13B924-FE38-46C1-8B79-66576283E906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C3226"/>
                </a:solidFill>
                <a:latin typeface="+mn-lt"/>
              </a:defRPr>
            </a:lvl1pPr>
          </a:lstStyle>
          <a:p>
            <a:fld id="{6E17891B-E499-4E12-9FB3-3C7679D63E13}" type="datetimeFigureOut">
              <a:rPr lang="uk-UA" smtClean="0"/>
              <a:pPr/>
              <a:t>06.06.2014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C3226"/>
                </a:solidFill>
                <a:latin typeface="+mn-lt"/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C3226"/>
                </a:solidFill>
                <a:latin typeface="+mn-lt"/>
              </a:defRPr>
            </a:lvl1pPr>
          </a:lstStyle>
          <a:p>
            <a:fld id="{BB13B924-FE38-46C1-8B79-66576283E906}" type="slidenum">
              <a:rPr lang="uk-UA" smtClean="0"/>
              <a:pPr/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ransition advTm="1000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b="1" kern="1200">
          <a:ln w="19050">
            <a:solidFill>
              <a:schemeClr val="bg1"/>
            </a:solidFill>
          </a:ln>
          <a:solidFill>
            <a:srgbClr val="00133A"/>
          </a:solidFill>
          <a:latin typeface="+mj-lt"/>
          <a:ea typeface="+mj-ea"/>
          <a:cs typeface="Tahoma" pitchFamily="34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133A"/>
          </a:solidFill>
          <a:latin typeface="Verdana" pitchFamily="34" charset="0"/>
          <a:cs typeface="Tahoma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133A"/>
          </a:solidFill>
          <a:latin typeface="Verdana" pitchFamily="34" charset="0"/>
          <a:cs typeface="Tahoma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133A"/>
          </a:solidFill>
          <a:latin typeface="Verdana" pitchFamily="34" charset="0"/>
          <a:cs typeface="Tahoma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133A"/>
          </a:solidFill>
          <a:latin typeface="Verdana" pitchFamily="34" charset="0"/>
          <a:cs typeface="Tahoma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133A"/>
          </a:solidFill>
          <a:latin typeface="Verdana" pitchFamily="34" charset="0"/>
          <a:cs typeface="Tahoma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133A"/>
          </a:solidFill>
          <a:latin typeface="Verdana" pitchFamily="34" charset="0"/>
          <a:cs typeface="Tahoma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133A"/>
          </a:solidFill>
          <a:latin typeface="Verdana" pitchFamily="34" charset="0"/>
          <a:cs typeface="Tahoma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133A"/>
          </a:solidFill>
          <a:latin typeface="Verdana" pitchFamily="34" charset="0"/>
          <a:cs typeface="Tahom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Blip>
          <a:blip r:embed="rId14"/>
        </a:buBlip>
        <a:defRPr sz="3200" kern="1200">
          <a:solidFill>
            <a:srgbClr val="10403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Blip>
          <a:blip r:embed="rId15"/>
        </a:buBlip>
        <a:defRPr sz="2800" kern="1200">
          <a:solidFill>
            <a:srgbClr val="10403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Blip>
          <a:blip r:embed="rId14"/>
        </a:buBlip>
        <a:defRPr sz="2400" kern="1200">
          <a:solidFill>
            <a:srgbClr val="10403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Blip>
          <a:blip r:embed="rId15"/>
        </a:buBlip>
        <a:defRPr sz="2000" kern="1200">
          <a:solidFill>
            <a:srgbClr val="10403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Blip>
          <a:blip r:embed="rId14"/>
        </a:buBlip>
        <a:defRPr sz="2000" kern="1200">
          <a:solidFill>
            <a:srgbClr val="10403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Tx/>
        <a:buBlip>
          <a:blip r:embed="rId15"/>
        </a:buBlip>
        <a:defRPr sz="1800" kern="1200">
          <a:solidFill>
            <a:srgbClr val="10403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Tx/>
        <a:buBlip>
          <a:blip r:embed="rId14"/>
        </a:buBlip>
        <a:defRPr sz="1800" kern="1200">
          <a:solidFill>
            <a:srgbClr val="10403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Tx/>
        <a:buBlip>
          <a:blip r:embed="rId15"/>
        </a:buBlip>
        <a:defRPr sz="1600" kern="1200">
          <a:solidFill>
            <a:srgbClr val="10403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Tx/>
        <a:buBlip>
          <a:blip r:embed="rId14"/>
        </a:buBlip>
        <a:defRPr sz="1600" kern="1200">
          <a:solidFill>
            <a:srgbClr val="10403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692696"/>
            <a:ext cx="8715436" cy="4104456"/>
          </a:xfrm>
        </p:spPr>
        <p:txBody>
          <a:bodyPr>
            <a:normAutofit/>
          </a:bodyPr>
          <a:lstStyle/>
          <a:p>
            <a:pPr lvl="0" fontAlgn="auto">
              <a:spcAft>
                <a:spcPts val="0"/>
              </a:spcAft>
              <a:defRPr/>
            </a:pPr>
            <a:r>
              <a:rPr lang="uk-UA" dirty="0" smtClean="0"/>
              <a:t>Презентація</a:t>
            </a:r>
            <a:br>
              <a:rPr lang="uk-UA" dirty="0" smtClean="0"/>
            </a:br>
            <a:r>
              <a:rPr lang="uk-UA" sz="2000" dirty="0" smtClean="0"/>
              <a:t>на тему:</a:t>
            </a:r>
            <a:br>
              <a:rPr lang="uk-UA" sz="2000" dirty="0" smtClean="0"/>
            </a:br>
            <a:r>
              <a:rPr lang="uk-UA" dirty="0" smtClean="0">
                <a:solidFill>
                  <a:srgbClr val="003300"/>
                </a:solidFill>
                <a:effectLst>
                  <a:glow rad="101600">
                    <a:srgbClr val="FFFF66">
                      <a:alpha val="6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Вирубування л</a:t>
            </a:r>
            <a:r>
              <a:rPr lang="uk-UA" dirty="0" smtClean="0">
                <a:ln>
                  <a:noFill/>
                </a:ln>
                <a:solidFill>
                  <a:srgbClr val="003300"/>
                </a:solidFill>
                <a:effectLst>
                  <a:glow rad="101600">
                    <a:srgbClr val="FFFF66">
                      <a:alpha val="6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ісів</a:t>
            </a:r>
            <a:r>
              <a:rPr lang="uk-UA" dirty="0" smtClean="0">
                <a:solidFill>
                  <a:srgbClr val="003300"/>
                </a:solidFill>
                <a:effectLst>
                  <a:glow rad="101600">
                    <a:srgbClr val="FFFF66">
                      <a:alpha val="6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uk-UA" dirty="0" smtClean="0">
                <a:ln>
                  <a:noFill/>
                </a:ln>
                <a:solidFill>
                  <a:srgbClr val="003300"/>
                </a:solidFill>
                <a:effectLst>
                  <a:glow rad="101600">
                    <a:srgbClr val="FFFF66">
                      <a:alpha val="6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– </a:t>
            </a:r>
            <a:br>
              <a:rPr lang="uk-UA" dirty="0" smtClean="0">
                <a:ln>
                  <a:noFill/>
                </a:ln>
                <a:solidFill>
                  <a:srgbClr val="003300"/>
                </a:solidFill>
                <a:effectLst>
                  <a:glow rad="101600">
                    <a:srgbClr val="FFFF66">
                      <a:alpha val="6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uk-UA" dirty="0" smtClean="0">
                <a:solidFill>
                  <a:srgbClr val="003300"/>
                </a:solidFill>
                <a:effectLst>
                  <a:glow rad="101600">
                    <a:srgbClr val="FFFF66">
                      <a:alpha val="6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в</a:t>
            </a:r>
            <a:r>
              <a:rPr lang="uk-UA" dirty="0" smtClean="0">
                <a:ln>
                  <a:noFill/>
                </a:ln>
                <a:solidFill>
                  <a:srgbClr val="003300"/>
                </a:solidFill>
                <a:effectLst>
                  <a:glow rad="101600">
                    <a:srgbClr val="FFFF66">
                      <a:alpha val="6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трата дихання планети  </a:t>
            </a:r>
            <a:br>
              <a:rPr lang="uk-UA" dirty="0" smtClean="0">
                <a:ln>
                  <a:noFill/>
                </a:ln>
                <a:solidFill>
                  <a:srgbClr val="003300"/>
                </a:solidFill>
                <a:effectLst>
                  <a:glow rad="101600">
                    <a:srgbClr val="FFFF66">
                      <a:alpha val="6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uk-UA" dirty="0" smtClean="0"/>
              <a:t/>
            </a:r>
            <a:br>
              <a:rPr lang="uk-UA" dirty="0" smtClean="0"/>
            </a:br>
            <a:endParaRPr lang="uk-UA" dirty="0"/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9210" y="0"/>
            <a:ext cx="917321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348880"/>
            <a:ext cx="8229600" cy="1143000"/>
          </a:xfrm>
          <a:solidFill>
            <a:schemeClr val="lt1">
              <a:alpha val="5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uk-UA" sz="4800" dirty="0" smtClean="0"/>
              <a:t>Урагани</a:t>
            </a:r>
            <a:endParaRPr lang="uk-UA" sz="4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348880"/>
            <a:ext cx="8229600" cy="1143000"/>
          </a:xfrm>
          <a:solidFill>
            <a:schemeClr val="lt1">
              <a:alpha val="48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uk-UA" sz="4800" dirty="0" smtClean="0"/>
              <a:t>Повені</a:t>
            </a:r>
            <a:endParaRPr lang="uk-UA" sz="4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420888"/>
            <a:ext cx="8229600" cy="1143000"/>
          </a:xfrm>
          <a:solidFill>
            <a:schemeClr val="lt1">
              <a:alpha val="51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uk-UA" sz="4800" dirty="0" smtClean="0"/>
              <a:t>Кислотні дощі</a:t>
            </a:r>
            <a:endParaRPr lang="uk-UA" sz="4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9210" y="0"/>
            <a:ext cx="917321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0" y="1988840"/>
            <a:ext cx="9144000" cy="2246769"/>
          </a:xfrm>
          <a:prstGeom prst="rect">
            <a:avLst/>
          </a:prstGeom>
          <a:solidFill>
            <a:schemeClr val="lt1">
              <a:alpha val="49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uk-UA" sz="2800" dirty="0" smtClean="0">
                <a:solidFill>
                  <a:schemeClr val="bg2">
                    <a:lumMod val="10000"/>
                  </a:schemeClr>
                </a:solidFill>
              </a:rPr>
              <a:t>зміна гідрологічного режиму</a:t>
            </a:r>
          </a:p>
          <a:p>
            <a:pPr marL="342900" indent="-342900"/>
            <a:endParaRPr lang="uk-UA" sz="2800" dirty="0" smtClean="0">
              <a:solidFill>
                <a:schemeClr val="bg2">
                  <a:lumMod val="10000"/>
                </a:schemeClr>
              </a:solidFill>
            </a:endParaRPr>
          </a:p>
          <a:p>
            <a:pPr marL="342900" indent="-342900">
              <a:buFont typeface="Wingdings" pitchFamily="2" charset="2"/>
              <a:buChar char="v"/>
            </a:pPr>
            <a:r>
              <a:rPr lang="uk-UA" sz="2800" dirty="0" smtClean="0">
                <a:solidFill>
                  <a:schemeClr val="bg2">
                    <a:lumMod val="10000"/>
                  </a:schemeClr>
                </a:solidFill>
              </a:rPr>
              <a:t>зниження стійкості до </a:t>
            </a:r>
            <a:r>
              <a:rPr lang="uk-UA" sz="2800" dirty="0" err="1" smtClean="0">
                <a:solidFill>
                  <a:schemeClr val="bg2">
                    <a:lumMod val="10000"/>
                  </a:schemeClr>
                </a:solidFill>
              </a:rPr>
              <a:t>фітозахворювань</a:t>
            </a:r>
            <a:endParaRPr lang="uk-UA" sz="2800" dirty="0" smtClean="0">
              <a:solidFill>
                <a:schemeClr val="bg2">
                  <a:lumMod val="10000"/>
                </a:schemeClr>
              </a:solidFill>
            </a:endParaRPr>
          </a:p>
          <a:p>
            <a:pPr marL="342900" indent="-342900"/>
            <a:endParaRPr lang="uk-UA" sz="2800" dirty="0" smtClean="0">
              <a:solidFill>
                <a:schemeClr val="bg2">
                  <a:lumMod val="10000"/>
                </a:schemeClr>
              </a:solidFill>
            </a:endParaRPr>
          </a:p>
          <a:p>
            <a:pPr marL="342900" indent="-342900">
              <a:buFont typeface="Wingdings" pitchFamily="2" charset="2"/>
              <a:buChar char="v"/>
            </a:pPr>
            <a:r>
              <a:rPr lang="uk-UA" sz="2800" dirty="0" smtClean="0">
                <a:solidFill>
                  <a:schemeClr val="bg2">
                    <a:lumMod val="10000"/>
                  </a:schemeClr>
                </a:solidFill>
              </a:rPr>
              <a:t>інше</a:t>
            </a:r>
            <a:endParaRPr lang="uk-UA" sz="2800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4800" dirty="0" smtClean="0">
                <a:solidFill>
                  <a:schemeClr val="accent1">
                    <a:lumMod val="50000"/>
                  </a:schemeClr>
                </a:solidFill>
              </a:rPr>
              <a:t>Наслідки збезлісіння</a:t>
            </a:r>
            <a:endParaRPr lang="uk-UA" sz="48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1844824"/>
            <a:ext cx="8229600" cy="4525963"/>
          </a:xfrm>
        </p:spPr>
        <p:txBody>
          <a:bodyPr/>
          <a:lstStyle/>
          <a:p>
            <a:r>
              <a:rPr lang="uk-UA" dirty="0" smtClean="0"/>
              <a:t>зменшення </a:t>
            </a:r>
            <a:r>
              <a:rPr lang="uk-UA" dirty="0" err="1" smtClean="0"/>
              <a:t>біорізноманіття</a:t>
            </a:r>
            <a:endParaRPr lang="uk-UA" dirty="0" smtClean="0"/>
          </a:p>
          <a:p>
            <a:r>
              <a:rPr lang="uk-UA" dirty="0" smtClean="0"/>
              <a:t>посилення парникового ефекту</a:t>
            </a:r>
          </a:p>
          <a:p>
            <a:r>
              <a:rPr lang="uk-UA" dirty="0" smtClean="0"/>
              <a:t>зменшення запасів деревини</a:t>
            </a:r>
          </a:p>
          <a:p>
            <a:r>
              <a:rPr lang="uk-UA" smtClean="0"/>
              <a:t>зсуви </a:t>
            </a:r>
            <a:r>
              <a:rPr lang="uk-UA" dirty="0" smtClean="0"/>
              <a:t>ґрунтів</a:t>
            </a:r>
            <a:endParaRPr lang="uk-UA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63888" y="3573016"/>
            <a:ext cx="5400600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628800"/>
            <a:ext cx="4139952" cy="5229200"/>
          </a:xfrm>
          <a:solidFill>
            <a:schemeClr val="bg2">
              <a:alpha val="35000"/>
            </a:schemeClr>
          </a:solidFill>
          <a:effectLst>
            <a:softEdge rad="63500"/>
          </a:effectLst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uk-UA" sz="2400" b="1" dirty="0" smtClean="0">
                <a:solidFill>
                  <a:srgbClr val="003300"/>
                </a:solidFill>
              </a:rPr>
              <a:t>зеленим кольором виділені                                   заліснені території;</a:t>
            </a:r>
          </a:p>
          <a:p>
            <a:pPr>
              <a:buFontTx/>
              <a:buChar char="-"/>
            </a:pPr>
            <a:r>
              <a:rPr lang="uk-UA" sz="2400" b="1" dirty="0" smtClean="0">
                <a:solidFill>
                  <a:srgbClr val="003300"/>
                </a:solidFill>
              </a:rPr>
              <a:t>червоним відзначені зниклі ліси;</a:t>
            </a:r>
          </a:p>
          <a:p>
            <a:pPr>
              <a:buFontTx/>
              <a:buChar char="-"/>
            </a:pPr>
            <a:r>
              <a:rPr lang="uk-UA" sz="2400" b="1" dirty="0" smtClean="0">
                <a:solidFill>
                  <a:srgbClr val="003300"/>
                </a:solidFill>
              </a:rPr>
              <a:t>синім – знову </a:t>
            </a:r>
          </a:p>
          <a:p>
            <a:pPr>
              <a:buNone/>
            </a:pPr>
            <a:r>
              <a:rPr lang="uk-UA" sz="2400" b="1" dirty="0" smtClean="0">
                <a:solidFill>
                  <a:srgbClr val="003300"/>
                </a:solidFill>
              </a:rPr>
              <a:t>   виникаючі;</a:t>
            </a:r>
          </a:p>
          <a:p>
            <a:pPr>
              <a:buFontTx/>
              <a:buChar char="-"/>
            </a:pPr>
            <a:r>
              <a:rPr lang="uk-UA" sz="2400" b="1" dirty="0" smtClean="0">
                <a:solidFill>
                  <a:srgbClr val="003300"/>
                </a:solidFill>
              </a:rPr>
              <a:t>на ділянках рожевого кольору ліс одночасно і знищується і відроджується.     </a:t>
            </a:r>
            <a:endParaRPr lang="uk-UA" sz="2400" b="1" dirty="0">
              <a:solidFill>
                <a:srgbClr val="003300"/>
              </a:solidFill>
            </a:endParaRPr>
          </a:p>
        </p:txBody>
      </p:sp>
      <p:pic>
        <p:nvPicPr>
          <p:cNvPr id="5" name="Рисунок 4" descr="15.jp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4247456" y="1817440"/>
            <a:ext cx="4896544" cy="50405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1872208"/>
          </a:xfrm>
        </p:spPr>
        <p:txBody>
          <a:bodyPr>
            <a:normAutofit fontScale="90000"/>
          </a:bodyPr>
          <a:lstStyle/>
          <a:p>
            <a:r>
              <a:rPr lang="uk-UA" sz="3600" dirty="0" smtClean="0">
                <a:solidFill>
                  <a:srgbClr val="003300"/>
                </a:solidFill>
              </a:rPr>
              <a:t>Карта змін лісового покриву відображає динаміку за останні                                     десятиріччя: </a:t>
            </a:r>
            <a:r>
              <a:rPr lang="uk-UA" dirty="0" smtClean="0">
                <a:solidFill>
                  <a:srgbClr val="003300"/>
                </a:solidFill>
              </a:rPr>
              <a:t/>
            </a:r>
            <a:br>
              <a:rPr lang="uk-UA" dirty="0" smtClean="0">
                <a:solidFill>
                  <a:srgbClr val="003300"/>
                </a:solidFill>
              </a:rPr>
            </a:br>
            <a:endParaRPr lang="uk-UA" dirty="0"/>
          </a:p>
        </p:txBody>
      </p:sp>
    </p:spTree>
  </p:cSld>
  <p:clrMapOvr>
    <a:masterClrMapping/>
  </p:clrMapOvr>
  <p:transition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88640"/>
            <a:ext cx="8820472" cy="4176464"/>
          </a:xfrm>
          <a:solidFill>
            <a:schemeClr val="bg2">
              <a:alpha val="35000"/>
            </a:schemeClr>
          </a:solidFill>
          <a:effectLst>
            <a:softEdge rad="63500"/>
          </a:effectLst>
        </p:spPr>
        <p:txBody>
          <a:bodyPr>
            <a:normAutofit/>
          </a:bodyPr>
          <a:lstStyle/>
          <a:p>
            <a:r>
              <a:rPr lang="uk-UA" sz="2800" b="1" dirty="0">
                <a:solidFill>
                  <a:srgbClr val="003300"/>
                </a:solidFill>
              </a:rPr>
              <a:t>За підрахунками Всесвітнього Фонду Охорони Дикої Природи (</a:t>
            </a:r>
            <a:r>
              <a:rPr lang="en-US" sz="2800" b="1" dirty="0">
                <a:solidFill>
                  <a:srgbClr val="003300"/>
                </a:solidFill>
              </a:rPr>
              <a:t>WWF), </a:t>
            </a:r>
            <a:r>
              <a:rPr lang="uk-UA" sz="2800" b="1" dirty="0">
                <a:solidFill>
                  <a:srgbClr val="003300"/>
                </a:solidFill>
              </a:rPr>
              <a:t>вже через 40 років біоресурси Землі </a:t>
            </a:r>
            <a:r>
              <a:rPr lang="uk-UA" sz="2800" b="1" dirty="0" smtClean="0">
                <a:solidFill>
                  <a:srgbClr val="003300"/>
                </a:solidFill>
              </a:rPr>
              <a:t>                            будуть </a:t>
            </a:r>
            <a:r>
              <a:rPr lang="uk-UA" sz="2800" b="1" dirty="0">
                <a:solidFill>
                  <a:srgbClr val="003300"/>
                </a:solidFill>
              </a:rPr>
              <a:t>цілком вичерпані. </a:t>
            </a:r>
            <a:r>
              <a:rPr lang="uk-UA" sz="2800" b="1" dirty="0" smtClean="0">
                <a:solidFill>
                  <a:srgbClr val="003300"/>
                </a:solidFill>
              </a:rPr>
              <a:t>                                     </a:t>
            </a:r>
          </a:p>
          <a:p>
            <a:r>
              <a:rPr lang="uk-UA" sz="2800" b="1" dirty="0" smtClean="0">
                <a:solidFill>
                  <a:srgbClr val="003300"/>
                </a:solidFill>
              </a:rPr>
              <a:t>З </a:t>
            </a:r>
            <a:r>
              <a:rPr lang="uk-UA" sz="2800" b="1" dirty="0">
                <a:solidFill>
                  <a:srgbClr val="003300"/>
                </a:solidFill>
              </a:rPr>
              <a:t>лісовими масивами </a:t>
            </a:r>
            <a:r>
              <a:rPr lang="uk-UA" sz="2800" b="1" dirty="0" smtClean="0">
                <a:solidFill>
                  <a:srgbClr val="003300"/>
                </a:solidFill>
              </a:rPr>
              <a:t>                                 найгірша </a:t>
            </a:r>
            <a:r>
              <a:rPr lang="uk-UA" sz="2800" b="1" dirty="0">
                <a:solidFill>
                  <a:srgbClr val="003300"/>
                </a:solidFill>
              </a:rPr>
              <a:t>ситуація: </a:t>
            </a:r>
            <a:r>
              <a:rPr lang="uk-UA" sz="2800" b="1" dirty="0" smtClean="0">
                <a:solidFill>
                  <a:srgbClr val="003300"/>
                </a:solidFill>
              </a:rPr>
              <a:t>                          знищують їх </a:t>
            </a:r>
            <a:r>
              <a:rPr lang="uk-UA" sz="2800" b="1" dirty="0">
                <a:solidFill>
                  <a:srgbClr val="003300"/>
                </a:solidFill>
              </a:rPr>
              <a:t>за </a:t>
            </a:r>
            <a:r>
              <a:rPr lang="uk-UA" sz="2800" b="1" dirty="0" smtClean="0">
                <a:solidFill>
                  <a:srgbClr val="003300"/>
                </a:solidFill>
              </a:rPr>
              <a:t>лічені дні</a:t>
            </a:r>
            <a:r>
              <a:rPr lang="uk-UA" sz="2800" b="1" dirty="0">
                <a:solidFill>
                  <a:srgbClr val="003300"/>
                </a:solidFill>
              </a:rPr>
              <a:t>, </a:t>
            </a:r>
            <a:r>
              <a:rPr lang="uk-UA" sz="2800" b="1" dirty="0" smtClean="0">
                <a:solidFill>
                  <a:srgbClr val="003300"/>
                </a:solidFill>
              </a:rPr>
              <a:t>                                    а </a:t>
            </a:r>
            <a:r>
              <a:rPr lang="uk-UA" sz="2800" b="1" dirty="0">
                <a:solidFill>
                  <a:srgbClr val="003300"/>
                </a:solidFill>
              </a:rPr>
              <a:t>ростуть вони десятиріччями</a:t>
            </a:r>
            <a:r>
              <a:rPr lang="uk-UA" b="1" dirty="0">
                <a:solidFill>
                  <a:srgbClr val="003300"/>
                </a:solidFill>
              </a:rPr>
              <a:t>. </a:t>
            </a:r>
          </a:p>
        </p:txBody>
      </p:sp>
      <p:pic>
        <p:nvPicPr>
          <p:cNvPr id="6" name="Рисунок 5" descr="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92080" y="3943646"/>
            <a:ext cx="3851920" cy="27091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152" y="1484784"/>
            <a:ext cx="3001516" cy="1962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3789040"/>
            <a:ext cx="428625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88640"/>
            <a:ext cx="9144000" cy="6669360"/>
          </a:xfrm>
          <a:solidFill>
            <a:schemeClr val="bg2">
              <a:alpha val="35000"/>
            </a:schemeClr>
          </a:solidFill>
          <a:effectLst>
            <a:softEdge rad="63500"/>
          </a:effectLst>
        </p:spPr>
        <p:txBody>
          <a:bodyPr>
            <a:normAutofit/>
          </a:bodyPr>
          <a:lstStyle/>
          <a:p>
            <a:pPr>
              <a:buNone/>
            </a:pPr>
            <a:r>
              <a:rPr lang="uk-UA" b="1" dirty="0" smtClean="0">
                <a:solidFill>
                  <a:srgbClr val="003300"/>
                </a:solidFill>
              </a:rPr>
              <a:t>   </a:t>
            </a:r>
          </a:p>
          <a:p>
            <a:pPr>
              <a:buNone/>
            </a:pPr>
            <a:r>
              <a:rPr lang="uk-UA" sz="2800" b="1" dirty="0" smtClean="0">
                <a:solidFill>
                  <a:srgbClr val="003300"/>
                </a:solidFill>
              </a:rPr>
              <a:t>21 березня відзначається Міжнародний день лісів. Новий день у світовому календарі знаменних дат і подій з'явився з ініціативи членів Організації Об'єднаних Націй. </a:t>
            </a:r>
          </a:p>
        </p:txBody>
      </p:sp>
      <p:pic>
        <p:nvPicPr>
          <p:cNvPr id="5" name="Рисунок 4" descr="28_lis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5576" y="2996952"/>
            <a:ext cx="7596336" cy="36209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88640"/>
            <a:ext cx="9144000" cy="6669360"/>
          </a:xfrm>
          <a:solidFill>
            <a:schemeClr val="bg2">
              <a:alpha val="35000"/>
            </a:schemeClr>
          </a:solidFill>
          <a:effectLst>
            <a:softEdge rad="63500"/>
          </a:effectLst>
        </p:spPr>
        <p:txBody>
          <a:bodyPr>
            <a:normAutofit/>
          </a:bodyPr>
          <a:lstStyle/>
          <a:p>
            <a:r>
              <a:rPr lang="uk-UA" sz="2800" b="1" dirty="0" smtClean="0">
                <a:solidFill>
                  <a:srgbClr val="003300"/>
                </a:solidFill>
              </a:rPr>
              <a:t>Починаючи з 2013 року 21 березня буде щорічно відзначатись з метою підвищення обізнаності з питань раціонального використання, збереження та сталого розвитку всіх видів лісів в інтересах нинішнього і                                       майбутніх поколінь.</a:t>
            </a:r>
            <a:endParaRPr lang="uk-UA" sz="2800" b="1" dirty="0">
              <a:solidFill>
                <a:srgbClr val="003300"/>
              </a:solidFill>
            </a:endParaRPr>
          </a:p>
        </p:txBody>
      </p:sp>
      <p:pic>
        <p:nvPicPr>
          <p:cNvPr id="5" name="Рисунок 4" descr="information_items_1288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11760" y="3349597"/>
            <a:ext cx="5009108" cy="35084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628800"/>
            <a:ext cx="3581400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1052736"/>
            <a:ext cx="3906011" cy="29295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52120" y="4221088"/>
            <a:ext cx="3226668" cy="2420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9209" y="0"/>
            <a:ext cx="917320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3717032"/>
            <a:ext cx="8147248" cy="2736303"/>
          </a:xfrm>
          <a:solidFill>
            <a:schemeClr val="lt1">
              <a:alpha val="34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just">
              <a:buNone/>
            </a:pP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Ліс — це важлива складова біосфери. Він є одним із основних типів рослинності і складається  з сукупності дерев, чагарників, трав, мохів, лишайників тощо, а також тварин і мікроорганізмів. Все у лісі біологічно взаємопов'язано і впливає не лише одне на одне, але й на навколишнє середовище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uk-UA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Tm="10000">
    <p:fade thruBlk="1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err="1" smtClean="0"/>
              <a:t>Ліси</a:t>
            </a:r>
            <a:r>
              <a:rPr lang="ru-RU" dirty="0" smtClean="0"/>
              <a:t> - </a:t>
            </a:r>
            <a:r>
              <a:rPr lang="ru-RU" dirty="0" err="1" smtClean="0"/>
              <a:t>це</a:t>
            </a:r>
            <a:r>
              <a:rPr lang="ru-RU" dirty="0" smtClean="0"/>
              <a:t> </a:t>
            </a:r>
            <a:r>
              <a:rPr lang="ru-RU" dirty="0" err="1" smtClean="0"/>
              <a:t>безцінний</a:t>
            </a:r>
            <a:r>
              <a:rPr lang="ru-RU" dirty="0" smtClean="0"/>
              <a:t> скарб </a:t>
            </a:r>
            <a:r>
              <a:rPr lang="ru-RU" dirty="0" err="1" smtClean="0"/>
              <a:t>нашої</a:t>
            </a:r>
            <a:r>
              <a:rPr lang="ru-RU" dirty="0" smtClean="0"/>
              <a:t> </a:t>
            </a:r>
            <a:r>
              <a:rPr lang="ru-RU" dirty="0" err="1" smtClean="0"/>
              <a:t>планети</a:t>
            </a:r>
            <a:r>
              <a:rPr lang="ru-RU" dirty="0" smtClean="0"/>
              <a:t>!</a:t>
            </a:r>
            <a:endParaRPr lang="uk-UA" dirty="0"/>
          </a:p>
        </p:txBody>
      </p:sp>
      <p:pic>
        <p:nvPicPr>
          <p:cNvPr id="1536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700808"/>
            <a:ext cx="6912768" cy="4510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7767" y="0"/>
            <a:ext cx="9181767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276872"/>
            <a:ext cx="8229600" cy="1143000"/>
          </a:xfrm>
        </p:spPr>
        <p:txBody>
          <a:bodyPr>
            <a:normAutofit/>
          </a:bodyPr>
          <a:lstStyle/>
          <a:p>
            <a:r>
              <a:rPr lang="uk-UA" sz="6600" dirty="0" smtClean="0"/>
              <a:t>Дякую за увагу!</a:t>
            </a:r>
            <a:endParaRPr lang="uk-UA" sz="6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9455"/>
            <a:ext cx="9144000" cy="6877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476672"/>
            <a:ext cx="8496944" cy="5904656"/>
          </a:xfrm>
          <a:solidFill>
            <a:schemeClr val="lt1">
              <a:alpha val="34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ctr">
              <a:buNone/>
            </a:pPr>
            <a:r>
              <a:rPr lang="uk-UA" dirty="0" smtClean="0">
                <a:solidFill>
                  <a:schemeClr val="tx1"/>
                </a:solidFill>
              </a:rPr>
              <a:t>Рекреаційні властивості лісу:</a:t>
            </a:r>
            <a:endParaRPr lang="uk-UA" dirty="0">
              <a:solidFill>
                <a:schemeClr val="tx1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700808"/>
            <a:ext cx="8389489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620688"/>
            <a:ext cx="9144000" cy="5616624"/>
          </a:xfrm>
          <a:solidFill>
            <a:schemeClr val="lt1">
              <a:alpha val="37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>
              <a:buNone/>
            </a:pPr>
            <a:r>
              <a:rPr lang="uk-UA" sz="2000" dirty="0" smtClean="0"/>
              <a:t>Вирубка лісів в наш час стала однією з найбільш важливих проблем екології. Адже якщо ми будемо продовжувати такими темпами переводити «легкі» Землі, то дуже скоро на ній не залишиться жодного дерева.</a:t>
            </a:r>
          </a:p>
          <a:p>
            <a:pPr>
              <a:buNone/>
            </a:pPr>
            <a:r>
              <a:rPr lang="uk-UA" sz="2000" dirty="0" smtClean="0"/>
              <a:t>І що ж стане з нами? Адже ліси не тільки збагачують навколишню атмосферу необхідним киснем, але і є основною рушійною силою в процесі круговороту води. </a:t>
            </a:r>
            <a:endParaRPr lang="uk-UA" sz="2000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2996952"/>
            <a:ext cx="7566645" cy="3111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484784"/>
            <a:ext cx="9144000" cy="5373216"/>
          </a:xfrm>
          <a:solidFill>
            <a:schemeClr val="bg2">
              <a:alpha val="35000"/>
            </a:schemeClr>
          </a:solidFill>
          <a:effectLst>
            <a:softEdge rad="63500"/>
          </a:effectLst>
        </p:spPr>
        <p:txBody>
          <a:bodyPr>
            <a:normAutofit fontScale="92500" lnSpcReduction="20000"/>
          </a:bodyPr>
          <a:lstStyle/>
          <a:p>
            <a:r>
              <a:rPr lang="uk-UA" b="1" dirty="0" smtClean="0">
                <a:solidFill>
                  <a:srgbClr val="003300"/>
                </a:solidFill>
              </a:rPr>
              <a:t>Масове </a:t>
            </a:r>
            <a:r>
              <a:rPr lang="uk-UA" b="1" dirty="0">
                <a:solidFill>
                  <a:srgbClr val="003300"/>
                </a:solidFill>
              </a:rPr>
              <a:t>вирубування дерев може спричинити раптові зміни </a:t>
            </a:r>
            <a:r>
              <a:rPr lang="uk-UA" b="1" dirty="0" smtClean="0">
                <a:solidFill>
                  <a:srgbClr val="003300"/>
                </a:solidFill>
              </a:rPr>
              <a:t>температури, </a:t>
            </a:r>
            <a:r>
              <a:rPr lang="uk-UA" b="1" dirty="0">
                <a:solidFill>
                  <a:srgbClr val="003300"/>
                </a:solidFill>
              </a:rPr>
              <a:t>знесення родючого шару ґрунту. </a:t>
            </a:r>
            <a:endParaRPr lang="uk-UA" b="1" dirty="0" smtClean="0">
              <a:solidFill>
                <a:srgbClr val="003300"/>
              </a:solidFill>
            </a:endParaRPr>
          </a:p>
          <a:p>
            <a:r>
              <a:rPr lang="uk-UA" b="1" dirty="0" smtClean="0">
                <a:solidFill>
                  <a:srgbClr val="003300"/>
                </a:solidFill>
              </a:rPr>
              <a:t>Як </a:t>
            </a:r>
            <a:r>
              <a:rPr lang="uk-UA" b="1" dirty="0">
                <a:solidFill>
                  <a:srgbClr val="003300"/>
                </a:solidFill>
              </a:rPr>
              <a:t>результат, на місці вирубаних лісів утворюються пустелі. Особливо це стосується південних територій України</a:t>
            </a:r>
            <a:r>
              <a:rPr lang="uk-UA" b="1" dirty="0" smtClean="0">
                <a:solidFill>
                  <a:srgbClr val="003300"/>
                </a:solidFill>
              </a:rPr>
              <a:t>.</a:t>
            </a:r>
            <a:r>
              <a:rPr lang="uk-UA" dirty="0" smtClean="0"/>
              <a:t> </a:t>
            </a:r>
          </a:p>
          <a:p>
            <a:r>
              <a:rPr lang="uk-UA" b="1" dirty="0" smtClean="0">
                <a:solidFill>
                  <a:srgbClr val="003300"/>
                </a:solidFill>
              </a:rPr>
              <a:t>Раніше на </a:t>
            </a:r>
            <a:r>
              <a:rPr lang="uk-UA" b="1" dirty="0" err="1" smtClean="0">
                <a:solidFill>
                  <a:srgbClr val="003300"/>
                </a:solidFill>
              </a:rPr>
              <a:t>цілинах</a:t>
            </a:r>
            <a:r>
              <a:rPr lang="uk-UA" b="1" dirty="0" smtClean="0">
                <a:solidFill>
                  <a:srgbClr val="003300"/>
                </a:solidFill>
              </a:rPr>
              <a:t> Північного Причорномор'я росли буйні трави, букові, дубові гаї й ліси, а тепер залишився тільки голий степ, який з усіх боків провівають вітри.</a:t>
            </a:r>
          </a:p>
        </p:txBody>
      </p:sp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512168"/>
          </a:xfrm>
          <a:solidFill>
            <a:schemeClr val="lt1">
              <a:alpha val="40000"/>
            </a:schemeClr>
          </a:solidFill>
          <a:ln>
            <a:noFill/>
          </a:ln>
        </p:spPr>
        <p:txBody>
          <a:bodyPr>
            <a:normAutofit fontScale="90000"/>
          </a:bodyPr>
          <a:lstStyle/>
          <a:p>
            <a:r>
              <a:rPr lang="uk-UA" sz="6000" dirty="0" smtClean="0"/>
              <a:t>Причини </a:t>
            </a:r>
            <a:r>
              <a:rPr lang="uk-UA" sz="6000" dirty="0" err="1" smtClean="0"/>
              <a:t>знелісіння</a:t>
            </a:r>
            <a:r>
              <a:rPr lang="uk-UA" dirty="0" smtClean="0"/>
              <a:t/>
            </a:r>
            <a:br>
              <a:rPr lang="uk-UA" dirty="0" smtClean="0"/>
            </a:br>
            <a:endParaRPr lang="uk-UA" dirty="0"/>
          </a:p>
        </p:txBody>
      </p:sp>
      <p:pic>
        <p:nvPicPr>
          <p:cNvPr id="40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980728"/>
            <a:ext cx="6516216" cy="417445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1337" y="3422495"/>
            <a:ext cx="4722663" cy="343550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215" y="0"/>
            <a:ext cx="9124786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484784"/>
            <a:ext cx="8229600" cy="2592288"/>
          </a:xfrm>
          <a:solidFill>
            <a:schemeClr val="lt1">
              <a:alpha val="7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dirty="0" err="1" smtClean="0"/>
              <a:t>Вирубка</a:t>
            </a:r>
            <a:r>
              <a:rPr lang="ru-RU" dirty="0" smtClean="0"/>
              <a:t> </a:t>
            </a:r>
            <a:r>
              <a:rPr lang="ru-RU" dirty="0" err="1" smtClean="0"/>
              <a:t>лісів</a:t>
            </a:r>
            <a:r>
              <a:rPr lang="ru-RU" dirty="0" smtClean="0"/>
              <a:t> без </a:t>
            </a:r>
            <a:r>
              <a:rPr lang="ru-RU" dirty="0" err="1" smtClean="0"/>
              <a:t>достатньої</a:t>
            </a:r>
            <a:r>
              <a:rPr lang="ru-RU" dirty="0" smtClean="0"/>
              <a:t> </a:t>
            </a:r>
            <a:r>
              <a:rPr lang="ru-RU" dirty="0" err="1" smtClean="0"/>
              <a:t>висадки</a:t>
            </a:r>
            <a:r>
              <a:rPr lang="ru-RU" dirty="0" smtClean="0"/>
              <a:t> </a:t>
            </a:r>
            <a:r>
              <a:rPr lang="ru-RU" dirty="0" err="1" smtClean="0"/>
              <a:t>нових</a:t>
            </a:r>
            <a:r>
              <a:rPr lang="ru-RU" dirty="0" smtClean="0"/>
              <a:t> дерев</a:t>
            </a:r>
            <a:endParaRPr lang="uk-UA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6" y="0"/>
            <a:ext cx="9142424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204864"/>
            <a:ext cx="8352928" cy="1512168"/>
          </a:xfrm>
          <a:solidFill>
            <a:schemeClr val="lt1">
              <a:alpha val="49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uk-UA" sz="5400" dirty="0" smtClean="0"/>
              <a:t>Пожежі</a:t>
            </a:r>
            <a:endParaRPr lang="uk-UA" sz="5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573016"/>
            <a:ext cx="5657771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5736" y="0"/>
            <a:ext cx="6948264" cy="3474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72141" y="4841776"/>
            <a:ext cx="3471859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3">
  <a:themeElements>
    <a:clrScheme name="Оберточная бумага">
      <a:dk1>
        <a:sysClr val="windowText" lastClr="000000"/>
      </a:dk1>
      <a:lt1>
        <a:sysClr val="window" lastClr="FFFFFF"/>
      </a:lt1>
      <a:dk2>
        <a:srgbClr val="006270"/>
      </a:dk2>
      <a:lt2>
        <a:srgbClr val="FBFEC6"/>
      </a:lt2>
      <a:accent1>
        <a:srgbClr val="A0C435"/>
      </a:accent1>
      <a:accent2>
        <a:srgbClr val="F29F26"/>
      </a:accent2>
      <a:accent3>
        <a:srgbClr val="08BBDB"/>
      </a:accent3>
      <a:accent4>
        <a:srgbClr val="687CDD"/>
      </a:accent4>
      <a:accent5>
        <a:srgbClr val="28C874"/>
      </a:accent5>
      <a:accent6>
        <a:srgbClr val="E47963"/>
      </a:accent6>
      <a:hlink>
        <a:srgbClr val="64C143"/>
      </a:hlink>
      <a:folHlink>
        <a:srgbClr val="9A9A9A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Яркая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Тема3</Template>
  <TotalTime>105</TotalTime>
  <Words>362</Words>
  <Application>Microsoft Office PowerPoint</Application>
  <PresentationFormat>Экран (4:3)</PresentationFormat>
  <Paragraphs>37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Тема3</vt:lpstr>
      <vt:lpstr>Презентація на тему: Вирубування лісів –  втрата дихання планети    </vt:lpstr>
      <vt:lpstr>Слайд 2</vt:lpstr>
      <vt:lpstr>Слайд 3</vt:lpstr>
      <vt:lpstr>Слайд 4</vt:lpstr>
      <vt:lpstr>Слайд 5</vt:lpstr>
      <vt:lpstr>Причини знелісіння </vt:lpstr>
      <vt:lpstr>Вирубка лісів без достатньої висадки нових дерев</vt:lpstr>
      <vt:lpstr>Пожежі</vt:lpstr>
      <vt:lpstr>Слайд 9</vt:lpstr>
      <vt:lpstr>Урагани</vt:lpstr>
      <vt:lpstr>Повені</vt:lpstr>
      <vt:lpstr>Кислотні дощі</vt:lpstr>
      <vt:lpstr>Слайд 13</vt:lpstr>
      <vt:lpstr>Наслідки збезлісіння</vt:lpstr>
      <vt:lpstr>Карта змін лісового покриву відображає динаміку за останні                                     десятиріччя:  </vt:lpstr>
      <vt:lpstr>Слайд 16</vt:lpstr>
      <vt:lpstr>Слайд 17</vt:lpstr>
      <vt:lpstr>Слайд 18</vt:lpstr>
      <vt:lpstr>Слайд 19</vt:lpstr>
      <vt:lpstr>Ліси - це безцінний скарб нашої планети!</vt:lpstr>
      <vt:lpstr>Дякую за увагу!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на тему: Вирубування лісів –  втрата дихання планети</dc:title>
  <dc:creator>адмін</dc:creator>
  <cp:lastModifiedBy>адмін</cp:lastModifiedBy>
  <cp:revision>12</cp:revision>
  <dcterms:created xsi:type="dcterms:W3CDTF">2014-03-16T10:35:11Z</dcterms:created>
  <dcterms:modified xsi:type="dcterms:W3CDTF">2014-06-06T19:13:36Z</dcterms:modified>
</cp:coreProperties>
</file>