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2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571480"/>
            <a:ext cx="5786478" cy="877248"/>
          </a:xfrm>
        </p:spPr>
        <p:txBody>
          <a:bodyPr>
            <a:noAutofit/>
          </a:bodyPr>
          <a:lstStyle/>
          <a:p>
            <a:r>
              <a:rPr lang="uk-UA" sz="5400" dirty="0" err="1" smtClean="0"/>
              <a:t>А</a:t>
            </a:r>
            <a:r>
              <a:rPr lang="uk-UA" sz="5400" i="1" dirty="0" err="1" smtClean="0"/>
              <a:t>сканія-Нова</a:t>
            </a:r>
            <a:r>
              <a:rPr lang="uk-UA" sz="5400" i="1" dirty="0" smtClean="0"/>
              <a:t> </a:t>
            </a:r>
            <a:endParaRPr lang="ru-RU" sz="5400" i="1" dirty="0"/>
          </a:p>
        </p:txBody>
      </p:sp>
      <p:pic>
        <p:nvPicPr>
          <p:cNvPr id="14338" name="Picture 2" descr="http://upload.wikimedia.org/wikipedia/commons/5/52/Przewalski's_Horse_Askania_N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785926"/>
            <a:ext cx="6500858" cy="4291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616019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333" b="8333"/>
          <a:stretch>
            <a:fillRect/>
          </a:stretch>
        </p:blipFill>
        <p:spPr>
          <a:xfrm>
            <a:off x="0" y="0"/>
            <a:ext cx="61722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57950" y="142852"/>
            <a:ext cx="2357454" cy="6572296"/>
          </a:xfrm>
        </p:spPr>
        <p:txBody>
          <a:bodyPr>
            <a:noAutofit/>
          </a:bodyPr>
          <a:lstStyle/>
          <a:p>
            <a:pPr algn="ctr"/>
            <a:r>
              <a:rPr lang="ru-RU" sz="1600" b="1" i="1" dirty="0" smtClean="0"/>
              <a:t>„</a:t>
            </a:r>
            <a:r>
              <a:rPr lang="ru-RU" sz="1600" b="1" i="1" dirty="0" err="1" smtClean="0"/>
              <a:t>Асканія-Нова</a:t>
            </a:r>
            <a:r>
              <a:rPr lang="ru-RU" sz="1600" b="1" i="1" dirty="0" smtClean="0"/>
              <a:t>”</a:t>
            </a:r>
            <a:r>
              <a:rPr lang="ru-RU" sz="1600" i="1" dirty="0" smtClean="0"/>
              <a:t>- </a:t>
            </a:r>
            <a:r>
              <a:rPr lang="ru-RU" sz="1600" i="1" dirty="0" err="1" smtClean="0"/>
              <a:t>біосферний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заповідник</a:t>
            </a:r>
            <a:r>
              <a:rPr lang="ru-RU" sz="1600" i="1" dirty="0" smtClean="0"/>
              <a:t> на </a:t>
            </a:r>
            <a:r>
              <a:rPr lang="ru-RU" sz="1600" i="1" dirty="0" err="1" smtClean="0"/>
              <a:t>Херсонщині</a:t>
            </a:r>
            <a:r>
              <a:rPr lang="ru-RU" sz="1600" i="1" dirty="0" smtClean="0"/>
              <a:t>.</a:t>
            </a:r>
          </a:p>
          <a:p>
            <a:pPr algn="ctr"/>
            <a:endParaRPr lang="uk-UA" sz="1600" i="1" dirty="0" smtClean="0"/>
          </a:p>
          <a:p>
            <a:pPr algn="ctr"/>
            <a:r>
              <a:rPr lang="ru-RU" sz="1600" b="1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З </a:t>
            </a:r>
            <a:r>
              <a:rPr lang="ru-RU" sz="1600" b="1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кінця</a:t>
            </a:r>
            <a:r>
              <a:rPr lang="ru-RU" sz="1600" b="1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ХІХ ст. </a:t>
            </a:r>
            <a:r>
              <a:rPr lang="ru-RU" sz="1600" b="1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Фрідріх</a:t>
            </a:r>
            <a:r>
              <a:rPr lang="ru-RU" sz="1600" b="1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Едуардович</a:t>
            </a:r>
            <a:r>
              <a:rPr lang="ru-RU" sz="1600" b="1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Фальц-Фейн</a:t>
            </a:r>
            <a:r>
              <a:rPr lang="ru-RU" sz="1600" b="1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в </a:t>
            </a:r>
            <a:r>
              <a:rPr lang="ru-RU" sz="1600" b="1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економії</a:t>
            </a:r>
            <a:r>
              <a:rPr lang="ru-RU" sz="1600" b="1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"</a:t>
            </a:r>
            <a:r>
              <a:rPr lang="ru-RU" sz="1600" b="1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Асканія-Нова</a:t>
            </a:r>
            <a:r>
              <a:rPr lang="ru-RU" sz="1600" b="1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" почав </a:t>
            </a:r>
            <a:r>
              <a:rPr lang="ru-RU" sz="1600" b="1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створювати</a:t>
            </a:r>
            <a:r>
              <a:rPr lang="ru-RU" sz="1600" b="1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захисні</a:t>
            </a:r>
            <a:r>
              <a:rPr lang="ru-RU" sz="1600" b="1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ділянки</a:t>
            </a:r>
            <a:r>
              <a:rPr lang="ru-RU" sz="1600" b="1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ru-RU" sz="1600" b="1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Перші</a:t>
            </a:r>
            <a:r>
              <a:rPr lang="ru-RU" sz="1600" b="1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його</a:t>
            </a:r>
            <a:r>
              <a:rPr lang="ru-RU" sz="1600" b="1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спроби</a:t>
            </a:r>
            <a:r>
              <a:rPr lang="ru-RU" sz="1600" b="1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(1883, 1888 роки) 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Виявилися</a:t>
            </a:r>
            <a:r>
              <a:rPr lang="ru-RU" sz="1600" b="1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невдалими</a:t>
            </a:r>
            <a:r>
              <a:rPr lang="ru-RU" sz="1600" b="1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ru-RU" sz="1600" b="1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оскільки</a:t>
            </a:r>
            <a:r>
              <a:rPr lang="ru-RU" sz="1600" b="1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відведені</a:t>
            </a:r>
            <a:r>
              <a:rPr lang="ru-RU" sz="1600" b="1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під</a:t>
            </a:r>
            <a:r>
              <a:rPr lang="ru-RU" sz="1600" b="1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заповідання</a:t>
            </a:r>
            <a:r>
              <a:rPr lang="ru-RU" sz="1600" b="1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землі</a:t>
            </a:r>
            <a:r>
              <a:rPr lang="ru-RU" sz="1600" b="1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потрапляли</a:t>
            </a:r>
            <a:r>
              <a:rPr lang="ru-RU" sz="1600" b="1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у </a:t>
            </a:r>
            <a:r>
              <a:rPr lang="ru-RU" sz="1600" b="1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смугу</a:t>
            </a:r>
            <a:r>
              <a:rPr lang="ru-RU" sz="1600" b="1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доріг</a:t>
            </a:r>
            <a:r>
              <a:rPr lang="ru-RU" sz="1600" b="1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600" b="1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Чумацького</a:t>
            </a:r>
            <a:r>
              <a:rPr lang="ru-RU" sz="1600" b="1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шляху, </a:t>
            </a:r>
            <a:r>
              <a:rPr lang="ru-RU" sz="1600" b="1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що</a:t>
            </a:r>
            <a:r>
              <a:rPr lang="ru-RU" sz="1600" b="1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 на той час проходили через </a:t>
            </a:r>
            <a:r>
              <a:rPr lang="ru-RU" sz="1600" b="1" dirty="0" err="1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Асканію-Нова</a:t>
            </a:r>
            <a:r>
              <a:rPr lang="ru-RU" sz="1600" b="1" dirty="0" smtClean="0">
                <a:solidFill>
                  <a:srgbClr val="444444"/>
                </a:solidFill>
                <a:latin typeface="Tahoma" pitchFamily="34" charset="0"/>
                <a:cs typeface="Tahoma" pitchFamily="34" charset="0"/>
              </a:rPr>
              <a:t>.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uk-UA" sz="1600" i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500066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tx1"/>
                </a:solidFill>
              </a:rPr>
              <a:t>Територія заповідника</a:t>
            </a:r>
            <a:endParaRPr lang="uk-UA" sz="2800" dirty="0" smtClean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428736"/>
            <a:ext cx="3857652" cy="48936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i="1" dirty="0" smtClean="0"/>
              <a:t> </a:t>
            </a:r>
            <a:r>
              <a:rPr lang="ru-RU" sz="2400" i="1" u="sng" dirty="0" err="1" smtClean="0"/>
              <a:t>заповідна</a:t>
            </a:r>
            <a:r>
              <a:rPr lang="ru-RU" sz="2400" i="1" u="sng" dirty="0" smtClean="0"/>
              <a:t> зона </a:t>
            </a:r>
            <a:r>
              <a:rPr lang="ru-RU" sz="2400" i="1" dirty="0" smtClean="0"/>
              <a:t>- 11054 га</a:t>
            </a:r>
          </a:p>
          <a:p>
            <a:pPr>
              <a:buFont typeface="Arial" pitchFamily="34" charset="0"/>
              <a:buChar char="•"/>
            </a:pPr>
            <a:r>
              <a:rPr lang="ru-RU" sz="2400" i="1" u="sng" dirty="0" smtClean="0"/>
              <a:t> </a:t>
            </a:r>
            <a:r>
              <a:rPr lang="ru-RU" sz="2400" i="1" u="sng" dirty="0" err="1" smtClean="0"/>
              <a:t>буферна</a:t>
            </a:r>
            <a:r>
              <a:rPr lang="ru-RU" sz="2400" i="1" u="sng" dirty="0" smtClean="0"/>
              <a:t>  зона </a:t>
            </a:r>
            <a:r>
              <a:rPr lang="ru-RU" sz="2400" i="1" dirty="0" smtClean="0"/>
              <a:t>- 6895 га</a:t>
            </a:r>
          </a:p>
          <a:p>
            <a:pPr>
              <a:buFont typeface="Arial" pitchFamily="34" charset="0"/>
              <a:buChar char="•"/>
            </a:pPr>
            <a:r>
              <a:rPr lang="ru-RU" sz="2400" i="1" u="sng" dirty="0" smtClean="0"/>
              <a:t> </a:t>
            </a:r>
            <a:r>
              <a:rPr lang="ru-RU" sz="2400" i="1" u="sng" dirty="0" err="1" smtClean="0"/>
              <a:t>зони</a:t>
            </a:r>
            <a:r>
              <a:rPr lang="ru-RU" sz="2400" i="1" u="sng" dirty="0" smtClean="0"/>
              <a:t> </a:t>
            </a:r>
            <a:r>
              <a:rPr lang="ru-RU" sz="2400" i="1" u="sng" dirty="0" err="1" smtClean="0"/>
              <a:t>антропогенних</a:t>
            </a:r>
            <a:r>
              <a:rPr lang="ru-RU" sz="2400" i="1" u="sng" dirty="0" smtClean="0"/>
              <a:t> </a:t>
            </a:r>
            <a:r>
              <a:rPr lang="ru-RU" sz="2400" i="1" u="sng" dirty="0" err="1" smtClean="0"/>
              <a:t>ландшафтів</a:t>
            </a:r>
            <a:r>
              <a:rPr lang="ru-RU" sz="2400" i="1" u="sng" dirty="0" smtClean="0"/>
              <a:t> </a:t>
            </a:r>
            <a:r>
              <a:rPr lang="ru-RU" sz="2400" i="1" dirty="0" smtClean="0"/>
              <a:t>– 15358 га.</a:t>
            </a:r>
          </a:p>
          <a:p>
            <a:pPr>
              <a:buFont typeface="Arial" pitchFamily="34" charset="0"/>
              <a:buChar char="•"/>
            </a:pPr>
            <a:endParaRPr lang="uk-UA" sz="2400" i="1" dirty="0" smtClean="0"/>
          </a:p>
          <a:p>
            <a:pPr>
              <a:buFont typeface="Arial" pitchFamily="34" charset="0"/>
              <a:buChar char="•"/>
            </a:pPr>
            <a:endParaRPr lang="ru-RU" sz="2400" b="1" i="1" dirty="0" smtClean="0"/>
          </a:p>
          <a:p>
            <a:r>
              <a:rPr lang="ru-RU" sz="2400" b="1" i="1" u="sng" dirty="0" err="1" smtClean="0">
                <a:solidFill>
                  <a:schemeClr val="tx1"/>
                </a:solidFill>
              </a:rPr>
              <a:t>Землекористування</a:t>
            </a:r>
            <a:r>
              <a:rPr lang="ru-RU" b="1" i="1" u="sng" dirty="0" smtClean="0">
                <a:solidFill>
                  <a:schemeClr val="tx1"/>
                </a:solidFill>
              </a:rPr>
              <a:t> </a:t>
            </a:r>
            <a:r>
              <a:rPr lang="ru-RU" b="1" i="1" u="sng" dirty="0" smtClean="0">
                <a:solidFill>
                  <a:schemeClr val="tx1"/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/>
              <a:t> </a:t>
            </a:r>
            <a:r>
              <a:rPr lang="ru-RU" sz="2400" i="1" dirty="0" err="1" smtClean="0"/>
              <a:t>цілинний</a:t>
            </a:r>
            <a:r>
              <a:rPr lang="ru-RU" sz="2400" i="1" dirty="0" smtClean="0"/>
              <a:t> степ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перелоги (11054,0 га),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/>
              <a:t> </a:t>
            </a:r>
            <a:r>
              <a:rPr lang="ru-RU" sz="2400" i="1" dirty="0" err="1" smtClean="0"/>
              <a:t>дендрологічний</a:t>
            </a:r>
            <a:r>
              <a:rPr lang="ru-RU" sz="2400" i="1" dirty="0" smtClean="0"/>
              <a:t> парк (196,6 га) 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 smtClean="0"/>
              <a:t> зоопарк (61,6 га)</a:t>
            </a:r>
            <a:endParaRPr lang="ru-RU" sz="2400" i="1" dirty="0"/>
          </a:p>
        </p:txBody>
      </p:sp>
      <p:pic>
        <p:nvPicPr>
          <p:cNvPr id="4" name="Picture 2" descr="http://www.autocentre.ua/ac/12/31/images/14/Askan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14290"/>
            <a:ext cx="3333773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g.io.ua/img_aa/large/0114/70/011470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714620"/>
            <a:ext cx="3536181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 descr="http://uafacts.com/wp-content/uploads/2012/04/askaniya-nova-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3786190"/>
            <a:ext cx="1943078" cy="2910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143932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chemeClr val="tx1"/>
                </a:solidFill>
              </a:rPr>
              <a:t>Рослини, занесені у Червону</a:t>
            </a:r>
            <a:r>
              <a:rPr lang="uk-UA" sz="2400" i="1" dirty="0" smtClean="0">
                <a:solidFill>
                  <a:schemeClr val="tx1"/>
                </a:solidFill>
              </a:rPr>
              <a:t> </a:t>
            </a:r>
            <a:r>
              <a:rPr lang="uk-UA" sz="2800" i="1" dirty="0" smtClean="0">
                <a:solidFill>
                  <a:schemeClr val="tx1"/>
                </a:solidFill>
              </a:rPr>
              <a:t>книгу </a:t>
            </a:r>
            <a:r>
              <a:rPr lang="uk-UA" sz="2800" i="1" dirty="0" smtClean="0">
                <a:solidFill>
                  <a:schemeClr val="tx1"/>
                </a:solidFill>
              </a:rPr>
              <a:t>України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3" name="Picture 2" descr="http://askania-nova-zapovidnik.gov.ua/articles/group/20/id/images/content/4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85720" y="1643050"/>
            <a:ext cx="2786082" cy="1859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http://www.plantarium.ru/dat/plants/8/875/88875_577da89a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3500430" y="1643050"/>
            <a:ext cx="2667018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 descr="http://www.n-ataeva.ru/img/zelenoe/037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6429388" y="1643050"/>
            <a:ext cx="2286016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 descr="http://naturelight.ru/photo/2011-01-20/37372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428596" y="4429132"/>
            <a:ext cx="287798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0" descr="http://stat11.privet.ru/lr/08302af8be5c733a78a89c22e9973a39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3643306" y="4429132"/>
            <a:ext cx="2344214" cy="2160000"/>
          </a:xfrm>
          <a:prstGeom prst="rect">
            <a:avLst/>
          </a:prstGeom>
          <a:noFill/>
        </p:spPr>
      </p:pic>
      <p:pic>
        <p:nvPicPr>
          <p:cNvPr id="8" name="Picture 12" descr="http://upload.wikimedia.org/wikipedia/commons/thumb/8/81/Fritillaria_meleagris_002.JPG/300px-Fritillaria_meleagris_002.JPG"/>
          <p:cNvPicPr>
            <a:picLocks noChangeAspect="1" noChangeArrowheads="1"/>
          </p:cNvPicPr>
          <p:nvPr/>
        </p:nvPicPr>
        <p:blipFill>
          <a:blip r:embed="rId7">
            <a:lum contrast="10000"/>
          </a:blip>
          <a:srcRect/>
          <a:stretch>
            <a:fillRect/>
          </a:stretch>
        </p:blipFill>
        <p:spPr bwMode="auto">
          <a:xfrm>
            <a:off x="6286512" y="4429132"/>
            <a:ext cx="2428904" cy="214312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42910" y="3714752"/>
            <a:ext cx="2357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/>
              <a:t>тюльпан </a:t>
            </a:r>
            <a:r>
              <a:rPr lang="ru-RU" sz="2000" i="1" dirty="0" err="1" smtClean="0"/>
              <a:t>Шренка</a:t>
            </a:r>
            <a:endParaRPr lang="ru-RU" sz="20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1142984"/>
            <a:ext cx="2505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i="1" dirty="0" err="1" smtClean="0"/>
              <a:t>карагана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скіфська</a:t>
            </a:r>
            <a:endParaRPr lang="ru-RU" sz="2000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1142984"/>
            <a:ext cx="2494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err="1" smtClean="0"/>
              <a:t>ковили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українська</a:t>
            </a:r>
            <a:endParaRPr lang="ru-RU" sz="2000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714744" y="3929066"/>
            <a:ext cx="2287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err="1" smtClean="0"/>
              <a:t>волошка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Талієва</a:t>
            </a:r>
            <a:endParaRPr lang="ru-RU" sz="2000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429388" y="4000504"/>
            <a:ext cx="2220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/>
              <a:t>рябчик </a:t>
            </a:r>
            <a:r>
              <a:rPr lang="ru-RU" sz="2000" i="1" dirty="0" err="1" smtClean="0"/>
              <a:t>шаховий</a:t>
            </a:r>
            <a:endParaRPr lang="ru-RU" sz="2000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14744" y="928670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err="1" smtClean="0"/>
              <a:t>Зіркоплідник</a:t>
            </a:r>
            <a:r>
              <a:rPr lang="uk-UA" i="1" dirty="0" smtClean="0"/>
              <a:t> </a:t>
            </a:r>
            <a:r>
              <a:rPr lang="uk-UA" i="1" dirty="0" err="1" smtClean="0"/>
              <a:t>частуховидний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4000528" cy="30469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dirty="0" err="1" smtClean="0"/>
              <a:t>Цілинний</a:t>
            </a:r>
            <a:r>
              <a:rPr lang="ru-RU" sz="2400" i="1" dirty="0" smtClean="0"/>
              <a:t> </a:t>
            </a:r>
            <a:r>
              <a:rPr lang="ru-RU" sz="2400" i="1" dirty="0" smtClean="0"/>
              <a:t>степ „</a:t>
            </a:r>
            <a:r>
              <a:rPr lang="ru-RU" sz="2400" i="1" dirty="0" err="1" smtClean="0"/>
              <a:t>Асканія-Нова</a:t>
            </a:r>
            <a:r>
              <a:rPr lang="ru-RU" sz="2400" i="1" dirty="0" smtClean="0"/>
              <a:t>” </a:t>
            </a:r>
            <a:r>
              <a:rPr lang="ru-RU" sz="2400" i="1" dirty="0" smtClean="0"/>
              <a:t>– </a:t>
            </a:r>
            <a:r>
              <a:rPr lang="ru-RU" sz="2400" i="1" dirty="0" err="1" smtClean="0"/>
              <a:t>єдина</a:t>
            </a:r>
            <a:r>
              <a:rPr lang="ru-RU" sz="2400" i="1" dirty="0" smtClean="0"/>
              <a:t> </a:t>
            </a:r>
            <a:r>
              <a:rPr lang="ru-RU" sz="2400" i="1" dirty="0" smtClean="0"/>
              <a:t>в </a:t>
            </a:r>
            <a:r>
              <a:rPr lang="ru-RU" sz="2400" i="1" dirty="0" err="1" smtClean="0"/>
              <a:t>Європі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ділянка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типчаково-ковилового</a:t>
            </a:r>
            <a:r>
              <a:rPr lang="ru-RU" sz="2400" i="1" dirty="0" smtClean="0"/>
              <a:t> </a:t>
            </a:r>
            <a:r>
              <a:rPr lang="ru-RU" sz="2400" i="1" dirty="0" smtClean="0"/>
              <a:t>степу, </a:t>
            </a:r>
            <a:r>
              <a:rPr lang="ru-RU" sz="2400" i="1" dirty="0" err="1" smtClean="0"/>
              <a:t>якого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ніколи</a:t>
            </a:r>
            <a:r>
              <a:rPr lang="ru-RU" sz="2400" i="1" dirty="0" smtClean="0"/>
              <a:t> не </a:t>
            </a:r>
            <a:r>
              <a:rPr lang="ru-RU" sz="2400" i="1" dirty="0" err="1" smtClean="0"/>
              <a:t>торкався</a:t>
            </a:r>
            <a:r>
              <a:rPr lang="ru-RU" sz="2400" i="1" dirty="0" smtClean="0"/>
              <a:t> плуг, - </a:t>
            </a:r>
            <a:r>
              <a:rPr lang="ru-RU" sz="2400" i="1" dirty="0" err="1" smtClean="0"/>
              <a:t>має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велику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наукову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культурно-пізнавальну</a:t>
            </a:r>
            <a:r>
              <a:rPr lang="ru-RU" sz="2400" i="1" dirty="0" smtClean="0"/>
              <a:t> та </a:t>
            </a:r>
            <a:r>
              <a:rPr lang="ru-RU" sz="2400" i="1" dirty="0" err="1" smtClean="0"/>
              <a:t>практичну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цінність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  <p:pic>
        <p:nvPicPr>
          <p:cNvPr id="3" name="Picture 10" descr="http://ukrtour.net/images/stories/Askania/1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4429124" y="357166"/>
            <a:ext cx="4214810" cy="309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4" descr="http://lifeglobe.net/media/entry/66/Tulpan_Shrenka_thumb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214282" y="3714752"/>
            <a:ext cx="3813400" cy="2762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2" descr="http://www.genichesk1.com.ua/images/foto/geo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4000504"/>
            <a:ext cx="4733956" cy="247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787C82"/>
      </a:dk1>
      <a:lt1>
        <a:sysClr val="window" lastClr="202125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</TotalTime>
  <Words>130</Words>
  <PresentationFormat>Экран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Асканія-Нова 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Асканія-Нова </dc:title>
  <dc:creator>Alina</dc:creator>
  <cp:lastModifiedBy>Alina</cp:lastModifiedBy>
  <cp:revision>4</cp:revision>
  <dcterms:created xsi:type="dcterms:W3CDTF">2014-03-08T16:49:15Z</dcterms:created>
  <dcterms:modified xsi:type="dcterms:W3CDTF">2014-03-15T10:15:38Z</dcterms:modified>
</cp:coreProperties>
</file>