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91EFA-DA0B-41FC-BF25-09C0AE9E09E2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DAF5B-7D75-4BDB-80AA-1A45CB22A60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AF5B-7D75-4BDB-80AA-1A45CB22A60B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A548-F6C9-4016-95B4-4A4F9669BDCE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ED41-03AE-4339-9BE6-1C2837C7BF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A548-F6C9-4016-95B4-4A4F9669BDCE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ED41-03AE-4339-9BE6-1C2837C7BF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A548-F6C9-4016-95B4-4A4F9669BDCE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ED41-03AE-4339-9BE6-1C2837C7BF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A548-F6C9-4016-95B4-4A4F9669BDCE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ED41-03AE-4339-9BE6-1C2837C7BF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A548-F6C9-4016-95B4-4A4F9669BDCE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ED41-03AE-4339-9BE6-1C2837C7BF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A548-F6C9-4016-95B4-4A4F9669BDCE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ED41-03AE-4339-9BE6-1C2837C7BF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A548-F6C9-4016-95B4-4A4F9669BDCE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ED41-03AE-4339-9BE6-1C2837C7BF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A548-F6C9-4016-95B4-4A4F9669BDCE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ED41-03AE-4339-9BE6-1C2837C7BF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A548-F6C9-4016-95B4-4A4F9669BDCE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ED41-03AE-4339-9BE6-1C2837C7BF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A548-F6C9-4016-95B4-4A4F9669BDCE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ED41-03AE-4339-9BE6-1C2837C7BF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A548-F6C9-4016-95B4-4A4F9669BDCE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ED41-03AE-4339-9BE6-1C2837C7BF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A548-F6C9-4016-95B4-4A4F9669BDCE}" type="datetimeFigureOut">
              <a:rPr lang="uk-UA" smtClean="0"/>
              <a:t>15.03.2014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AED41-03AE-4339-9BE6-1C2837C7BFD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0_9e426_c4bf8fe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43608" y="1700808"/>
            <a:ext cx="6552728" cy="2520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34766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зміни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5" y="4509120"/>
            <a:ext cx="8928991" cy="18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88640"/>
            <a:ext cx="8568952" cy="22322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5883"/>
                <a:gd name="adj2" fmla="val 578"/>
              </a:avLst>
            </a:prstTxWarp>
            <a:spAutoFit/>
          </a:bodyPr>
          <a:lstStyle/>
          <a:p>
            <a:pPr algn="ctr"/>
            <a:r>
              <a:rPr lang="ru-RU" sz="8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Кліматичні</a:t>
            </a:r>
            <a:endParaRPr lang="uk-UA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a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643062"/>
            <a:ext cx="4762500" cy="3571875"/>
          </a:xfrm>
          <a:prstGeom prst="rect">
            <a:avLst/>
          </a:prstGeom>
        </p:spPr>
      </p:pic>
      <p:pic>
        <p:nvPicPr>
          <p:cNvPr id="3" name="Рисунок 2" descr="cvety-oboi3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0"/>
            <a:ext cx="7438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Танення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льодовиків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3851920" y="908720"/>
            <a:ext cx="5292080" cy="5760640"/>
          </a:xfrm>
          <a:prstGeom prst="leftArrowCallout">
            <a:avLst>
              <a:gd name="adj1" fmla="val 17502"/>
              <a:gd name="adj2" fmla="val 18806"/>
              <a:gd name="adj3" fmla="val 29890"/>
              <a:gd name="adj4" fmla="val 682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908720"/>
            <a:ext cx="3275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Сучасне заледеніння Землі можна вважати одним з найбільш чутливих індикаторів глобальних змін, які відбуваються сьогодні. Супутникові дані показують, що, починаючи з 1960-х років, відбулося зменшення площі сніжного покриву приблизно на 10%. З 1950-х років в Північній півкулі площа морського льоду скоротилася майже на 10-15%, а товщина зменшилася на 40%.</a:t>
            </a:r>
          </a:p>
          <a:p>
            <a:r>
              <a:rPr lang="uk-UA" sz="1400" dirty="0" smtClean="0"/>
              <a:t>Товща Гімалайських льодів тане зі швидкістю 10-15 м на рік. При нинішній швидкості цих процесів дві третини льодовиків Китаю зникнуть до 2060 року, а до 2100 всі льодовики розтануть остаточно.</a:t>
            </a:r>
          </a:p>
          <a:p>
            <a:r>
              <a:rPr lang="uk-UA" sz="1400" dirty="0" smtClean="0"/>
              <a:t>Прискорене танення льодовиків створює ряд безпосередніх загроз людському розвитку. Для густонаселених гірських і передгірних територій особливу небезпеку становлять лавини, затоплення або, навпаки, зниження повноводності річок, а як наслідок – скорочення запасів прісної води.</a:t>
            </a:r>
            <a:endParaRPr lang="uk-UA" sz="1400" dirty="0"/>
          </a:p>
        </p:txBody>
      </p:sp>
      <p:pic>
        <p:nvPicPr>
          <p:cNvPr id="10" name="Рисунок 9" descr="000_par320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41030">
            <a:off x="441919" y="1197700"/>
            <a:ext cx="4682643" cy="27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загруженн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70808">
            <a:off x="1033514" y="3854290"/>
            <a:ext cx="4025043" cy="244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_wallpaper_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3933056"/>
            <a:ext cx="7272808" cy="26219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Презентацію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Підготувала</a:t>
            </a:r>
          </a:p>
          <a:p>
            <a:pPr algn="ctr"/>
            <a:r>
              <a:rPr lang="ru-RU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Учениця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11 </a:t>
            </a:r>
            <a:r>
              <a:rPr lang="ru-RU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класу</a:t>
            </a:r>
            <a:endParaRPr lang="ru-RU" sz="54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Дорощук</a:t>
            </a:r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Соломія</a:t>
            </a:r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512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548680"/>
            <a:ext cx="4904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Зміна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клімату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1268337163_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9485">
            <a:off x="6551712" y="4149080"/>
            <a:ext cx="2592288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Выноска-облако 8"/>
          <p:cNvSpPr/>
          <p:nvPr/>
        </p:nvSpPr>
        <p:spPr>
          <a:xfrm>
            <a:off x="179512" y="908720"/>
            <a:ext cx="7632848" cy="5112568"/>
          </a:xfrm>
          <a:prstGeom prst="cloudCallou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556792"/>
            <a:ext cx="59766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400" dirty="0" smtClean="0"/>
              <a:t>Проблема  зміни клімату сьогодні надзвичайно актуальна. Клімат на нашій планеті змінюється і змінюється досить швидко, що не заперечує вже жоден учений. Однак на порядку денному стоять побоювання, що до природних змін клімату додалося потепління, викликане діяльністю людини.</a:t>
            </a:r>
          </a:p>
          <a:p>
            <a:pPr>
              <a:buFont typeface="Arial" pitchFamily="34" charset="0"/>
              <a:buChar char="•"/>
            </a:pPr>
            <a:endParaRPr lang="uk-UA" sz="1400" dirty="0" smtClean="0"/>
          </a:p>
          <a:p>
            <a:pPr>
              <a:buFont typeface="Arial" pitchFamily="34" charset="0"/>
              <a:buChar char="•"/>
            </a:pPr>
            <a:r>
              <a:rPr lang="uk-UA" sz="1400" dirty="0" smtClean="0"/>
              <a:t>Кліматичні зміни не означають просте підвищення температури. Під усталеним терміном «глобальна зміна клімату» розуміють перебудову всіх геосистем. Дані спостережень свідчать про підвищення рівня Світового океану, танення льодовиків і вічної мерзлоти, посилення нерівномірності випадання опадів, зміну режиму стоку річок та про інші глобальні зміни, пов’язані з нестійкістю клімату.</a:t>
            </a:r>
          </a:p>
          <a:p>
            <a:pPr>
              <a:buFont typeface="Arial" pitchFamily="34" charset="0"/>
              <a:buChar char="•"/>
            </a:pPr>
            <a:endParaRPr lang="uk-UA" sz="1400" dirty="0" smtClean="0"/>
          </a:p>
          <a:p>
            <a:pPr>
              <a:buFont typeface="Arial" pitchFamily="34" charset="0"/>
              <a:buChar char="•"/>
            </a:pPr>
            <a:r>
              <a:rPr lang="uk-UA" sz="1400" dirty="0" smtClean="0"/>
              <a:t>Вони завдають значних економічних збитків, загрожують стабільному існуванню екосистем, а також здоров’ю та життю людей. Висновки вчених говорять про те, що </a:t>
            </a:r>
            <a:r>
              <a:rPr lang="uk-UA" sz="1400" b="1" dirty="0" smtClean="0"/>
              <a:t>кліматичні зміни</a:t>
            </a:r>
            <a:r>
              <a:rPr lang="uk-UA" sz="1400" dirty="0" smtClean="0"/>
              <a:t>, які зараз тривають, можуть у майбутньому привести до небезпечних наслідків.</a:t>
            </a:r>
            <a:endParaRPr lang="uk-UA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yulpani-kartinki-na-rabochii-st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103" y="-171400"/>
            <a:ext cx="7813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Глобальне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потепління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51520" y="908720"/>
            <a:ext cx="4824536" cy="5544616"/>
          </a:xfrm>
          <a:prstGeom prst="rightArrowCallout">
            <a:avLst>
              <a:gd name="adj1" fmla="val 20246"/>
              <a:gd name="adj2" fmla="val 19301"/>
              <a:gd name="adj3" fmla="val 26498"/>
              <a:gd name="adj4" fmla="val 674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bg1"/>
                </a:solidFill>
              </a:rPr>
              <a:t>Факт глобального </a:t>
            </a:r>
            <a:r>
              <a:rPr lang="ru-RU" sz="1700" dirty="0" err="1" smtClean="0">
                <a:solidFill>
                  <a:schemeClr val="bg1"/>
                </a:solidFill>
              </a:rPr>
              <a:t>потепління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вже</a:t>
            </a:r>
            <a:r>
              <a:rPr lang="ru-RU" sz="1700" dirty="0" smtClean="0">
                <a:solidFill>
                  <a:schemeClr val="bg1"/>
                </a:solidFill>
              </a:rPr>
              <a:t> не </a:t>
            </a:r>
            <a:r>
              <a:rPr lang="ru-RU" sz="1700" dirty="0" err="1" smtClean="0">
                <a:solidFill>
                  <a:schemeClr val="bg1"/>
                </a:solidFill>
              </a:rPr>
              <a:t>викликає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сумнівів</a:t>
            </a:r>
            <a:r>
              <a:rPr lang="ru-RU" sz="1700" dirty="0" smtClean="0">
                <a:solidFill>
                  <a:schemeClr val="bg1"/>
                </a:solidFill>
              </a:rPr>
              <a:t>. </a:t>
            </a:r>
            <a:r>
              <a:rPr lang="ru-RU" sz="1700" dirty="0" err="1" smtClean="0">
                <a:solidFill>
                  <a:schemeClr val="bg1"/>
                </a:solidFill>
              </a:rPr>
              <a:t>Дані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метеорологічних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спостережень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свідчать</a:t>
            </a:r>
            <a:r>
              <a:rPr lang="ru-RU" sz="1700" dirty="0" smtClean="0">
                <a:solidFill>
                  <a:schemeClr val="bg1"/>
                </a:solidFill>
              </a:rPr>
              <a:t> про те, </a:t>
            </a:r>
            <a:r>
              <a:rPr lang="ru-RU" sz="1700" dirty="0" err="1" smtClean="0">
                <a:solidFill>
                  <a:schemeClr val="bg1"/>
                </a:solidFill>
              </a:rPr>
              <a:t>що</a:t>
            </a:r>
            <a:r>
              <a:rPr lang="ru-RU" sz="1700" dirty="0" smtClean="0">
                <a:solidFill>
                  <a:schemeClr val="bg1"/>
                </a:solidFill>
              </a:rPr>
              <a:t> за </a:t>
            </a:r>
            <a:r>
              <a:rPr lang="ru-RU" sz="1700" dirty="0" err="1" smtClean="0">
                <a:solidFill>
                  <a:schemeClr val="bg1"/>
                </a:solidFill>
              </a:rPr>
              <a:t>останні</a:t>
            </a:r>
            <a:r>
              <a:rPr lang="ru-RU" sz="1700" dirty="0" smtClean="0">
                <a:solidFill>
                  <a:schemeClr val="bg1"/>
                </a:solidFill>
              </a:rPr>
              <a:t> 100 </a:t>
            </a:r>
            <a:r>
              <a:rPr lang="ru-RU" sz="1700" dirty="0" err="1" smtClean="0">
                <a:solidFill>
                  <a:schemeClr val="bg1"/>
                </a:solidFill>
              </a:rPr>
              <a:t>років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середня</a:t>
            </a:r>
            <a:r>
              <a:rPr lang="ru-RU" sz="1700" dirty="0" smtClean="0">
                <a:solidFill>
                  <a:schemeClr val="bg1"/>
                </a:solidFill>
              </a:rPr>
              <a:t> температура </a:t>
            </a:r>
            <a:r>
              <a:rPr lang="ru-RU" sz="1700" dirty="0" err="1" smtClean="0">
                <a:solidFill>
                  <a:schemeClr val="bg1"/>
                </a:solidFill>
              </a:rPr>
              <a:t>поверхні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Землі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зросла</a:t>
            </a:r>
            <a:r>
              <a:rPr lang="ru-RU" sz="1700" dirty="0" smtClean="0">
                <a:solidFill>
                  <a:schemeClr val="bg1"/>
                </a:solidFill>
              </a:rPr>
              <a:t> на 0,74 </a:t>
            </a:r>
            <a:r>
              <a:rPr lang="ru-RU" sz="1700" dirty="0" err="1" smtClean="0">
                <a:solidFill>
                  <a:schemeClr val="bg1"/>
                </a:solidFill>
              </a:rPr>
              <a:t>º </a:t>
            </a:r>
            <a:r>
              <a:rPr lang="ru-RU" sz="1700" dirty="0" smtClean="0">
                <a:solidFill>
                  <a:schemeClr val="bg1"/>
                </a:solidFill>
              </a:rPr>
              <a:t>С, </a:t>
            </a:r>
            <a:r>
              <a:rPr lang="ru-RU" sz="1700" dirty="0" err="1" smtClean="0">
                <a:solidFill>
                  <a:schemeClr val="bg1"/>
                </a:solidFill>
              </a:rPr>
              <a:t>причому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темпи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її</a:t>
            </a:r>
            <a:r>
              <a:rPr lang="ru-RU" sz="1700" dirty="0" smtClean="0">
                <a:solidFill>
                  <a:schemeClr val="bg1"/>
                </a:solidFill>
              </a:rPr>
              <a:t> росту </a:t>
            </a:r>
            <a:r>
              <a:rPr lang="ru-RU" sz="1700" dirty="0" err="1" smtClean="0">
                <a:solidFill>
                  <a:schemeClr val="bg1"/>
                </a:solidFill>
              </a:rPr>
              <a:t>поступово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збільшуються</a:t>
            </a:r>
            <a:r>
              <a:rPr lang="ru-RU" sz="17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За прогнозами </a:t>
            </a:r>
            <a:r>
              <a:rPr lang="ru-RU" sz="1700" dirty="0" err="1" smtClean="0">
                <a:solidFill>
                  <a:schemeClr val="bg1"/>
                </a:solidFill>
              </a:rPr>
              <a:t>Міжурядової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групи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експертів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зміни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клімату</a:t>
            </a:r>
            <a:r>
              <a:rPr lang="ru-RU" sz="1700" dirty="0" smtClean="0">
                <a:solidFill>
                  <a:schemeClr val="bg1"/>
                </a:solidFill>
              </a:rPr>
              <a:t> (МГЕЗК) – </a:t>
            </a:r>
            <a:r>
              <a:rPr lang="ru-RU" sz="1700" dirty="0" err="1" smtClean="0">
                <a:solidFill>
                  <a:schemeClr val="bg1"/>
                </a:solidFill>
              </a:rPr>
              <a:t>найбільш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авторитетної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міжнародної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організації</a:t>
            </a:r>
            <a:r>
              <a:rPr lang="ru-RU" sz="1700" dirty="0" smtClean="0">
                <a:solidFill>
                  <a:schemeClr val="bg1"/>
                </a:solidFill>
              </a:rPr>
              <a:t> в </a:t>
            </a:r>
            <a:r>
              <a:rPr lang="ru-RU" sz="1700" dirty="0" err="1" smtClean="0">
                <a:solidFill>
                  <a:schemeClr val="bg1"/>
                </a:solidFill>
              </a:rPr>
              <a:t>області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клімату</a:t>
            </a:r>
            <a:r>
              <a:rPr lang="ru-RU" sz="1700" dirty="0" smtClean="0">
                <a:solidFill>
                  <a:schemeClr val="bg1"/>
                </a:solidFill>
              </a:rPr>
              <a:t> – </a:t>
            </a:r>
            <a:r>
              <a:rPr lang="ru-RU" sz="1700" dirty="0" err="1" smtClean="0">
                <a:solidFill>
                  <a:schemeClr val="bg1"/>
                </a:solidFill>
              </a:rPr>
              <a:t>в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найближчі</a:t>
            </a:r>
            <a:r>
              <a:rPr lang="ru-RU" sz="1700" dirty="0" smtClean="0">
                <a:solidFill>
                  <a:schemeClr val="bg1"/>
                </a:solidFill>
              </a:rPr>
              <a:t> 20 </a:t>
            </a:r>
            <a:r>
              <a:rPr lang="ru-RU" sz="1700" dirty="0" err="1" smtClean="0">
                <a:solidFill>
                  <a:schemeClr val="bg1"/>
                </a:solidFill>
              </a:rPr>
              <a:t>років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зростання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sz="1700" dirty="0" smtClean="0">
                <a:solidFill>
                  <a:schemeClr val="bg1"/>
                </a:solidFill>
              </a:rPr>
              <a:t> складе в </a:t>
            </a:r>
            <a:r>
              <a:rPr lang="ru-RU" sz="1700" dirty="0" err="1" smtClean="0">
                <a:solidFill>
                  <a:schemeClr val="bg1"/>
                </a:solidFill>
              </a:rPr>
              <a:t>середньому</a:t>
            </a:r>
            <a:r>
              <a:rPr lang="ru-RU" sz="1700" dirty="0" smtClean="0">
                <a:solidFill>
                  <a:schemeClr val="bg1"/>
                </a:solidFill>
              </a:rPr>
              <a:t> 0,2 </a:t>
            </a:r>
            <a:r>
              <a:rPr lang="ru-RU" sz="1700" dirty="0" err="1" smtClean="0">
                <a:solidFill>
                  <a:schemeClr val="bg1"/>
                </a:solidFill>
              </a:rPr>
              <a:t>º </a:t>
            </a:r>
            <a:r>
              <a:rPr lang="ru-RU" sz="1700" dirty="0" smtClean="0">
                <a:solidFill>
                  <a:schemeClr val="bg1"/>
                </a:solidFill>
              </a:rPr>
              <a:t>С за </a:t>
            </a:r>
            <a:r>
              <a:rPr lang="ru-RU" sz="1700" dirty="0" err="1" smtClean="0">
                <a:solidFill>
                  <a:schemeClr val="bg1"/>
                </a:solidFill>
              </a:rPr>
              <a:t>десятиліття</a:t>
            </a:r>
            <a:r>
              <a:rPr lang="ru-RU" sz="1700" dirty="0" smtClean="0">
                <a:solidFill>
                  <a:schemeClr val="bg1"/>
                </a:solidFill>
              </a:rPr>
              <a:t>, а до </a:t>
            </a:r>
            <a:r>
              <a:rPr lang="ru-RU" sz="1700" dirty="0" err="1" smtClean="0">
                <a:solidFill>
                  <a:schemeClr val="bg1"/>
                </a:solidFill>
              </a:rPr>
              <a:t>кінця</a:t>
            </a:r>
            <a:r>
              <a:rPr lang="ru-RU" sz="1700" dirty="0" smtClean="0">
                <a:solidFill>
                  <a:schemeClr val="bg1"/>
                </a:solidFill>
              </a:rPr>
              <a:t> 21 </a:t>
            </a:r>
            <a:r>
              <a:rPr lang="ru-RU" sz="1700" dirty="0" err="1" smtClean="0">
                <a:solidFill>
                  <a:schemeClr val="bg1"/>
                </a:solidFill>
              </a:rPr>
              <a:t>століття</a:t>
            </a:r>
            <a:r>
              <a:rPr lang="ru-RU" sz="1700" dirty="0" smtClean="0">
                <a:solidFill>
                  <a:schemeClr val="bg1"/>
                </a:solidFill>
              </a:rPr>
              <a:t> температура </a:t>
            </a:r>
            <a:r>
              <a:rPr lang="ru-RU" sz="1700" dirty="0" err="1" smtClean="0">
                <a:solidFill>
                  <a:schemeClr val="bg1"/>
                </a:solidFill>
              </a:rPr>
              <a:t>Землі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може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підвищитися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від</a:t>
            </a:r>
            <a:r>
              <a:rPr lang="ru-RU" sz="1700" dirty="0" smtClean="0">
                <a:solidFill>
                  <a:schemeClr val="bg1"/>
                </a:solidFill>
              </a:rPr>
              <a:t> 1,8 до 4,6 </a:t>
            </a:r>
            <a:r>
              <a:rPr lang="ru-RU" sz="1700" dirty="0" err="1" smtClean="0">
                <a:solidFill>
                  <a:schemeClr val="bg1"/>
                </a:solidFill>
              </a:rPr>
              <a:t>º </a:t>
            </a:r>
            <a:r>
              <a:rPr lang="ru-RU" sz="1700" dirty="0" smtClean="0">
                <a:solidFill>
                  <a:schemeClr val="bg1"/>
                </a:solidFill>
              </a:rPr>
              <a:t>С.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90662679cf_181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33779">
            <a:off x="4896835" y="3802873"/>
            <a:ext cx="3600400" cy="269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emotivators.org.ua-133443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00959">
            <a:off x="5147718" y="1012034"/>
            <a:ext cx="3655173" cy="2912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xfon.com_2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0"/>
            <a:ext cx="6408712" cy="172694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12500"/>
                <a:gd name="adj2" fmla="val 2105"/>
              </a:avLst>
            </a:prstTxWarp>
            <a:spAutoFit/>
          </a:bodyPr>
          <a:lstStyle/>
          <a:p>
            <a:pPr algn="ctr"/>
            <a:r>
              <a:rPr lang="uk-UA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Потепління чи похолодання?</a:t>
            </a:r>
            <a:endParaRPr lang="uk-UA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53136"/>
            <a:ext cx="8748464" cy="2031325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Часто в </a:t>
            </a:r>
            <a:r>
              <a:rPr lang="ru-RU" sz="1400" dirty="0" err="1">
                <a:solidFill>
                  <a:schemeClr val="bg1"/>
                </a:solidFill>
              </a:rPr>
              <a:t>різних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джерелах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в</a:t>
            </a:r>
            <a:r>
              <a:rPr lang="ru-RU" sz="1400" dirty="0">
                <a:solidFill>
                  <a:schemeClr val="bg1"/>
                </a:solidFill>
              </a:rPr>
              <a:t> тому </a:t>
            </a:r>
            <a:r>
              <a:rPr lang="ru-RU" sz="1400" dirty="0" err="1">
                <a:solidFill>
                  <a:schemeClr val="bg1"/>
                </a:solidFill>
              </a:rPr>
              <a:t>числі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наукових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засобах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масової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інформації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можна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почути</a:t>
            </a:r>
            <a:r>
              <a:rPr lang="ru-RU" sz="1400" dirty="0">
                <a:solidFill>
                  <a:schemeClr val="bg1"/>
                </a:solidFill>
              </a:rPr>
              <a:t> про те,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насправді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найближчим</a:t>
            </a:r>
            <a:r>
              <a:rPr lang="ru-RU" sz="1400" dirty="0">
                <a:solidFill>
                  <a:schemeClr val="bg1"/>
                </a:solidFill>
              </a:rPr>
              <a:t> часом </a:t>
            </a:r>
            <a:r>
              <a:rPr lang="ru-RU" sz="1400" dirty="0" err="1">
                <a:solidFill>
                  <a:schemeClr val="bg1"/>
                </a:solidFill>
              </a:rPr>
              <a:t>очікується</a:t>
            </a:r>
            <a:r>
              <a:rPr lang="ru-RU" sz="1400" dirty="0">
                <a:solidFill>
                  <a:schemeClr val="bg1"/>
                </a:solidFill>
              </a:rPr>
              <a:t> не </a:t>
            </a:r>
            <a:r>
              <a:rPr lang="ru-RU" sz="1400" dirty="0" err="1">
                <a:solidFill>
                  <a:schemeClr val="bg1"/>
                </a:solidFill>
              </a:rPr>
              <a:t>глобальне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потепління</a:t>
            </a:r>
            <a:r>
              <a:rPr lang="ru-RU" sz="1400" dirty="0">
                <a:solidFill>
                  <a:schemeClr val="bg1"/>
                </a:solidFill>
              </a:rPr>
              <a:t>, а </a:t>
            </a:r>
            <a:r>
              <a:rPr lang="ru-RU" sz="1400" dirty="0" err="1">
                <a:solidFill>
                  <a:schemeClr val="bg1"/>
                </a:solidFill>
              </a:rPr>
              <a:t>глобальне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похолодання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Як </a:t>
            </a:r>
            <a:r>
              <a:rPr lang="ru-RU" sz="1400" dirty="0" err="1">
                <a:solidFill>
                  <a:schemeClr val="bg1"/>
                </a:solidFill>
              </a:rPr>
              <a:t>відомо</a:t>
            </a:r>
            <a:r>
              <a:rPr lang="ru-RU" sz="1400" dirty="0">
                <a:solidFill>
                  <a:schemeClr val="bg1"/>
                </a:solidFill>
              </a:rPr>
              <a:t>, в </a:t>
            </a:r>
            <a:r>
              <a:rPr lang="ru-RU" sz="1400" dirty="0" err="1">
                <a:solidFill>
                  <a:schemeClr val="bg1"/>
                </a:solidFill>
              </a:rPr>
              <a:t>минулому</a:t>
            </a:r>
            <a:r>
              <a:rPr lang="ru-RU" sz="1400" dirty="0">
                <a:solidFill>
                  <a:schemeClr val="bg1"/>
                </a:solidFill>
              </a:rPr>
              <a:t> наша планета не раз переживала </a:t>
            </a:r>
            <a:r>
              <a:rPr lang="ru-RU" sz="1400" dirty="0" err="1">
                <a:solidFill>
                  <a:schemeClr val="bg1"/>
                </a:solidFill>
              </a:rPr>
              <a:t>періоди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похолодання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подальшого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потепління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пов’язані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багатовіковими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природними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циклічними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процесами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Останній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льодовиковий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період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був</a:t>
            </a:r>
            <a:r>
              <a:rPr lang="ru-RU" sz="1400" dirty="0">
                <a:solidFill>
                  <a:schemeClr val="bg1"/>
                </a:solidFill>
              </a:rPr>
              <a:t> 10 000 </a:t>
            </a:r>
            <a:r>
              <a:rPr lang="ru-RU" sz="1400" dirty="0" err="1">
                <a:solidFill>
                  <a:schemeClr val="bg1"/>
                </a:solidFill>
              </a:rPr>
              <a:t>років</a:t>
            </a:r>
            <a:r>
              <a:rPr lang="ru-RU" sz="1400" dirty="0">
                <a:solidFill>
                  <a:schemeClr val="bg1"/>
                </a:solidFill>
              </a:rPr>
              <a:t> тому, зараз ми </a:t>
            </a:r>
            <a:r>
              <a:rPr lang="ru-RU" sz="1400" dirty="0" err="1">
                <a:solidFill>
                  <a:schemeClr val="bg1"/>
                </a:solidFill>
              </a:rPr>
              <a:t>живемо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період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льодовиковими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періодами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Природно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через </a:t>
            </a:r>
            <a:r>
              <a:rPr lang="ru-RU" sz="1400" dirty="0" err="1">
                <a:solidFill>
                  <a:schemeClr val="bg1"/>
                </a:solidFill>
              </a:rPr>
              <a:t>кілька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тисяч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років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варто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очікувати</a:t>
            </a:r>
            <a:r>
              <a:rPr lang="ru-RU" sz="1400" dirty="0">
                <a:solidFill>
                  <a:schemeClr val="bg1"/>
                </a:solidFill>
              </a:rPr>
              <a:t> глобального </a:t>
            </a:r>
            <a:r>
              <a:rPr lang="ru-RU" sz="1400" dirty="0" err="1">
                <a:solidFill>
                  <a:schemeClr val="bg1"/>
                </a:solidFill>
              </a:rPr>
              <a:t>похолодання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Ніколи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ще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середня</a:t>
            </a:r>
            <a:r>
              <a:rPr lang="ru-RU" sz="1400" dirty="0">
                <a:solidFill>
                  <a:schemeClr val="bg1"/>
                </a:solidFill>
              </a:rPr>
              <a:t> температура </a:t>
            </a:r>
            <a:r>
              <a:rPr lang="ru-RU" sz="1400" dirty="0" err="1">
                <a:solidFill>
                  <a:schemeClr val="bg1"/>
                </a:solidFill>
              </a:rPr>
              <a:t>планети</a:t>
            </a:r>
            <a:r>
              <a:rPr lang="ru-RU" sz="1400" dirty="0">
                <a:solidFill>
                  <a:schemeClr val="bg1"/>
                </a:solidFill>
              </a:rPr>
              <a:t> не </a:t>
            </a:r>
            <a:r>
              <a:rPr lang="ru-RU" sz="1400" dirty="0" err="1">
                <a:solidFill>
                  <a:schemeClr val="bg1"/>
                </a:solidFill>
              </a:rPr>
              <a:t>змінювалася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такою </a:t>
            </a:r>
            <a:r>
              <a:rPr lang="ru-RU" sz="1400" dirty="0" err="1">
                <a:solidFill>
                  <a:schemeClr val="bg1"/>
                </a:solidFill>
              </a:rPr>
              <a:t>неймовірною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швидкістю</a:t>
            </a:r>
            <a:r>
              <a:rPr lang="ru-RU" sz="1400" dirty="0">
                <a:solidFill>
                  <a:schemeClr val="bg1"/>
                </a:solidFill>
              </a:rPr>
              <a:t>: 0,7 градуса за 100 </a:t>
            </a:r>
            <a:r>
              <a:rPr lang="ru-RU" sz="1400" dirty="0" err="1">
                <a:solidFill>
                  <a:schemeClr val="bg1"/>
                </a:solidFill>
              </a:rPr>
              <a:t>років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них 0,5 – за </a:t>
            </a:r>
            <a:r>
              <a:rPr lang="ru-RU" sz="1400" dirty="0" err="1">
                <a:solidFill>
                  <a:schemeClr val="bg1"/>
                </a:solidFill>
              </a:rPr>
              <a:t>останні</a:t>
            </a:r>
            <a:r>
              <a:rPr lang="ru-RU" sz="1400" dirty="0">
                <a:solidFill>
                  <a:schemeClr val="bg1"/>
                </a:solidFill>
              </a:rPr>
              <a:t> 50. А 11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останніх</a:t>
            </a:r>
            <a:r>
              <a:rPr lang="ru-RU" sz="1400" dirty="0">
                <a:solidFill>
                  <a:schemeClr val="bg1"/>
                </a:solidFill>
              </a:rPr>
              <a:t> 12 </a:t>
            </a:r>
            <a:r>
              <a:rPr lang="ru-RU" sz="1400" dirty="0" err="1">
                <a:solidFill>
                  <a:schemeClr val="bg1"/>
                </a:solidFill>
              </a:rPr>
              <a:t>років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найбільш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спекотними</a:t>
            </a:r>
            <a:r>
              <a:rPr lang="ru-RU" sz="1400" dirty="0">
                <a:solidFill>
                  <a:schemeClr val="bg1"/>
                </a:solidFill>
              </a:rPr>
              <a:t> за весь </a:t>
            </a:r>
            <a:r>
              <a:rPr lang="ru-RU" sz="1400" dirty="0" err="1">
                <a:solidFill>
                  <a:schemeClr val="bg1"/>
                </a:solidFill>
              </a:rPr>
              <a:t>інструментальний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період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метеорологічних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спостережень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 descr="44981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4211960" cy="292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1901-2013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00808"/>
            <a:ext cx="4122575" cy="2877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548680" y="-99392"/>
            <a:ext cx="1022513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ПРИЧИНИ </a:t>
            </a:r>
            <a:r>
              <a:rPr lang="ru-RU" sz="4000" b="1" cap="none" spc="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КЛІМАТИЧНИХ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ЗМІН</a:t>
            </a:r>
            <a:endParaRPr lang="ru-RU" sz="4000" b="1" cap="none" spc="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uk-UA" sz="4400" b="1" cap="none" spc="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365270">
            <a:off x="204342" y="1786096"/>
            <a:ext cx="4641188" cy="886350"/>
          </a:xfrm>
          <a:prstGeom prst="rect">
            <a:avLst/>
          </a:prstGeom>
        </p:spPr>
        <p:txBody>
          <a:bodyPr wrap="none">
            <a:prstTxWarp prst="textFadeRight">
              <a:avLst>
                <a:gd name="adj" fmla="val 19986"/>
              </a:avLst>
            </a:prstTxWarp>
            <a:spAutoFit/>
          </a:bodyPr>
          <a:lstStyle/>
          <a:p>
            <a:r>
              <a:rPr lang="ru-RU" sz="3600" b="1" cap="none" spc="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Парниковий</a:t>
            </a:r>
            <a:r>
              <a:rPr lang="ru-RU" sz="3600" b="1" cap="none" spc="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ефект</a:t>
            </a:r>
            <a:endParaRPr lang="uk-UA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764704"/>
            <a:ext cx="3600400" cy="5755422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tx1"/>
                </a:solidFill>
              </a:rPr>
              <a:t>Зміни в кліматичній системі Землі, які ми зараз спостерігаємо, вчені пов’язують з аномальним зростанням концентрації в атмосфері так званих «парникових газів» </a:t>
            </a:r>
            <a:r>
              <a:rPr lang="uk-UA" sz="1600" dirty="0" smtClean="0">
                <a:solidFill>
                  <a:schemeClr val="tx1"/>
                </a:solidFill>
              </a:rPr>
              <a:t>Ці </a:t>
            </a:r>
            <a:r>
              <a:rPr lang="uk-UA" sz="1600" dirty="0">
                <a:solidFill>
                  <a:schemeClr val="tx1"/>
                </a:solidFill>
              </a:rPr>
              <a:t>гази затримують інфрачервоне випромінювання, яке випускає земна поверхня, створюючи тим самим «парниковий ефект». Явище парникового ефекту дозволяє підтримувати на поверхні Землі температуру, при якій можливі виникнення і розвиток життя. Якби парниковий ефект був відсутній, середня температура поверхні земної кулі була б значно нижчою, ніж вона є зараз.</a:t>
            </a:r>
          </a:p>
          <a:p>
            <a:r>
              <a:rPr lang="uk-UA" sz="1600" dirty="0">
                <a:solidFill>
                  <a:schemeClr val="tx1"/>
                </a:solidFill>
              </a:rPr>
              <a:t>Однак при підвищенні концентрації парникових газів збільшується непроникність атмосфери для інфрачервоних променів, що призводить до підвищення температури Землі.</a:t>
            </a:r>
          </a:p>
        </p:txBody>
      </p:sp>
      <p:pic>
        <p:nvPicPr>
          <p:cNvPr id="8" name="Рисунок 7" descr="750px-Greenhouse_Effect_u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4975843" cy="38280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leo.com-4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-171400"/>
            <a:ext cx="88343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Антропогенна теорія </a:t>
            </a:r>
            <a:endParaRPr lang="uk-UA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зміни </a:t>
            </a:r>
            <a:r>
              <a:rPr lang="uk-UA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клімату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24744"/>
            <a:ext cx="8532440" cy="5632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/>
              <a:t>У 2007 році Міжурядова група експертів зі зміни клімату (МГЕЗК) – міжнародний орган, який об’єднує тисячі вчених із 130 країн світу – представила свій Четвертий оціночний звіт, в якому містяться узагальнені висновки про минулі і нинішні </a:t>
            </a:r>
            <a:r>
              <a:rPr lang="uk-UA" b="1" dirty="0"/>
              <a:t>кліматичні зміни</a:t>
            </a:r>
            <a:r>
              <a:rPr lang="uk-UA" dirty="0"/>
              <a:t>, їх вплив на природу і людину, а також про можливі заходи з протидії таким змінам. В цій Доповіді говориться, що з 90%</a:t>
            </a:r>
            <a:r>
              <a:rPr lang="uk-UA" dirty="0" err="1"/>
              <a:t>-ною</a:t>
            </a:r>
            <a:r>
              <a:rPr lang="uk-UA" dirty="0"/>
              <a:t> вірогідністю зміни клімату, які ми зараз спостерігаємо, пов’язані з діяльністю людини.</a:t>
            </a:r>
          </a:p>
          <a:p>
            <a:r>
              <a:rPr lang="uk-UA" dirty="0"/>
              <a:t>Антропогенне походження сучасних кліматичних змін, зокрема, підтверджують палеокліматичні дослідження, основані на аналізі вмісту парникових газів в бульбашках повітря, що замерзли в льоді. Вони показують, що такої концентрації </a:t>
            </a:r>
            <a:r>
              <a:rPr lang="uk-UA" dirty="0" err="1"/>
              <a:t>СО</a:t>
            </a:r>
            <a:r>
              <a:rPr lang="uk-UA" baseline="-25000" dirty="0" err="1"/>
              <a:t>2</a:t>
            </a:r>
            <a:r>
              <a:rPr lang="uk-UA" dirty="0"/>
              <a:t> як зараз не було за останні 650 000 років (а за ці роки відбувалося не одне потепління нашої планети). Причому в порівнянні з </a:t>
            </a:r>
            <a:r>
              <a:rPr lang="uk-UA" dirty="0" err="1"/>
              <a:t>доіндустріальною</a:t>
            </a:r>
            <a:r>
              <a:rPr lang="uk-UA" dirty="0"/>
              <a:t> епохою (1750 рік) концентрація вуглекислого газу в атмосфері зросла на третину. Сучасні глобальні концентрації метану і оксиду азоту також істотно перевищили </a:t>
            </a:r>
            <a:r>
              <a:rPr lang="uk-UA" dirty="0" err="1"/>
              <a:t>доіндустріальні</a:t>
            </a:r>
            <a:r>
              <a:rPr lang="uk-UA" dirty="0"/>
              <a:t> значення.</a:t>
            </a:r>
          </a:p>
          <a:p>
            <a:r>
              <a:rPr lang="uk-UA" dirty="0"/>
              <a:t>Зростання концентрації цих трьох основних парникових газів з середини 18 століття, на думку вчених, з дуже високим ступенем імовірності пов’язане з господарською діяльністю людини, в першу чергу – спалюванням вуглецевого викопного палива (тобто нафти, газу, вугілля тощо), промисловими процесами, а також знищенням лісів – природних поглиначів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 </a:t>
            </a:r>
            <a:r>
              <a:rPr lang="uk-UA" dirty="0"/>
              <a:t>з атмосфери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lson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91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Зміна частоти та </a:t>
            </a:r>
            <a:r>
              <a:rPr lang="uk-UA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інтесивності</a:t>
            </a:r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випадання опадів</a:t>
            </a:r>
            <a:endParaRPr lang="uk-UA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5716" y="0"/>
            <a:ext cx="5936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>
                <a:ln/>
                <a:solidFill>
                  <a:schemeClr val="accent3"/>
                </a:solidFill>
                <a:effectLst/>
              </a:rPr>
              <a:t>МОЖЛИВІ НАСЛІДКИ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24744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>
                <a:solidFill>
                  <a:schemeClr val="bg1"/>
                </a:solidFill>
              </a:rPr>
              <a:t>Урагани в США, засуха в Австралії, аномально спекотне літо в Європі, катастрофічні зливи і повені на туманному Альбіоні – список можна продовжувати. Ось тільки деякі приклади наслідків кліматичних змін. Екстремальні природні явища б’ють всі рекорди практично у всіх регіонах світу. А природні катаклізми тягнуть за собою економічні наслідки. З кожним роком збиток від стихійних лих зростає</a:t>
            </a:r>
            <a:r>
              <a:rPr lang="uk-UA" sz="1600" i="1" dirty="0" smtClean="0">
                <a:solidFill>
                  <a:schemeClr val="bg1"/>
                </a:solidFill>
              </a:rPr>
              <a:t>.</a:t>
            </a:r>
            <a:endParaRPr lang="uk-UA" sz="1600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78078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 smtClean="0">
                <a:solidFill>
                  <a:schemeClr val="bg1"/>
                </a:solidFill>
              </a:rPr>
              <a:t>В цілому клімат на планеті стане більш вологим. Але кількість опадів не пошириться Землею рівномірно. В регіонах, які й так на сьогоднішній день отримують достатню кількість опадів, їх випадання стане інтенсивніше. А в регіонах з недостатнім зволоженням почастішають посушливі періоди.</a:t>
            </a:r>
            <a:endParaRPr lang="uk-UA" sz="1600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196752"/>
            <a:ext cx="4968552" cy="2708920"/>
          </a:xfrm>
          <a:prstGeom prst="rect">
            <a:avLst/>
          </a:prstGeom>
        </p:spPr>
      </p:pic>
      <p:pic>
        <p:nvPicPr>
          <p:cNvPr id="8" name="Рисунок 7" descr="big_35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005064"/>
            <a:ext cx="6486525" cy="18029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ture_full_hd_wallpapers_pack_03_03_12_13661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27376" y="4149566"/>
            <a:ext cx="561662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700" dirty="0" smtClean="0">
                <a:solidFill>
                  <a:schemeClr val="bg1"/>
                </a:solidFill>
              </a:rPr>
              <a:t>Протягом </a:t>
            </a:r>
            <a:r>
              <a:rPr lang="uk-UA" sz="1700" dirty="0">
                <a:solidFill>
                  <a:schemeClr val="bg1"/>
                </a:solidFill>
              </a:rPr>
              <a:t>ХХ століття середній рівень моря підвищився на 0,1-0,2 м. За прогнозами вчених, за </a:t>
            </a:r>
            <a:r>
              <a:rPr lang="en-GB" sz="1700" dirty="0">
                <a:solidFill>
                  <a:schemeClr val="bg1"/>
                </a:solidFill>
              </a:rPr>
              <a:t>XXI </a:t>
            </a:r>
            <a:r>
              <a:rPr lang="uk-UA" sz="1700" dirty="0">
                <a:solidFill>
                  <a:schemeClr val="bg1"/>
                </a:solidFill>
              </a:rPr>
              <a:t>століття підвищення рівня моря складе до 1 м. У цьому випадку найбільш уразливими виявляться прибережні території і невеликі острови. Такі держави як Нідерланди, Великобританія, а також малі острівні держави Океанії і Карибського басейну першими підпадуть під небезпеку затоплення. Крім цього почастішають високі припливи, посилиться ерозія берегової лінії.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87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Підвищення рівня моря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big_36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908720"/>
            <a:ext cx="648652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eo_rivenmorja_new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89040"/>
            <a:ext cx="3240360" cy="2959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5229200"/>
            <a:ext cx="864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Підвиження</a:t>
            </a:r>
            <a:r>
              <a:rPr lang="uk-UA" dirty="0" smtClean="0"/>
              <a:t> рівня моря у США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14983d129781637.460.v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80528" y="0"/>
            <a:ext cx="63367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Здоров’я людини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780928"/>
            <a:ext cx="4464496" cy="18466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За </a:t>
            </a:r>
            <a:r>
              <a:rPr lang="ru-RU" sz="1600" dirty="0" err="1">
                <a:solidFill>
                  <a:schemeClr val="bg1"/>
                </a:solidFill>
              </a:rPr>
              <a:t>даними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Всесвітньої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організації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охорони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здоров’я</a:t>
            </a:r>
            <a:r>
              <a:rPr lang="ru-RU" sz="1600" dirty="0">
                <a:solidFill>
                  <a:schemeClr val="bg1"/>
                </a:solidFill>
              </a:rPr>
              <a:t> (ВООЗ), </a:t>
            </a:r>
            <a:r>
              <a:rPr lang="ru-RU" sz="1600" dirty="0" err="1">
                <a:solidFill>
                  <a:schemeClr val="bg1"/>
                </a:solidFill>
              </a:rPr>
              <a:t>додаткова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смертність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європейських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країнах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теплових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хвиль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серпні</a:t>
            </a:r>
            <a:r>
              <a:rPr lang="ru-RU" sz="1600" dirty="0">
                <a:solidFill>
                  <a:schemeClr val="bg1"/>
                </a:solidFill>
              </a:rPr>
              <a:t> 2003 року у </a:t>
            </a:r>
            <a:r>
              <a:rPr lang="ru-RU" sz="1600" dirty="0" err="1">
                <a:solidFill>
                  <a:schemeClr val="bg1"/>
                </a:solidFill>
              </a:rPr>
              <a:t>Великобританії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склала</a:t>
            </a:r>
            <a:r>
              <a:rPr lang="ru-RU" sz="1600" dirty="0">
                <a:solidFill>
                  <a:schemeClr val="bg1"/>
                </a:solidFill>
              </a:rPr>
              <a:t> 2045 </a:t>
            </a:r>
            <a:r>
              <a:rPr lang="ru-RU" sz="1600" dirty="0" err="1">
                <a:solidFill>
                  <a:schemeClr val="bg1"/>
                </a:solidFill>
              </a:rPr>
              <a:t>чоловік</a:t>
            </a:r>
            <a:r>
              <a:rPr lang="ru-RU" sz="1600" dirty="0">
                <a:solidFill>
                  <a:schemeClr val="bg1"/>
                </a:solidFill>
              </a:rPr>
              <a:t>, у </a:t>
            </a:r>
            <a:r>
              <a:rPr lang="ru-RU" sz="1600" dirty="0" err="1">
                <a:solidFill>
                  <a:schemeClr val="bg1"/>
                </a:solidFill>
              </a:rPr>
              <a:t>Франції</a:t>
            </a:r>
            <a:r>
              <a:rPr lang="ru-RU" sz="1600" dirty="0">
                <a:solidFill>
                  <a:schemeClr val="bg1"/>
                </a:solidFill>
              </a:rPr>
              <a:t> – 14802, в </a:t>
            </a:r>
            <a:r>
              <a:rPr lang="ru-RU" sz="1600" dirty="0" err="1">
                <a:solidFill>
                  <a:schemeClr val="bg1"/>
                </a:solidFill>
              </a:rPr>
              <a:t>Італії</a:t>
            </a:r>
            <a:r>
              <a:rPr lang="ru-RU" sz="1600" dirty="0">
                <a:solidFill>
                  <a:schemeClr val="bg1"/>
                </a:solidFill>
              </a:rPr>
              <a:t> – 3134, в </a:t>
            </a:r>
            <a:r>
              <a:rPr lang="ru-RU" sz="1600" dirty="0" err="1">
                <a:solidFill>
                  <a:schemeClr val="bg1"/>
                </a:solidFill>
              </a:rPr>
              <a:t>Португалії</a:t>
            </a:r>
            <a:r>
              <a:rPr lang="ru-RU" sz="1600" dirty="0">
                <a:solidFill>
                  <a:schemeClr val="bg1"/>
                </a:solidFill>
              </a:rPr>
              <a:t> – 2099.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5472608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Кліматичні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зміни</a:t>
            </a:r>
            <a:r>
              <a:rPr lang="ru-RU" sz="1600" dirty="0" smtClean="0">
                <a:solidFill>
                  <a:schemeClr val="bg1"/>
                </a:solidFill>
              </a:rPr>
              <a:t>, за прогнозами </a:t>
            </a:r>
            <a:r>
              <a:rPr lang="ru-RU" sz="1600" dirty="0" err="1" smtClean="0">
                <a:solidFill>
                  <a:schemeClr val="bg1"/>
                </a:solidFill>
              </a:rPr>
              <a:t>вчених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призведуть</a:t>
            </a:r>
            <a:r>
              <a:rPr lang="ru-RU" sz="1600" dirty="0" smtClean="0">
                <a:solidFill>
                  <a:schemeClr val="bg1"/>
                </a:solidFill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</a:rPr>
              <a:t>підвищення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ризиків</a:t>
            </a:r>
            <a:r>
              <a:rPr lang="ru-RU" sz="1600" dirty="0" smtClean="0">
                <a:solidFill>
                  <a:schemeClr val="bg1"/>
                </a:solidFill>
              </a:rPr>
              <a:t> для </a:t>
            </a:r>
            <a:r>
              <a:rPr lang="ru-RU" sz="1600" dirty="0" err="1" smtClean="0">
                <a:solidFill>
                  <a:schemeClr val="bg1"/>
                </a:solidFill>
              </a:rPr>
              <a:t>здоров’я</a:t>
            </a:r>
            <a:r>
              <a:rPr lang="ru-RU" sz="1600" dirty="0" smtClean="0">
                <a:solidFill>
                  <a:schemeClr val="bg1"/>
                </a:solidFill>
              </a:rPr>
              <a:t> людей, перш за все </a:t>
            </a:r>
            <a:r>
              <a:rPr lang="ru-RU" sz="1600" dirty="0" err="1" smtClean="0">
                <a:solidFill>
                  <a:schemeClr val="bg1"/>
                </a:solidFill>
              </a:rPr>
              <a:t>менш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забезпечених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верств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1600" dirty="0" smtClean="0">
                <a:solidFill>
                  <a:schemeClr val="bg1"/>
                </a:solidFill>
              </a:rPr>
              <a:t>. Так, </a:t>
            </a:r>
            <a:r>
              <a:rPr lang="ru-RU" sz="1600" dirty="0" err="1" smtClean="0">
                <a:solidFill>
                  <a:schemeClr val="bg1"/>
                </a:solidFill>
              </a:rPr>
              <a:t>скорочення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продуктів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харчування</a:t>
            </a:r>
            <a:r>
              <a:rPr lang="ru-RU" sz="1600" dirty="0" smtClean="0">
                <a:solidFill>
                  <a:schemeClr val="bg1"/>
                </a:solidFill>
              </a:rPr>
              <a:t> неминуче </a:t>
            </a:r>
            <a:r>
              <a:rPr lang="ru-RU" sz="1600" dirty="0" err="1" smtClean="0">
                <a:solidFill>
                  <a:schemeClr val="bg1"/>
                </a:solidFill>
              </a:rPr>
              <a:t>призведе</a:t>
            </a:r>
            <a:r>
              <a:rPr lang="ru-RU" sz="1600" dirty="0" smtClean="0">
                <a:solidFill>
                  <a:schemeClr val="bg1"/>
                </a:solidFill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</a:rPr>
              <a:t>недоїдання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голоду. Аномально </a:t>
            </a:r>
            <a:r>
              <a:rPr lang="ru-RU" sz="1600" dirty="0" err="1" smtClean="0">
                <a:solidFill>
                  <a:schemeClr val="bg1"/>
                </a:solidFill>
              </a:rPr>
              <a:t>високі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можуть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призвести</a:t>
            </a:r>
            <a:r>
              <a:rPr lang="ru-RU" sz="1600" dirty="0" smtClean="0">
                <a:solidFill>
                  <a:schemeClr val="bg1"/>
                </a:solidFill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</a:rPr>
              <a:t>загострення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серцево-судинних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респіраторних</a:t>
            </a:r>
            <a:r>
              <a:rPr lang="ru-RU" sz="1600" dirty="0" smtClean="0">
                <a:solidFill>
                  <a:schemeClr val="bg1"/>
                </a:solidFill>
              </a:rPr>
              <a:t> та </a:t>
            </a:r>
            <a:r>
              <a:rPr lang="ru-RU" sz="1600" dirty="0" err="1" smtClean="0">
                <a:solidFill>
                  <a:schemeClr val="bg1"/>
                </a:solidFill>
              </a:rPr>
              <a:t>інших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захворювань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endParaRPr lang="uk-UA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303455"/>
            <a:ext cx="4139952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Підвищення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може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призвести</a:t>
            </a:r>
            <a:r>
              <a:rPr lang="ru-RU" sz="1600" dirty="0" smtClean="0">
                <a:solidFill>
                  <a:schemeClr val="bg1"/>
                </a:solidFill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</a:rPr>
              <a:t>зміни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географічного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поширення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різних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видів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які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є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переносниками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захворювань</a:t>
            </a:r>
            <a:r>
              <a:rPr lang="ru-RU" sz="1600" dirty="0" smtClean="0">
                <a:solidFill>
                  <a:schemeClr val="bg1"/>
                </a:solidFill>
              </a:rPr>
              <a:t>. З </a:t>
            </a:r>
            <a:r>
              <a:rPr lang="ru-RU" sz="1600" dirty="0" err="1" smtClean="0">
                <a:solidFill>
                  <a:schemeClr val="bg1"/>
                </a:solidFill>
              </a:rPr>
              <a:t>підвищенням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ареали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теплолюбних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тварин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комах </a:t>
            </a:r>
            <a:r>
              <a:rPr lang="ru-RU" sz="1600" dirty="0" err="1" smtClean="0">
                <a:solidFill>
                  <a:schemeClr val="bg1"/>
                </a:solidFill>
              </a:rPr>
              <a:t>будуть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поширюватися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північ</a:t>
            </a:r>
            <a:r>
              <a:rPr lang="ru-RU" sz="1600" dirty="0" smtClean="0">
                <a:solidFill>
                  <a:schemeClr val="bg1"/>
                </a:solidFill>
              </a:rPr>
              <a:t>, в той час як люди, </a:t>
            </a:r>
            <a:r>
              <a:rPr lang="ru-RU" sz="1600" dirty="0" err="1" smtClean="0">
                <a:solidFill>
                  <a:schemeClr val="bg1"/>
                </a:solidFill>
              </a:rPr>
              <a:t>що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населяють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ці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території</a:t>
            </a:r>
            <a:r>
              <a:rPr lang="ru-RU" sz="1600" dirty="0" smtClean="0">
                <a:solidFill>
                  <a:schemeClr val="bg1"/>
                </a:solidFill>
              </a:rPr>
              <a:t>, не </a:t>
            </a:r>
            <a:r>
              <a:rPr lang="ru-RU" sz="1600" dirty="0" err="1" smtClean="0">
                <a:solidFill>
                  <a:schemeClr val="bg1"/>
                </a:solidFill>
              </a:rPr>
              <a:t>будуть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мати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імунітету</a:t>
            </a:r>
            <a:r>
              <a:rPr lang="ru-RU" sz="1600" dirty="0" smtClean="0">
                <a:solidFill>
                  <a:schemeClr val="bg1"/>
                </a:solidFill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</a:rPr>
              <a:t>нових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захворювань</a:t>
            </a:r>
            <a:endParaRPr lang="uk-UA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984</Words>
  <Application>Microsoft Office PowerPoint</Application>
  <PresentationFormat>Экран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14</cp:revision>
  <dcterms:created xsi:type="dcterms:W3CDTF">2014-03-15T14:06:50Z</dcterms:created>
  <dcterms:modified xsi:type="dcterms:W3CDTF">2014-03-15T16:21:15Z</dcterms:modified>
</cp:coreProperties>
</file>