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0" r:id="rId3"/>
    <p:sldId id="261" r:id="rId4"/>
    <p:sldId id="262" r:id="rId5"/>
    <p:sldId id="263" r:id="rId6"/>
    <p:sldId id="265" r:id="rId7"/>
    <p:sldId id="266" r:id="rId8"/>
    <p:sldId id="269" r:id="rId9"/>
    <p:sldId id="264" r:id="rId10"/>
    <p:sldId id="258" r:id="rId11"/>
    <p:sldId id="256" r:id="rId12"/>
    <p:sldId id="270"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4D4D4D"/>
    <a:srgbClr val="FFFFCC"/>
    <a:srgbClr val="800000"/>
    <a:srgbClr val="663300"/>
    <a:srgbClr val="660033"/>
    <a:srgbClr val="FF9966"/>
    <a:srgbClr val="432DA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6378" autoAdjust="0"/>
    <p:restoredTop sz="94660"/>
  </p:normalViewPr>
  <p:slideViewPr>
    <p:cSldViewPr>
      <p:cViewPr varScale="1">
        <p:scale>
          <a:sx n="72" d="100"/>
          <a:sy n="72" d="100"/>
        </p:scale>
        <p:origin x="-106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B4D9C2D-3D14-460A-A931-DA0CC1A92EA1}" type="datetimeFigureOut">
              <a:rPr lang="ru-RU" smtClean="0"/>
              <a:pPr/>
              <a:t>22.01.2012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8E7227-7557-4CD8-83CA-59A352879EA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B4D9C2D-3D14-460A-A931-DA0CC1A92EA1}" type="datetimeFigureOut">
              <a:rPr lang="ru-RU" smtClean="0"/>
              <a:pPr/>
              <a:t>22.01.2012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8E7227-7557-4CD8-83CA-59A352879EA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B4D9C2D-3D14-460A-A931-DA0CC1A92EA1}" type="datetimeFigureOut">
              <a:rPr lang="ru-RU" smtClean="0"/>
              <a:pPr/>
              <a:t>22.01.2012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8E7227-7557-4CD8-83CA-59A352879EA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B4D9C2D-3D14-460A-A931-DA0CC1A92EA1}" type="datetimeFigureOut">
              <a:rPr lang="ru-RU" smtClean="0"/>
              <a:pPr/>
              <a:t>22.01.2012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8E7227-7557-4CD8-83CA-59A352879EA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B4D9C2D-3D14-460A-A931-DA0CC1A92EA1}" type="datetimeFigureOut">
              <a:rPr lang="ru-RU" smtClean="0"/>
              <a:pPr/>
              <a:t>22.01.2012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8E7227-7557-4CD8-83CA-59A352879EA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B4D9C2D-3D14-460A-A931-DA0CC1A92EA1}" type="datetimeFigureOut">
              <a:rPr lang="ru-RU" smtClean="0"/>
              <a:pPr/>
              <a:t>22.01.2012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8E7227-7557-4CD8-83CA-59A352879EA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B4D9C2D-3D14-460A-A931-DA0CC1A92EA1}" type="datetimeFigureOut">
              <a:rPr lang="ru-RU" smtClean="0"/>
              <a:pPr/>
              <a:t>22.01.2012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8E7227-7557-4CD8-83CA-59A352879EA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B4D9C2D-3D14-460A-A931-DA0CC1A92EA1}" type="datetimeFigureOut">
              <a:rPr lang="ru-RU" smtClean="0"/>
              <a:pPr/>
              <a:t>22.01.2012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68E7227-7557-4CD8-83CA-59A352879EA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B4D9C2D-3D14-460A-A931-DA0CC1A92EA1}" type="datetimeFigureOut">
              <a:rPr lang="ru-RU" smtClean="0"/>
              <a:pPr/>
              <a:t>22.01.2012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8E7227-7557-4CD8-83CA-59A352879EA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B4D9C2D-3D14-460A-A931-DA0CC1A92EA1}" type="datetimeFigureOut">
              <a:rPr lang="ru-RU" smtClean="0"/>
              <a:pPr/>
              <a:t>22.01.2012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8E7227-7557-4CD8-83CA-59A352879EA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B4D9C2D-3D14-460A-A931-DA0CC1A92EA1}" type="datetimeFigureOut">
              <a:rPr lang="ru-RU" smtClean="0"/>
              <a:pPr/>
              <a:t>22.01.2012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8E7227-7557-4CD8-83CA-59A352879EA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4D9C2D-3D14-460A-A931-DA0CC1A92EA1}" type="datetimeFigureOut">
              <a:rPr lang="ru-RU" smtClean="0"/>
              <a:pPr/>
              <a:t>22.01.2012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E7227-7557-4CD8-83CA-59A352879EA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642918"/>
            <a:ext cx="8229600" cy="4714908"/>
          </a:xfrm>
        </p:spPr>
        <p:txBody>
          <a:bodyPr>
            <a:normAutofit/>
          </a:bodyPr>
          <a:lstStyle/>
          <a:p>
            <a:r>
              <a:rPr lang="en-US"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Basketball </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 one of the most popular sports in the world.</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advTm="2922">
    <p:cover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642918"/>
            <a:ext cx="5857916" cy="5500726"/>
          </a:xfrm>
        </p:spPr>
        <p:txBody>
          <a:bodyPr>
            <a:normAutofit fontScale="92500" lnSpcReduction="10000"/>
          </a:bodyPr>
          <a:lstStyle/>
          <a:p>
            <a:pPr>
              <a:buNone/>
            </a:pPr>
            <a:r>
              <a:rPr lang="en-US" sz="4400" b="1" dirty="0" smtClean="0">
                <a:solidFill>
                  <a:schemeClr val="bg1">
                    <a:lumMod val="95000"/>
                  </a:schemeClr>
                </a:solidFill>
              </a:rPr>
              <a:t>Scottie Pippen</a:t>
            </a:r>
          </a:p>
          <a:p>
            <a:pPr>
              <a:buNone/>
            </a:pPr>
            <a:r>
              <a:rPr lang="en-US" dirty="0" smtClean="0">
                <a:solidFill>
                  <a:schemeClr val="bg1">
                    <a:lumMod val="95000"/>
                  </a:schemeClr>
                </a:solidFill>
              </a:rPr>
              <a:t>Team player, "Chicago Bulls" for the position of "easy" forward Scottie Pippen, six times brought the team to victory in NBA games. In addition to their team Pippen played for the U.S. and twice became Olympic champion. Recently named the best basketball player, Scottie is included in the list of fifty best players in the NBA.</a:t>
            </a:r>
            <a:endParaRPr lang="ru-RU" dirty="0">
              <a:solidFill>
                <a:schemeClr val="bg1">
                  <a:lumMod val="95000"/>
                </a:schemeClr>
              </a:solidFill>
            </a:endParaRPr>
          </a:p>
        </p:txBody>
      </p:sp>
      <p:pic>
        <p:nvPicPr>
          <p:cNvPr id="7170" name="Picture 2" descr="C:\Users\ALEXANDRA ORLOVA\Desktop\images.jpeg"/>
          <p:cNvPicPr>
            <a:picLocks noChangeAspect="1" noChangeArrowheads="1"/>
          </p:cNvPicPr>
          <p:nvPr/>
        </p:nvPicPr>
        <p:blipFill>
          <a:blip r:embed="rId2"/>
          <a:srcRect/>
          <a:stretch>
            <a:fillRect/>
          </a:stretch>
        </p:blipFill>
        <p:spPr bwMode="auto">
          <a:xfrm>
            <a:off x="5500694" y="3500438"/>
            <a:ext cx="3203886" cy="2857520"/>
          </a:xfrm>
          <a:prstGeom prst="rect">
            <a:avLst/>
          </a:prstGeom>
          <a:noFill/>
        </p:spPr>
      </p:pic>
    </p:spTree>
  </p:cSld>
  <p:clrMapOvr>
    <a:masterClrMapping/>
  </p:clrMapOvr>
  <p:transition advTm="11187">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2071678"/>
            <a:ext cx="8858280" cy="714379"/>
          </a:xfrm>
        </p:spPr>
        <p:txBody>
          <a:bodyPr>
            <a:normAutofit fontScale="90000"/>
          </a:bodyPr>
          <a:lstStyle/>
          <a:p>
            <a:r>
              <a:rPr lang="ru-RU" sz="2000" dirty="0" smtClean="0"/>
              <a:t>В 1892 году преподавателем физкультуры </a:t>
            </a:r>
            <a:r>
              <a:rPr lang="ru-RU" sz="2000" dirty="0" err="1" smtClean="0"/>
              <a:t>Смит-колледжа</a:t>
            </a:r>
            <a:r>
              <a:rPr lang="ru-RU" sz="2000" dirty="0" smtClean="0"/>
              <a:t> в </a:t>
            </a:r>
            <a:r>
              <a:rPr lang="ru-RU" sz="2000" dirty="0" err="1" smtClean="0"/>
              <a:t>Нортгемптоне</a:t>
            </a:r>
            <a:r>
              <a:rPr lang="ru-RU" sz="2000" dirty="0" smtClean="0"/>
              <a:t> (Массачусетс) </a:t>
            </a:r>
            <a:r>
              <a:rPr lang="ru-RU" sz="2000" dirty="0" err="1" smtClean="0"/>
              <a:t>Сендой</a:t>
            </a:r>
            <a:r>
              <a:rPr lang="ru-RU" sz="2000" dirty="0" smtClean="0"/>
              <a:t> </a:t>
            </a:r>
            <a:r>
              <a:rPr lang="ru-RU" sz="2000" dirty="0" err="1" smtClean="0"/>
              <a:t>Беренсон</a:t>
            </a:r>
            <a:r>
              <a:rPr lang="ru-RU" sz="2000" dirty="0" smtClean="0"/>
              <a:t> были разработаны первые правила женского баскетбола </a:t>
            </a:r>
            <a:endParaRPr lang="ru-RU" sz="2000" dirty="0"/>
          </a:p>
        </p:txBody>
      </p:sp>
      <p:sp>
        <p:nvSpPr>
          <p:cNvPr id="3" name="Подзаголовок 2"/>
          <p:cNvSpPr>
            <a:spLocks noGrp="1"/>
          </p:cNvSpPr>
          <p:nvPr>
            <p:ph type="subTitle" idx="1"/>
          </p:nvPr>
        </p:nvSpPr>
        <p:spPr>
          <a:xfrm>
            <a:off x="-142908" y="214290"/>
            <a:ext cx="9144000" cy="2214578"/>
          </a:xfrm>
        </p:spPr>
        <p:txBody>
          <a:bodyPr>
            <a:normAutofit fontScale="70000" lnSpcReduction="20000"/>
          </a:bodyPr>
          <a:lstStyle/>
          <a:p>
            <a:r>
              <a:rPr lang="ru-RU" b="1" dirty="0" smtClean="0">
                <a:solidFill>
                  <a:schemeClr val="tx1"/>
                </a:solidFill>
              </a:rPr>
              <a:t>Перевод к презентации </a:t>
            </a:r>
            <a:r>
              <a:rPr lang="en-US" b="1" dirty="0" smtClean="0">
                <a:solidFill>
                  <a:schemeClr val="tx1"/>
                </a:solidFill>
              </a:rPr>
              <a:t>Basketball</a:t>
            </a:r>
            <a:r>
              <a:rPr lang="ru-RU" b="1" dirty="0" smtClean="0">
                <a:solidFill>
                  <a:schemeClr val="tx1"/>
                </a:solidFill>
              </a:rPr>
              <a:t> </a:t>
            </a:r>
            <a:endParaRPr lang="en-US" b="1" dirty="0" smtClean="0">
              <a:solidFill>
                <a:schemeClr val="tx1"/>
              </a:solidFill>
            </a:endParaRPr>
          </a:p>
          <a:p>
            <a:r>
              <a:rPr lang="ru-RU" dirty="0" smtClean="0">
                <a:solidFill>
                  <a:schemeClr val="tx1"/>
                </a:solidFill>
              </a:rPr>
              <a:t>скромный преподаватель колледжа по имени Джеймс </a:t>
            </a:r>
            <a:r>
              <a:rPr lang="ru-RU" dirty="0" err="1" smtClean="0">
                <a:solidFill>
                  <a:schemeClr val="tx1"/>
                </a:solidFill>
              </a:rPr>
              <a:t>Нейсмит</a:t>
            </a:r>
            <a:r>
              <a:rPr lang="ru-RU" dirty="0" smtClean="0">
                <a:solidFill>
                  <a:schemeClr val="tx1"/>
                </a:solidFill>
              </a:rPr>
              <a:t>. 1 декабря 1891 года он привязал две корзины из-под персиков к перилам балкона спортивного зала и, разделив восемнадцать студентов на две команды, предложил им игру, смысл которой сводился к тому, чтобы забросить большее количество мячей в корзину соперников. Начало было положено. </a:t>
            </a:r>
            <a:endParaRPr lang="ru-RU" dirty="0">
              <a:solidFill>
                <a:schemeClr val="tx1"/>
              </a:solidFill>
            </a:endParaRPr>
          </a:p>
        </p:txBody>
      </p:sp>
      <p:sp>
        <p:nvSpPr>
          <p:cNvPr id="4" name="Содержимое 2"/>
          <p:cNvSpPr txBox="1">
            <a:spLocks/>
          </p:cNvSpPr>
          <p:nvPr/>
        </p:nvSpPr>
        <p:spPr>
          <a:xfrm>
            <a:off x="0" y="2714620"/>
            <a:ext cx="9144000" cy="2071702"/>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000" b="0" i="0" u="none" strike="noStrike" kern="1200" cap="none" spc="0" normalizeH="0" baseline="0" noProof="0" dirty="0" smtClean="0">
                <a:ln>
                  <a:noFill/>
                </a:ln>
                <a:effectLst/>
                <a:uLnTx/>
                <a:uFillTx/>
                <a:latin typeface="+mn-lt"/>
                <a:ea typeface="+mn-ea"/>
                <a:cs typeface="+mn-cs"/>
              </a:rPr>
              <a:t>Изначально правила игры в баскетбол были сформулированы американцем Джеймсом </a:t>
            </a:r>
            <a:r>
              <a:rPr kumimoji="0" lang="ru-RU" sz="2000" b="0" i="0" u="none" strike="noStrike" kern="1200" cap="none" spc="0" normalizeH="0" baseline="0" noProof="0" dirty="0" err="1" smtClean="0">
                <a:ln>
                  <a:noFill/>
                </a:ln>
                <a:effectLst/>
                <a:uLnTx/>
                <a:uFillTx/>
                <a:latin typeface="+mn-lt"/>
                <a:ea typeface="+mn-ea"/>
                <a:cs typeface="+mn-cs"/>
              </a:rPr>
              <a:t>Нейсмитом</a:t>
            </a:r>
            <a:r>
              <a:rPr kumimoji="0" lang="ru-RU" sz="2000" b="0" i="0" u="none" strike="noStrike" kern="1200" cap="none" spc="0" normalizeH="0" baseline="0" noProof="0" dirty="0" smtClean="0">
                <a:ln>
                  <a:noFill/>
                </a:ln>
                <a:effectLst/>
                <a:uLnTx/>
                <a:uFillTx/>
                <a:latin typeface="+mn-lt"/>
                <a:ea typeface="+mn-ea"/>
                <a:cs typeface="+mn-cs"/>
              </a:rPr>
              <a:t> и состояли лишь из 13 пунктов. С течением времени баскетбол изменялся, изменений потребовали и правила. Первые международные правила игры были приняты в 1932 году на первом конгрессе ФИБА, после этого они многократно корректировались и изменялись, последние значительные изменения были внесены в 1998 и 2004 годах</a:t>
            </a:r>
          </a:p>
        </p:txBody>
      </p:sp>
      <p:sp>
        <p:nvSpPr>
          <p:cNvPr id="5" name="Содержимое 2"/>
          <p:cNvSpPr txBox="1">
            <a:spLocks/>
          </p:cNvSpPr>
          <p:nvPr/>
        </p:nvSpPr>
        <p:spPr>
          <a:xfrm>
            <a:off x="428596" y="4500570"/>
            <a:ext cx="8072494" cy="2071702"/>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000" b="0" i="0" u="none" strike="noStrike" kern="1200" cap="none" spc="0" normalizeH="0" baseline="0" noProof="0" dirty="0" smtClean="0">
                <a:ln>
                  <a:noFill/>
                </a:ln>
                <a:effectLst/>
                <a:uLnTx/>
                <a:uFillTx/>
                <a:latin typeface="+mn-lt"/>
                <a:ea typeface="+mn-ea"/>
                <a:cs typeface="+mn-cs"/>
              </a:rPr>
              <a:t>Изначально правила игры в баскетбол были сформулированы американцем Джеймсом </a:t>
            </a:r>
            <a:r>
              <a:rPr kumimoji="0" lang="ru-RU" sz="2000" b="0" i="0" u="none" strike="noStrike" kern="1200" cap="none" spc="0" normalizeH="0" baseline="0" noProof="0" dirty="0" err="1" smtClean="0">
                <a:ln>
                  <a:noFill/>
                </a:ln>
                <a:effectLst/>
                <a:uLnTx/>
                <a:uFillTx/>
                <a:latin typeface="+mn-lt"/>
                <a:ea typeface="+mn-ea"/>
                <a:cs typeface="+mn-cs"/>
              </a:rPr>
              <a:t>Нейсмитом</a:t>
            </a:r>
            <a:r>
              <a:rPr kumimoji="0" lang="ru-RU" sz="2000" b="0" i="0" u="none" strike="noStrike" kern="1200" cap="none" spc="0" normalizeH="0" baseline="0" noProof="0" dirty="0" smtClean="0">
                <a:ln>
                  <a:noFill/>
                </a:ln>
                <a:effectLst/>
                <a:uLnTx/>
                <a:uFillTx/>
                <a:latin typeface="+mn-lt"/>
                <a:ea typeface="+mn-ea"/>
                <a:cs typeface="+mn-cs"/>
              </a:rPr>
              <a:t> и состояли лишь из 13 пунктов. С течением времени баскетбол изменялся, изменений потребовали и правила. Первые международные правила игры были приняты в 1932 году на первом конгрессе ФИБА, после этого они многократно корректировались и изменялись, последние значительные изменения были внесены в 1998 и 2004 годах</a:t>
            </a:r>
          </a:p>
        </p:txBody>
      </p:sp>
    </p:spTree>
  </p:cSld>
  <p:clrMapOvr>
    <a:masterClrMapping/>
  </p:clrMapOvr>
  <p:transition advTm="2328"/>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72066" y="1214422"/>
            <a:ext cx="3543296" cy="4357718"/>
          </a:xfrm>
        </p:spPr>
        <p:txBody>
          <a:bodyPr>
            <a:normAutofit fontScale="90000"/>
          </a:bodyPr>
          <a:lstStyle/>
          <a:p>
            <a:r>
              <a:rPr lang="ru-RU" sz="2000" dirty="0" err="1" smtClean="0"/>
              <a:t>Дуэйн</a:t>
            </a:r>
            <a:r>
              <a:rPr lang="ru-RU" sz="2000" dirty="0" smtClean="0"/>
              <a:t> </a:t>
            </a:r>
            <a:r>
              <a:rPr lang="ru-RU" sz="2000" dirty="0" err="1" smtClean="0"/>
              <a:t>Вейд</a:t>
            </a: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r>
              <a:rPr lang="ru-RU" sz="2000" dirty="0" smtClean="0"/>
              <a:t>Популярный и по совместительству лучший игрок «Майами Хит» родился в 1982 году в городе Чикаго, штат Иллинойс. Свою карьеру в НБА </a:t>
            </a:r>
            <a:r>
              <a:rPr lang="ru-RU" sz="2000" dirty="0" err="1" smtClean="0"/>
              <a:t>Вейд</a:t>
            </a:r>
            <a:r>
              <a:rPr lang="ru-RU" sz="2000" dirty="0" smtClean="0"/>
              <a:t> начал с 2003 года, после чего был признан одним из лучших игроков лиги. Баскетболист не единожды играл за сборную США, где получил бронзу, а вот на Олимпийских играх в 2008 году </a:t>
            </a:r>
            <a:r>
              <a:rPr lang="ru-RU" sz="2000" dirty="0" err="1" smtClean="0"/>
              <a:t>Дуэйн</a:t>
            </a:r>
            <a:r>
              <a:rPr lang="ru-RU" sz="2000" dirty="0" smtClean="0"/>
              <a:t> получил золото</a:t>
            </a:r>
            <a:r>
              <a:rPr lang="ru-RU" dirty="0" smtClean="0"/>
              <a:t>.</a:t>
            </a:r>
            <a:endParaRPr lang="ru-RU" dirty="0"/>
          </a:p>
        </p:txBody>
      </p:sp>
      <p:sp>
        <p:nvSpPr>
          <p:cNvPr id="3" name="Содержимое 2"/>
          <p:cNvSpPr>
            <a:spLocks noGrp="1"/>
          </p:cNvSpPr>
          <p:nvPr>
            <p:ph idx="1"/>
          </p:nvPr>
        </p:nvSpPr>
        <p:spPr>
          <a:xfrm>
            <a:off x="500034" y="1000108"/>
            <a:ext cx="4071966" cy="5214974"/>
          </a:xfrm>
        </p:spPr>
        <p:txBody>
          <a:bodyPr>
            <a:noAutofit/>
          </a:bodyPr>
          <a:lstStyle/>
          <a:p>
            <a:pPr algn="ctr">
              <a:buNone/>
            </a:pPr>
            <a:r>
              <a:rPr lang="ru-RU" sz="1800" dirty="0" err="1" smtClean="0"/>
              <a:t>Скотти</a:t>
            </a:r>
            <a:r>
              <a:rPr lang="ru-RU" sz="1800" dirty="0" smtClean="0"/>
              <a:t> </a:t>
            </a:r>
            <a:r>
              <a:rPr lang="ru-RU" sz="1800" dirty="0" err="1" smtClean="0"/>
              <a:t>Пиппен</a:t>
            </a:r>
            <a:endParaRPr lang="ru-RU" sz="1800" dirty="0" smtClean="0"/>
          </a:p>
          <a:p>
            <a:pPr algn="ctr">
              <a:buNone/>
            </a:pPr>
            <a:endParaRPr lang="ru-RU" sz="1800" dirty="0" smtClean="0"/>
          </a:p>
          <a:p>
            <a:pPr algn="ctr">
              <a:buNone/>
            </a:pPr>
            <a:endParaRPr lang="ru-RU" sz="1800" dirty="0" smtClean="0"/>
          </a:p>
          <a:p>
            <a:pPr algn="ctr">
              <a:buNone/>
            </a:pPr>
            <a:r>
              <a:rPr lang="ru-RU" sz="1800" dirty="0" smtClean="0"/>
              <a:t>Игрок команды «Чикаго </a:t>
            </a:r>
            <a:r>
              <a:rPr lang="ru-RU" sz="1800" dirty="0" err="1" smtClean="0"/>
              <a:t>Булз</a:t>
            </a:r>
            <a:r>
              <a:rPr lang="ru-RU" sz="1800" dirty="0" smtClean="0"/>
              <a:t>» на позиции «легкого» форварда </a:t>
            </a:r>
            <a:r>
              <a:rPr lang="ru-RU" sz="1800" dirty="0" err="1" smtClean="0"/>
              <a:t>Скотти</a:t>
            </a:r>
            <a:r>
              <a:rPr lang="ru-RU" sz="1800" dirty="0" smtClean="0"/>
              <a:t> </a:t>
            </a:r>
            <a:r>
              <a:rPr lang="ru-RU" sz="1800" dirty="0" err="1" smtClean="0"/>
              <a:t>Пиппен</a:t>
            </a:r>
            <a:r>
              <a:rPr lang="ru-RU" sz="1800" dirty="0" smtClean="0"/>
              <a:t>, шесть раз приносил команде победу в играх НБА. Помимо своей команды </a:t>
            </a:r>
            <a:r>
              <a:rPr lang="ru-RU" sz="1800" dirty="0" err="1" smtClean="0"/>
              <a:t>Пиппен</a:t>
            </a:r>
            <a:r>
              <a:rPr lang="ru-RU" sz="1800" dirty="0" smtClean="0"/>
              <a:t> играл за сборную США и два раза становился олимпийским чемпионом. Недавно </a:t>
            </a:r>
            <a:r>
              <a:rPr lang="ru-RU" sz="1800" dirty="0" err="1" smtClean="0"/>
              <a:t>Скотти</a:t>
            </a:r>
            <a:r>
              <a:rPr lang="ru-RU" sz="1800" dirty="0" smtClean="0"/>
              <a:t> назвали лучшим баскетболистом и включили в список пятидесяти лучших игроков НБА</a:t>
            </a:r>
            <a:endParaRPr lang="ru-RU"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714356"/>
            <a:ext cx="4257676" cy="5626121"/>
          </a:xfrm>
        </p:spPr>
        <p:txBody>
          <a:bodyPr>
            <a:normAutofit fontScale="77500" lnSpcReduction="20000"/>
          </a:bodyPr>
          <a:lstStyle/>
          <a:p>
            <a:pPr algn="ctr">
              <a:buNone/>
            </a:pPr>
            <a:r>
              <a:rPr lang="en-US" dirty="0" smtClean="0"/>
              <a:t>Hey, friends!</a:t>
            </a:r>
          </a:p>
          <a:p>
            <a:pPr algn="ctr">
              <a:buNone/>
            </a:pPr>
            <a:r>
              <a:rPr lang="en-US" dirty="0" smtClean="0"/>
              <a:t>As you know, my family owns a mountain cottage in </a:t>
            </a:r>
            <a:r>
              <a:rPr lang="en-US" dirty="0" err="1" smtClean="0"/>
              <a:t>Bukovel</a:t>
            </a:r>
            <a:r>
              <a:rPr lang="en-US" dirty="0" smtClean="0"/>
              <a:t> ,  </a:t>
            </a:r>
            <a:r>
              <a:rPr lang="en-US" dirty="0" err="1" smtClean="0"/>
              <a:t>Karpates</a:t>
            </a:r>
            <a:r>
              <a:rPr lang="en-US" dirty="0" smtClean="0"/>
              <a:t> (near the mountain </a:t>
            </a:r>
            <a:r>
              <a:rPr lang="en-US" dirty="0" err="1" smtClean="0"/>
              <a:t>Goverla</a:t>
            </a:r>
            <a:r>
              <a:rPr lang="en-US" dirty="0" smtClean="0"/>
              <a:t> ) and I was wondering if you would like to join me there. My family is planning to leave on the 26th and return the 6th... We will ski, sled, and have tons of fun! I suggest you bring your winter clothes, as well as </a:t>
            </a:r>
            <a:r>
              <a:rPr lang="en-US" dirty="0" err="1" smtClean="0"/>
              <a:t>skiis</a:t>
            </a:r>
            <a:r>
              <a:rPr lang="en-US" dirty="0" smtClean="0"/>
              <a:t>, a snowboard, a sled (if you have). I hope to see you there!</a:t>
            </a:r>
            <a:endParaRPr lang="ru-RU" dirty="0"/>
          </a:p>
        </p:txBody>
      </p:sp>
      <p:sp>
        <p:nvSpPr>
          <p:cNvPr id="5" name="Заголовок 1"/>
          <p:cNvSpPr>
            <a:spLocks noGrp="1"/>
          </p:cNvSpPr>
          <p:nvPr>
            <p:ph type="title"/>
          </p:nvPr>
        </p:nvSpPr>
        <p:spPr>
          <a:xfrm>
            <a:off x="5072066" y="285728"/>
            <a:ext cx="3786214" cy="5286412"/>
          </a:xfrm>
        </p:spPr>
        <p:txBody>
          <a:bodyPr>
            <a:noAutofit/>
          </a:bodyPr>
          <a:lstStyle/>
          <a:p>
            <a:r>
              <a:rPr lang="ru-RU" sz="1800" dirty="0" smtClean="0"/>
              <a:t>Эй, ​​друзья!</a:t>
            </a:r>
            <a:br>
              <a:rPr lang="ru-RU" sz="1800" dirty="0" smtClean="0"/>
            </a:br>
            <a:r>
              <a:rPr lang="ru-RU" sz="1800" dirty="0" smtClean="0"/>
              <a:t>Как вы знаете, моя семья владеет горным коттеджа в </a:t>
            </a:r>
            <a:r>
              <a:rPr lang="ru-RU" sz="1800" dirty="0" err="1" smtClean="0"/>
              <a:t>Буковель</a:t>
            </a:r>
            <a:r>
              <a:rPr lang="ru-RU" sz="1800" dirty="0" smtClean="0"/>
              <a:t>, </a:t>
            </a:r>
            <a:r>
              <a:rPr lang="ru-RU" sz="1800" dirty="0" err="1" smtClean="0"/>
              <a:t>Karpates</a:t>
            </a:r>
            <a:r>
              <a:rPr lang="ru-RU" sz="1800" dirty="0" smtClean="0"/>
              <a:t> (рядом гора Говерла), и мне было интересно, если вы хотите присоединиться ко мне там. Моя семья планирует выйти на 26-й и возвращение шестой ... Мы будем кататься на лыжах, санях, и тонны удовольствия! Я предлагаю Вам взять с собой зимнюю одежду, а также лыжи, сноуборд, санки (если есть). Я надеюсь увидеть вас там!</a:t>
            </a:r>
            <a:endParaRPr lang="ru-RU"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85728"/>
            <a:ext cx="8229600" cy="928694"/>
          </a:xfrm>
        </p:spPr>
        <p:txBody>
          <a:bodyPr/>
          <a:lstStyle/>
          <a:p>
            <a:r>
              <a:rPr lang="en-US" dirty="0" smtClean="0"/>
              <a:t>History</a:t>
            </a:r>
            <a:endParaRPr lang="ru-RU" dirty="0"/>
          </a:p>
        </p:txBody>
      </p:sp>
      <p:sp>
        <p:nvSpPr>
          <p:cNvPr id="3" name="Содержимое 2"/>
          <p:cNvSpPr>
            <a:spLocks noGrp="1"/>
          </p:cNvSpPr>
          <p:nvPr>
            <p:ph idx="1"/>
          </p:nvPr>
        </p:nvSpPr>
        <p:spPr>
          <a:xfrm>
            <a:off x="285720" y="1214422"/>
            <a:ext cx="8229600" cy="4525963"/>
          </a:xfrm>
        </p:spPr>
        <p:txBody>
          <a:bodyPr/>
          <a:lstStyle/>
          <a:p>
            <a:pPr>
              <a:buNone/>
            </a:pPr>
            <a:r>
              <a:rPr lang="en-US" dirty="0"/>
              <a:t>H</a:t>
            </a:r>
            <a:r>
              <a:rPr lang="en-US" dirty="0" smtClean="0"/>
              <a:t>umble college instructor named James Naismith. The 1 of December in 1891 he tied two baskets of peaches from the railing to the gym and by dividing the eighteen students into two teams, </a:t>
            </a:r>
            <a:endParaRPr lang="ru-RU" dirty="0"/>
          </a:p>
        </p:txBody>
      </p:sp>
      <p:pic>
        <p:nvPicPr>
          <p:cNvPr id="1027" name="Picture 3" descr="C:\Users\ALEXANDRA ORLOVA\Desktop\samye-znamenitye-basketbolisty-mira.jpg"/>
          <p:cNvPicPr>
            <a:picLocks noChangeAspect="1" noChangeArrowheads="1"/>
          </p:cNvPicPr>
          <p:nvPr/>
        </p:nvPicPr>
        <p:blipFill>
          <a:blip r:embed="rId2"/>
          <a:srcRect/>
          <a:stretch>
            <a:fillRect/>
          </a:stretch>
        </p:blipFill>
        <p:spPr bwMode="auto">
          <a:xfrm>
            <a:off x="4306596" y="3214685"/>
            <a:ext cx="4075404" cy="3290889"/>
          </a:xfrm>
          <a:prstGeom prst="rect">
            <a:avLst/>
          </a:prstGeom>
          <a:noFill/>
        </p:spPr>
      </p:pic>
    </p:spTree>
  </p:cSld>
  <p:clrMapOvr>
    <a:masterClrMapping/>
  </p:clrMapOvr>
  <p:transition advTm="7344">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357166"/>
            <a:ext cx="8229600" cy="4525963"/>
          </a:xfrm>
        </p:spPr>
        <p:txBody>
          <a:bodyPr/>
          <a:lstStyle/>
          <a:p>
            <a:pPr algn="ctr">
              <a:buNone/>
            </a:pPr>
            <a:r>
              <a:rPr lang="en-US" dirty="0" smtClean="0"/>
              <a:t> invited them to play, the meaning of which boiled down to, to throw more balls into the opponents' basket. The foundation was laid.</a:t>
            </a:r>
            <a:endParaRPr lang="ru-RU" dirty="0"/>
          </a:p>
        </p:txBody>
      </p:sp>
      <p:pic>
        <p:nvPicPr>
          <p:cNvPr id="2050" name="Picture 2" descr="C:\Users\ALEXANDRA ORLOVA\Desktop\a349b53cc2966bd812c62c74a2b03090.jpg"/>
          <p:cNvPicPr>
            <a:picLocks noChangeAspect="1" noChangeArrowheads="1"/>
          </p:cNvPicPr>
          <p:nvPr/>
        </p:nvPicPr>
        <p:blipFill>
          <a:blip r:embed="rId2"/>
          <a:srcRect/>
          <a:stretch>
            <a:fillRect/>
          </a:stretch>
        </p:blipFill>
        <p:spPr bwMode="auto">
          <a:xfrm>
            <a:off x="4071934" y="2143116"/>
            <a:ext cx="4310082" cy="4296613"/>
          </a:xfrm>
          <a:prstGeom prst="rect">
            <a:avLst/>
          </a:prstGeom>
          <a:noFill/>
        </p:spPr>
      </p:pic>
    </p:spTree>
  </p:cSld>
  <p:clrMapOvr>
    <a:masterClrMapping/>
  </p:clrMapOvr>
  <p:transition advTm="2734">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857208"/>
            <a:ext cx="5214942" cy="6000792"/>
          </a:xfrm>
        </p:spPr>
        <p:txBody>
          <a:bodyPr/>
          <a:lstStyle/>
          <a:p>
            <a:pPr algn="ctr">
              <a:buNone/>
            </a:pPr>
            <a:r>
              <a:rPr lang="en-US" dirty="0" smtClean="0"/>
              <a:t>In 1892, the gym teacher of Smith-College in Northampton (Massachusetts) </a:t>
            </a:r>
            <a:r>
              <a:rPr lang="en-US" dirty="0" err="1" smtClean="0"/>
              <a:t>Sendoy</a:t>
            </a:r>
            <a:r>
              <a:rPr lang="en-US" dirty="0" smtClean="0"/>
              <a:t>  Berenson created the first rules for women's  basketball.</a:t>
            </a:r>
            <a:endParaRPr lang="ru-RU" dirty="0"/>
          </a:p>
        </p:txBody>
      </p:sp>
      <p:pic>
        <p:nvPicPr>
          <p:cNvPr id="3074" name="Picture 2" descr="C:\Users\ALEXANDRA ORLOVA\Desktop\Jordan_by_Lipofsky_16577.jpg"/>
          <p:cNvPicPr>
            <a:picLocks noChangeAspect="1" noChangeArrowheads="1"/>
          </p:cNvPicPr>
          <p:nvPr/>
        </p:nvPicPr>
        <p:blipFill>
          <a:blip r:embed="rId2"/>
          <a:srcRect/>
          <a:stretch>
            <a:fillRect/>
          </a:stretch>
        </p:blipFill>
        <p:spPr bwMode="auto">
          <a:xfrm>
            <a:off x="5214942" y="1643050"/>
            <a:ext cx="3657600" cy="4889500"/>
          </a:xfrm>
          <a:prstGeom prst="rect">
            <a:avLst/>
          </a:prstGeom>
          <a:noFill/>
        </p:spPr>
      </p:pic>
    </p:spTree>
  </p:cSld>
  <p:clrMapOvr>
    <a:masterClrMapping/>
  </p:clrMapOvr>
  <p:transition advTm="2031">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32DA3"/>
        </a:solidFill>
        <a:effectLst/>
      </p:bgPr>
    </p:bg>
    <p:spTree>
      <p:nvGrpSpPr>
        <p:cNvPr id="1" name=""/>
        <p:cNvGrpSpPr/>
        <p:nvPr/>
      </p:nvGrpSpPr>
      <p:grpSpPr>
        <a:xfrm>
          <a:off x="0" y="0"/>
          <a:ext cx="0" cy="0"/>
          <a:chOff x="0" y="0"/>
          <a:chExt cx="0" cy="0"/>
        </a:xfrm>
      </p:grpSpPr>
      <p:sp>
        <p:nvSpPr>
          <p:cNvPr id="8" name="Содержимое 7"/>
          <p:cNvSpPr>
            <a:spLocks noGrp="1"/>
          </p:cNvSpPr>
          <p:nvPr>
            <p:ph idx="1"/>
          </p:nvPr>
        </p:nvSpPr>
        <p:spPr>
          <a:xfrm>
            <a:off x="3286116" y="214290"/>
            <a:ext cx="5857884" cy="6215106"/>
          </a:xfrm>
        </p:spPr>
        <p:txBody>
          <a:bodyPr>
            <a:normAutofit/>
          </a:bodyPr>
          <a:lstStyle/>
          <a:p>
            <a:pPr algn="ctr">
              <a:buNone/>
            </a:pPr>
            <a:r>
              <a:rPr lang="en-US" dirty="0" smtClean="0"/>
              <a:t>Originally, the game of basketball, James Naismith have been formulated and consisted of only 13 points. Over time, the basketball changed, changes in demand and regulations. The first international rules were adopted in 1932 at the first Congress of FIBA, after they repeatedly adjusted and changed, the last major changes were made in 1998 and 2004.</a:t>
            </a:r>
            <a:endParaRPr lang="ru-RU" dirty="0"/>
          </a:p>
        </p:txBody>
      </p:sp>
      <p:pic>
        <p:nvPicPr>
          <p:cNvPr id="4098" name="Picture 2" descr="C:\Users\ALEXANDRA ORLOVA\Desktop\basketbol.jpg"/>
          <p:cNvPicPr>
            <a:picLocks noChangeAspect="1" noChangeArrowheads="1"/>
          </p:cNvPicPr>
          <p:nvPr/>
        </p:nvPicPr>
        <p:blipFill>
          <a:blip r:embed="rId2"/>
          <a:srcRect/>
          <a:stretch>
            <a:fillRect/>
          </a:stretch>
        </p:blipFill>
        <p:spPr bwMode="auto">
          <a:xfrm>
            <a:off x="214282" y="1000108"/>
            <a:ext cx="3500430" cy="5411992"/>
          </a:xfrm>
          <a:prstGeom prst="rect">
            <a:avLst/>
          </a:prstGeom>
          <a:noFill/>
        </p:spPr>
      </p:pic>
    </p:spTree>
  </p:cSld>
  <p:clrMapOvr>
    <a:masterClrMapping/>
  </p:clrMapOvr>
  <p:transition advTm="8891">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lstStyle/>
          <a:p>
            <a:pPr algn="l"/>
            <a:r>
              <a:rPr lang="en-US" dirty="0" smtClean="0"/>
              <a:t>The rules:</a:t>
            </a:r>
            <a:endParaRPr lang="ru-RU" dirty="0"/>
          </a:p>
        </p:txBody>
      </p:sp>
      <p:sp>
        <p:nvSpPr>
          <p:cNvPr id="3" name="Содержимое 2"/>
          <p:cNvSpPr>
            <a:spLocks noGrp="1"/>
          </p:cNvSpPr>
          <p:nvPr>
            <p:ph idx="1"/>
          </p:nvPr>
        </p:nvSpPr>
        <p:spPr>
          <a:xfrm>
            <a:off x="0" y="1071546"/>
            <a:ext cx="4929190" cy="5072098"/>
          </a:xfrm>
        </p:spPr>
        <p:txBody>
          <a:bodyPr>
            <a:normAutofit fontScale="92500" lnSpcReduction="10000"/>
          </a:bodyPr>
          <a:lstStyle/>
          <a:p>
            <a:pPr algn="ctr">
              <a:buNone/>
            </a:pPr>
            <a:r>
              <a:rPr lang="en-US" dirty="0" smtClean="0"/>
              <a:t>Basketball is played by two teams, each consisting of five players. The goal of each team - to throw the ball in the ring net (basket) of the opponent and prevent the other team to take the ball and throw it in the basket. The basket is at a height of 3.05 meters from the floor (10 feet). </a:t>
            </a:r>
            <a:endParaRPr lang="ru-RU" dirty="0"/>
          </a:p>
        </p:txBody>
      </p:sp>
      <p:pic>
        <p:nvPicPr>
          <p:cNvPr id="5122" name="Picture 2" descr="C:\Users\ALEXANDRA ORLOVA\Desktop\f593ed85ac8a1b186be6c65aaa2f8051.jpg"/>
          <p:cNvPicPr>
            <a:picLocks noChangeAspect="1" noChangeArrowheads="1"/>
          </p:cNvPicPr>
          <p:nvPr/>
        </p:nvPicPr>
        <p:blipFill>
          <a:blip r:embed="rId2"/>
          <a:srcRect/>
          <a:stretch>
            <a:fillRect/>
          </a:stretch>
        </p:blipFill>
        <p:spPr bwMode="auto">
          <a:xfrm>
            <a:off x="5000628" y="928670"/>
            <a:ext cx="3786214" cy="4714908"/>
          </a:xfrm>
          <a:prstGeom prst="rect">
            <a:avLst/>
          </a:prstGeom>
          <a:noFill/>
        </p:spPr>
      </p:pic>
    </p:spTree>
  </p:cSld>
  <p:clrMapOvr>
    <a:masterClrMapping/>
  </p:clrMapOvr>
  <p:transition advTm="14484">
    <p:push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00000">
            <a:alpha val="45000"/>
          </a:srgb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85728"/>
            <a:ext cx="5000660" cy="5929354"/>
          </a:xfrm>
        </p:spPr>
        <p:txBody>
          <a:bodyPr>
            <a:normAutofit/>
          </a:bodyPr>
          <a:lstStyle/>
          <a:p>
            <a:pPr>
              <a:buNone/>
            </a:pPr>
            <a:r>
              <a:rPr lang="en-US" sz="2800" dirty="0" smtClean="0"/>
              <a:t>From each team on the court is located on 5 people, only 12 people on the team, the replacement is not limited. A goal in the near and middle distance, scored 2 points, with distance (due to the three-point line) - 3 points. Free throw is estimated at one point. The standard size of a basketball court 28 meters long and 15 feet wide.</a:t>
            </a:r>
            <a:endParaRPr lang="ru-RU" sz="2800" dirty="0"/>
          </a:p>
        </p:txBody>
      </p:sp>
      <p:pic>
        <p:nvPicPr>
          <p:cNvPr id="6146" name="Picture 2" descr="C:\Users\ALEXANDRA ORLOVA\Desktop\bf9cdf76d5aa65ab9c24bffe8dd9fc1a.jpg"/>
          <p:cNvPicPr>
            <a:picLocks noChangeAspect="1" noChangeArrowheads="1"/>
          </p:cNvPicPr>
          <p:nvPr/>
        </p:nvPicPr>
        <p:blipFill>
          <a:blip r:embed="rId2"/>
          <a:srcRect/>
          <a:stretch>
            <a:fillRect/>
          </a:stretch>
        </p:blipFill>
        <p:spPr bwMode="auto">
          <a:xfrm>
            <a:off x="5072066" y="2714620"/>
            <a:ext cx="3462702" cy="3714776"/>
          </a:xfrm>
          <a:prstGeom prst="rect">
            <a:avLst/>
          </a:prstGeom>
          <a:noFill/>
        </p:spPr>
      </p:pic>
    </p:spTree>
  </p:cSld>
  <p:clrMapOvr>
    <a:masterClrMapping/>
  </p:clrMapOvr>
  <p:transition advTm="15406"/>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357166"/>
            <a:ext cx="5929354" cy="4525963"/>
          </a:xfrm>
        </p:spPr>
        <p:txBody>
          <a:bodyPr/>
          <a:lstStyle/>
          <a:p>
            <a:pPr algn="ctr">
              <a:buNone/>
            </a:pPr>
            <a:r>
              <a:rPr lang="en-US" dirty="0" smtClean="0"/>
              <a:t>His career in the NBA Wade started in 2003, after which he was recognized as one of the best players in the league. He played basketball more than once for the USA, where he received a bronze medal; at the Olympics in 2008, Duane received the gold.</a:t>
            </a:r>
            <a:endParaRPr lang="ru-RU" dirty="0"/>
          </a:p>
        </p:txBody>
      </p:sp>
      <p:pic>
        <p:nvPicPr>
          <p:cNvPr id="9218" name="Picture 2" descr="C:\Users\ALEXANDRA ORLOVA\Desktop\images.jpeg"/>
          <p:cNvPicPr>
            <a:picLocks noChangeAspect="1" noChangeArrowheads="1"/>
          </p:cNvPicPr>
          <p:nvPr/>
        </p:nvPicPr>
        <p:blipFill>
          <a:blip r:embed="rId2"/>
          <a:srcRect/>
          <a:stretch>
            <a:fillRect/>
          </a:stretch>
        </p:blipFill>
        <p:spPr bwMode="auto">
          <a:xfrm>
            <a:off x="6072198" y="3071810"/>
            <a:ext cx="2714642" cy="3357586"/>
          </a:xfrm>
          <a:prstGeom prst="rect">
            <a:avLst/>
          </a:prstGeom>
          <a:noFill/>
        </p:spPr>
      </p:pic>
    </p:spTree>
  </p:cSld>
  <p:clrMapOvr>
    <a:masterClrMapping/>
  </p:clrMapOvr>
  <p:transition advTm="925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1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642918"/>
            <a:ext cx="8229600" cy="1143000"/>
          </a:xfrm>
        </p:spPr>
        <p:txBody>
          <a:bodyPr>
            <a:normAutofit fontScale="90000"/>
          </a:bodyPr>
          <a:lstStyle/>
          <a:p>
            <a:r>
              <a:rPr lang="en-US" sz="49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most Famous basketball players:</a:t>
            </a:r>
            <a:r>
              <a:rPr lang="ru-RU" dirty="0" smtClean="0"/>
              <a:t/>
            </a:r>
            <a:br>
              <a:rPr lang="ru-RU" dirty="0" smtClean="0"/>
            </a:br>
            <a:endParaRPr lang="ru-RU" dirty="0"/>
          </a:p>
        </p:txBody>
      </p:sp>
      <p:sp>
        <p:nvSpPr>
          <p:cNvPr id="3" name="Содержимое 2"/>
          <p:cNvSpPr>
            <a:spLocks noGrp="1"/>
          </p:cNvSpPr>
          <p:nvPr>
            <p:ph idx="1"/>
          </p:nvPr>
        </p:nvSpPr>
        <p:spPr>
          <a:xfrm>
            <a:off x="285720" y="1571612"/>
            <a:ext cx="4357718" cy="4525963"/>
          </a:xfrm>
        </p:spPr>
        <p:txBody>
          <a:bodyPr>
            <a:normAutofit/>
          </a:bodyPr>
          <a:lstStyle/>
          <a:p>
            <a:pPr>
              <a:buNone/>
            </a:pPr>
            <a:r>
              <a:rPr lang="en-US" sz="4000" b="1" dirty="0" err="1" smtClean="0"/>
              <a:t>Dwyane</a:t>
            </a:r>
            <a:r>
              <a:rPr lang="en-US" sz="4000" b="1" dirty="0" smtClean="0"/>
              <a:t> Wade</a:t>
            </a:r>
          </a:p>
          <a:p>
            <a:pPr>
              <a:buNone/>
            </a:pPr>
            <a:r>
              <a:rPr lang="en-US" dirty="0" smtClean="0"/>
              <a:t>The popular and part-time best player of the team "Miami Heat“, he was born in 1982 in Chicago, Illinois. </a:t>
            </a:r>
            <a:endParaRPr lang="ru-RU" dirty="0"/>
          </a:p>
        </p:txBody>
      </p:sp>
      <p:pic>
        <p:nvPicPr>
          <p:cNvPr id="8194" name="Picture 2" descr="C:\Users\ALEXANDRA ORLOVA\Desktop\838340804.jpg"/>
          <p:cNvPicPr>
            <a:picLocks noChangeAspect="1" noChangeArrowheads="1"/>
          </p:cNvPicPr>
          <p:nvPr/>
        </p:nvPicPr>
        <p:blipFill>
          <a:blip r:embed="rId2"/>
          <a:srcRect/>
          <a:stretch>
            <a:fillRect/>
          </a:stretch>
        </p:blipFill>
        <p:spPr bwMode="auto">
          <a:xfrm>
            <a:off x="4714876" y="2500306"/>
            <a:ext cx="4429124" cy="3790950"/>
          </a:xfrm>
          <a:prstGeom prst="rect">
            <a:avLst/>
          </a:prstGeom>
          <a:noFill/>
        </p:spPr>
      </p:pic>
    </p:spTree>
  </p:cSld>
  <p:clrMapOvr>
    <a:masterClrMapping/>
  </p:clrMapOvr>
  <p:transition advTm="5328">
    <p:newsflash/>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812</Words>
  <Application>Microsoft Office PowerPoint</Application>
  <PresentationFormat>Экран (4:3)</PresentationFormat>
  <Paragraphs>28</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Basketball                                            - one of the most popular sports in the world.</vt:lpstr>
      <vt:lpstr>History</vt:lpstr>
      <vt:lpstr>Слайд 3</vt:lpstr>
      <vt:lpstr>Слайд 4</vt:lpstr>
      <vt:lpstr>Слайд 5</vt:lpstr>
      <vt:lpstr>The rules:</vt:lpstr>
      <vt:lpstr>Слайд 7</vt:lpstr>
      <vt:lpstr>Слайд 8</vt:lpstr>
      <vt:lpstr>The most Famous basketball players: </vt:lpstr>
      <vt:lpstr>Слайд 10</vt:lpstr>
      <vt:lpstr>В 1892 году преподавателем физкультуры Смит-колледжа в Нортгемптоне (Массачусетс) Сендой Беренсон были разработаны первые правила женского баскетбола </vt:lpstr>
      <vt:lpstr>Дуэйн Вейд   Популярный и по совместительству лучший игрок «Майами Хит» родился в 1982 году в городе Чикаго, штат Иллинойс. Свою карьеру в НБА Вейд начал с 2003 года, после чего был признан одним из лучших игроков лиги. Баскетболист не единожды играл за сборную США, где получил бронзу, а вот на Олимпийских играх в 2008 году Дуэйн получил золото.</vt:lpstr>
      <vt:lpstr>Эй, ​​друзья! Как вы знаете, моя семья владеет горным коттеджа в Буковель, Karpates (рядом гора Говерла), и мне было интересно, если вы хотите присоединиться ко мне там. Моя семья планирует выйти на 26-й и возвращение шестой ... Мы будем кататься на лыжах, санях, и тонны удовольствия! Я предлагаю Вам взять с собой зимнюю одежду, а также лыжи, сноуборд, санки (если есть). Я надеюсь увидеть вас там!</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Basketball                                            - one of the most popular sports in the world.</dc:title>
  <dc:creator>Windows User</dc:creator>
  <cp:lastModifiedBy>Windows User</cp:lastModifiedBy>
  <cp:revision>2</cp:revision>
  <dcterms:created xsi:type="dcterms:W3CDTF">2012-01-22T15:13:54Z</dcterms:created>
  <dcterms:modified xsi:type="dcterms:W3CDTF">2012-01-22T18:37:48Z</dcterms:modified>
</cp:coreProperties>
</file>