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78" r:id="rId2"/>
    <p:sldId id="264" r:id="rId3"/>
    <p:sldId id="265" r:id="rId4"/>
    <p:sldId id="267" r:id="rId5"/>
    <p:sldId id="268" r:id="rId6"/>
    <p:sldId id="269" r:id="rId7"/>
    <p:sldId id="266" r:id="rId8"/>
    <p:sldId id="270" r:id="rId9"/>
    <p:sldId id="271" r:id="rId10"/>
    <p:sldId id="272" r:id="rId11"/>
    <p:sldId id="258" r:id="rId12"/>
    <p:sldId id="257" r:id="rId13"/>
    <p:sldId id="259" r:id="rId14"/>
    <p:sldId id="260" r:id="rId15"/>
    <p:sldId id="261" r:id="rId16"/>
    <p:sldId id="262" r:id="rId17"/>
    <p:sldId id="263" r:id="rId18"/>
    <p:sldId id="282" r:id="rId19"/>
    <p:sldId id="283" r:id="rId20"/>
    <p:sldId id="284" r:id="rId21"/>
    <p:sldId id="285" r:id="rId22"/>
    <p:sldId id="286" r:id="rId23"/>
    <p:sldId id="281" r:id="rId24"/>
    <p:sldId id="273" r:id="rId25"/>
    <p:sldId id="274" r:id="rId26"/>
    <p:sldId id="275" r:id="rId27"/>
    <p:sldId id="276" r:id="rId28"/>
    <p:sldId id="277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4" autoAdjust="0"/>
    <p:restoredTop sz="94660"/>
  </p:normalViewPr>
  <p:slideViewPr>
    <p:cSldViewPr>
      <p:cViewPr varScale="1">
        <p:scale>
          <a:sx n="86" d="100"/>
          <a:sy n="86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31C74-BA3A-4BE0-953D-5E4748BA11FE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3921C-768E-4D0F-8365-1768CC1C52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3921C-768E-4D0F-8365-1768CC1C52A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989512" cy="31375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Влияние человека на загрязнение мирового океана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492_59f7518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3755" y="0"/>
            <a:ext cx="6780245" cy="5085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b3cdd13f0ec2985e9feb11375a248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2058000"/>
            <a:ext cx="7684615" cy="4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92893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atin typeface="Comic Sans MS" pitchFamily="66" charset="0"/>
              </a:rPr>
              <a:t>Чем загрязняют Мировой океан!</a:t>
            </a:r>
            <a:endParaRPr lang="ru-RU" sz="6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6900882" cy="40005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 smtClean="0">
                <a:latin typeface="Comic Sans MS" pitchFamily="66" charset="0"/>
              </a:rPr>
              <a:t>Нефть и нефтепродукты</a:t>
            </a:r>
            <a:endParaRPr lang="ru-RU" sz="24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2200" dirty="0" smtClean="0">
                <a:latin typeface="Comic Sans MS" pitchFamily="66" charset="0"/>
              </a:rPr>
              <a:t>Нефть и нефтепродукты являются наиболее распространенными загрязняющими веществами в Мировом океане. Большие массы нефти поступают в моря по рекам, с бытовыми и ливневыми стоками. Попадая в морскую среду, нефть сначала растекается в виде пленки, образуя слои различной мощности. Нефтяная пленка изменяет состав спектра и интенсивность проникновения в воду света.  Смешиваясь с водой, нефть образует эмульсию , которая может сохраняться на поверхности, переноситься течением, выбрасываться на берег и оседать на дно.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40x4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143380"/>
            <a:ext cx="3714744" cy="2478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il-bird-1024x6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41186"/>
            <a:ext cx="3929058" cy="2616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il_spill0603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3541" y="2500306"/>
            <a:ext cx="2570459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5960756"/>
          </a:xfrm>
        </p:spPr>
        <p:txBody>
          <a:bodyPr/>
          <a:lstStyle/>
          <a:p>
            <a:pPr algn="ctr">
              <a:buNone/>
            </a:pPr>
            <a:endParaRPr lang="ru-RU" sz="2200" b="1" dirty="0" smtClean="0"/>
          </a:p>
          <a:p>
            <a:pPr algn="ctr">
              <a:buNone/>
            </a:pPr>
            <a:r>
              <a:rPr lang="ru-RU" sz="2200" b="1" dirty="0" smtClean="0">
                <a:latin typeface="Comic Sans MS" pitchFamily="66" charset="0"/>
              </a:rPr>
              <a:t>Пестициды</a:t>
            </a:r>
          </a:p>
          <a:p>
            <a:pPr algn="ctr">
              <a:buNone/>
            </a:pPr>
            <a:r>
              <a:rPr lang="ru-RU" sz="2000" dirty="0" smtClean="0">
                <a:latin typeface="Comic Sans MS" pitchFamily="66" charset="0"/>
              </a:rPr>
              <a:t>Пестициды делятся на следующие группы: </a:t>
            </a:r>
            <a:endParaRPr lang="ru-RU" sz="2000" b="1" dirty="0" smtClean="0">
              <a:latin typeface="Comic Sans MS" pitchFamily="66" charset="0"/>
            </a:endParaRPr>
          </a:p>
          <a:p>
            <a:r>
              <a:rPr lang="ru-RU" sz="2000" dirty="0" smtClean="0">
                <a:latin typeface="Comic Sans MS" pitchFamily="66" charset="0"/>
              </a:rPr>
              <a:t>- инсектициды для борьбы с вредными насекомыми. </a:t>
            </a:r>
          </a:p>
          <a:p>
            <a:r>
              <a:rPr lang="ru-RU" sz="2000" dirty="0" smtClean="0">
                <a:latin typeface="Comic Sans MS" pitchFamily="66" charset="0"/>
              </a:rPr>
              <a:t>- фунгициды и бактерициды - для борьбы с бактериальными болезнями растений.</a:t>
            </a:r>
          </a:p>
          <a:p>
            <a:r>
              <a:rPr lang="ru-RU" sz="2000" dirty="0" smtClean="0">
                <a:latin typeface="Comic Sans MS" pitchFamily="66" charset="0"/>
              </a:rPr>
              <a:t>- гербициды против сорных растений.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015-015-Zagrjaznenie-okruzhajuschej-sre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893209"/>
            <a:ext cx="5286388" cy="3964791"/>
          </a:xfrm>
          <a:prstGeom prst="rect">
            <a:avLst/>
          </a:prstGeom>
        </p:spPr>
      </p:pic>
      <p:pic>
        <p:nvPicPr>
          <p:cNvPr id="5" name="Рисунок 4" descr="img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857496"/>
            <a:ext cx="346027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Comic Sans MS" pitchFamily="66" charset="0"/>
              </a:rPr>
              <a:t>Синтетические поверхностно-активные вещества</a:t>
            </a:r>
          </a:p>
          <a:p>
            <a:pPr>
              <a:buNone/>
            </a:pPr>
            <a:endParaRPr lang="ru-RU" sz="20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Детергенты (СПАВ) относятся к обширной группе веществ, понижающих поверхностное натяжение воды. Они входят в состав синтетических моющих средств (СМС), широко применяемых в быту и промышленности. Вместе со сточными водами СПАВ, попадают в материковые воды и морскую среду , тем самым загрязняя ее.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Рисунок 3" descr="poster-ocean-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429000"/>
            <a:ext cx="4934457" cy="321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643998" cy="58245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Comic Sans MS" pitchFamily="66" charset="0"/>
              </a:rPr>
              <a:t>Тяжелые металлы</a:t>
            </a:r>
          </a:p>
          <a:p>
            <a:pPr>
              <a:buNone/>
            </a:pPr>
            <a:r>
              <a:rPr lang="ru-RU" sz="1900" dirty="0" smtClean="0">
                <a:latin typeface="Comic Sans MS" pitchFamily="66" charset="0"/>
              </a:rPr>
              <a:t>Тяжелые металлы (ртуть, свинец, кадмий, цинк, медь, мышьяк, ) относятся к числу распространенных и весьма токсичных загрязняющих веществ. Большие массы этих соединений поступают в океан через атмосферу. Для морских биоценозов наиболее опасны ртуть, свинец и кадмий. Ртуть переносится в океан с материковым стоком и через атмосферу. При выветривании осадочных и изверженных пород ежегодно выделяется 3, 5 тыс. т. ртути. В составе атмосферной пыли содержится около 121тыс. т. 0ртути, причем значительная часть - антропогенного происхождения. Заражение морепродуктов неоднократно приводило к ртутному отравлению прибрежного населения. </a:t>
            </a:r>
            <a:endParaRPr lang="ru-RU" sz="1900" dirty="0">
              <a:latin typeface="Comic Sans MS" pitchFamily="66" charset="0"/>
            </a:endParaRPr>
          </a:p>
        </p:txBody>
      </p:sp>
      <p:pic>
        <p:nvPicPr>
          <p:cNvPr id="5" name="Рисунок 4" descr="ryb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4071942"/>
            <a:ext cx="3476628" cy="2607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28x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143380"/>
            <a:ext cx="3919544" cy="2615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58245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Comic Sans MS" pitchFamily="66" charset="0"/>
              </a:rPr>
              <a:t>Сброс отходов в море с целью захоронения(дампинг)</a:t>
            </a:r>
          </a:p>
          <a:p>
            <a:pPr>
              <a:buNone/>
            </a:pPr>
            <a:r>
              <a:rPr lang="ru-RU" sz="1800" dirty="0" smtClean="0">
                <a:latin typeface="Comic Sans MS" pitchFamily="66" charset="0"/>
              </a:rPr>
              <a:t>Многие страны, имеющие выход к морю, производят морское захоронение различных материалов и веществ, отходов промышленности, строительного мусора, твердых отходов, взрывчатых и химических веществ, радиоактивных отходов. Во время сброса прохождении материала сквозь столб воды, часть загрязняющих веществ переходит в раствор, изменяя качество воды, другая сорбируется частицами взвеси и переходит в донные отложения. Сброс материалов дампинга на дно и длительная повышенная мутность приданной воды приводит к гибели от удушья малоподвижные формы бентоса. У выживших рыб, моллюсков и ракообразных сокращается скорость роста за счет ухудшения условий питания и дыхания.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national-geographic_2012_foto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929066"/>
            <a:ext cx="3619504" cy="2714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lastikovaya-planeta-foto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071942"/>
            <a:ext cx="3952880" cy="2633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Comic Sans MS" pitchFamily="66" charset="0"/>
              </a:rPr>
              <a:t>Тепловое загрязнение</a:t>
            </a:r>
          </a:p>
          <a:p>
            <a:pPr>
              <a:buNone/>
            </a:pPr>
            <a:r>
              <a:rPr lang="ru-RU" sz="1900" dirty="0" smtClean="0">
                <a:latin typeface="Comic Sans MS" pitchFamily="66" charset="0"/>
              </a:rPr>
              <a:t>Тепловое загрязнение поверхности водоемов и прибрежных морских акваторий возникает в результате сброса нагретых сточных вод электростанциями и некоторыми промышленными производствами. Сброс нагретых вод во многих случаях обуславливает повышение температуры воды в водоемах на 6-8 градусов Цельсия. Площадь пятен нагретых вод в прибрежных районах может достигать 30 кв. км. Более устойчивая температурная стратификация препятствует </a:t>
            </a:r>
            <a:r>
              <a:rPr lang="ru-RU" sz="1900" dirty="0" err="1" smtClean="0">
                <a:latin typeface="Comic Sans MS" pitchFamily="66" charset="0"/>
              </a:rPr>
              <a:t>водообмену</a:t>
            </a:r>
            <a:r>
              <a:rPr lang="ru-RU" sz="1900" dirty="0" smtClean="0">
                <a:latin typeface="Comic Sans MS" pitchFamily="66" charset="0"/>
              </a:rPr>
              <a:t> поверхностным и донным слоем. Растворимость кислорода уменьшается, а потребление его возрастает, поскольку с ростом температуры усиливается активность аэробных бактерий, разлагающих органическое вещество.</a:t>
            </a:r>
            <a:endParaRPr lang="ru-RU" sz="1900" dirty="0">
              <a:latin typeface="Comic Sans MS" pitchFamily="66" charset="0"/>
            </a:endParaRPr>
          </a:p>
        </p:txBody>
      </p:sp>
      <p:pic>
        <p:nvPicPr>
          <p:cNvPr id="4" name="Рисунок 3" descr="dirty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221088"/>
            <a:ext cx="4214810" cy="2798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zagryaznenie-oke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23979"/>
            <a:ext cx="4143404" cy="26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305800" cy="1143000"/>
          </a:xfrm>
        </p:spPr>
        <p:txBody>
          <a:bodyPr/>
          <a:lstStyle/>
          <a:p>
            <a:pPr algn="ctr"/>
            <a:r>
              <a:rPr lang="uk-UA" sz="7200" dirty="0" err="1" smtClean="0"/>
              <a:t>Последствия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395536" y="836712"/>
            <a:ext cx="8229600" cy="287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200" dirty="0">
                <a:solidFill>
                  <a:srgbClr val="002060"/>
                </a:solidFill>
                <a:latin typeface="Comic Sans MS" pitchFamily="66" charset="0"/>
              </a:rPr>
              <a:t>Последствия, к которым ведёт расточительное, небрежное отношение человечества к Океану, </a:t>
            </a:r>
            <a:r>
              <a:rPr lang="ru-RU" sz="3200" dirty="0" err="1" smtClean="0">
                <a:solidFill>
                  <a:srgbClr val="002060"/>
                </a:solidFill>
                <a:latin typeface="Comic Sans MS" pitchFamily="66" charset="0"/>
              </a:rPr>
              <a:t>ужасающи,например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00B050"/>
                </a:solidFill>
              </a:rPr>
              <a:t>Гибель растений и животных 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645024"/>
            <a:ext cx="4059764" cy="2948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573016"/>
            <a:ext cx="4186234" cy="3132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300976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Значение Мирового </a:t>
            </a:r>
            <a:r>
              <a:rPr lang="ru-RU" sz="7200" dirty="0" smtClean="0"/>
              <a:t>О</a:t>
            </a:r>
            <a:r>
              <a:rPr lang="ru-RU" sz="7200" dirty="0" smtClean="0"/>
              <a:t>кеана</a:t>
            </a:r>
            <a:endParaRPr lang="ru-RU" sz="7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729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</a:rPr>
              <a:t>У </a:t>
            </a:r>
            <a:r>
              <a:rPr lang="ru-RU" sz="2000" dirty="0">
                <a:solidFill>
                  <a:srgbClr val="00B050"/>
                </a:solidFill>
              </a:rPr>
              <a:t>Мирового океана имеются общепланетарные функции: он является мощным регулятором </a:t>
            </a:r>
            <a:r>
              <a:rPr lang="ru-RU" sz="2000" dirty="0" err="1">
                <a:solidFill>
                  <a:srgbClr val="00B050"/>
                </a:solidFill>
              </a:rPr>
              <a:t>влагооборота</a:t>
            </a:r>
            <a:r>
              <a:rPr lang="ru-RU" sz="2000" dirty="0">
                <a:solidFill>
                  <a:srgbClr val="00B050"/>
                </a:solidFill>
              </a:rPr>
              <a:t> и теплового режима Земли, а также циркуляции её атмосферы. Загрязнения способны вызвать весьма существенные изменения всех этих характеристик, жизненно важных для режима климата и погоды на всей планете. Симптомы таких изменений наблюдаются уже сегодня. Повторяются жестокие засухи и наводнения, появляются разрушительные ураганы, сильнейшие морозы приходят даже в тропики, где их отроду не бывало.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140968"/>
            <a:ext cx="4027398" cy="3020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356992"/>
            <a:ext cx="464567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063725">
            <a:off x="1015770" y="163169"/>
            <a:ext cx="72489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Как бы там ни было, охрана океана является одной из глобальных проблем человечества. Мертвый океан - мертвая планета, а значит, и все человечество.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44075">
            <a:off x="196759" y="3126432"/>
            <a:ext cx="4353339" cy="3265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6051">
            <a:off x="4455686" y="3615237"/>
            <a:ext cx="4588983" cy="2581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5148064" cy="4416355"/>
            <a:chOff x="0" y="92765"/>
            <a:chExt cx="6158151" cy="4726077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0" y="92765"/>
              <a:ext cx="6158151" cy="1967326"/>
              <a:chOff x="0" y="92765"/>
              <a:chExt cx="6158151" cy="1967326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92765"/>
                <a:ext cx="2899217" cy="1967326"/>
              </a:xfrm>
              <a:prstGeom prst="rect">
                <a:avLst/>
              </a:prstGeom>
            </p:spPr>
          </p:pic>
          <p:pic>
            <p:nvPicPr>
              <p:cNvPr id="6" name="Рисунок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011291" y="92765"/>
                <a:ext cx="3146860" cy="1967326"/>
              </a:xfrm>
              <a:prstGeom prst="rect">
                <a:avLst/>
              </a:prstGeom>
            </p:spPr>
          </p:pic>
        </p:grp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434" t="8252" r="4436" b="13420"/>
            <a:stretch/>
          </p:blipFill>
          <p:spPr>
            <a:xfrm>
              <a:off x="2232711" y="3235992"/>
              <a:ext cx="1577538" cy="1582850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196421" y="2800792"/>
            <a:ext cx="5947579" cy="4057208"/>
            <a:chOff x="4584721" y="2292520"/>
            <a:chExt cx="7315731" cy="446187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584721" y="2292520"/>
              <a:ext cx="7315731" cy="2195203"/>
              <a:chOff x="4584721" y="2292520"/>
              <a:chExt cx="7315731" cy="2195203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84721" y="2292520"/>
                <a:ext cx="3485322" cy="2178326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88127" y="2292520"/>
                <a:ext cx="3512325" cy="2195203"/>
              </a:xfrm>
              <a:prstGeom prst="rect">
                <a:avLst/>
              </a:prstGeom>
            </p:spPr>
          </p:pic>
        </p:grp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97" t="11406" r="46464" b="11318"/>
            <a:stretch/>
          </p:blipFill>
          <p:spPr>
            <a:xfrm>
              <a:off x="7454198" y="5542603"/>
              <a:ext cx="1549771" cy="121178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444444"/>
                </a:solidFill>
                <a:latin typeface="Comic Sans MS" pitchFamily="66" charset="0"/>
              </a:rPr>
              <a:t>Пути решения проблемы загрязнения Мирового океана.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3600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44444"/>
                </a:solidFill>
                <a:latin typeface="Comic Sans MS" pitchFamily="66" charset="0"/>
              </a:rPr>
              <a:t>Пути решения проблемы загрязнения Мирового океана.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8184" y="836712"/>
            <a:ext cx="2915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Всемирные дни посвященные водным </a:t>
            </a:r>
            <a:r>
              <a:rPr lang="ru-RU" sz="2000" dirty="0" err="1" smtClean="0">
                <a:latin typeface="Comic Sans MS" pitchFamily="66" charset="0"/>
              </a:rPr>
              <a:t>ресурсам.Такие</a:t>
            </a:r>
            <a:r>
              <a:rPr lang="ru-RU" sz="2000" dirty="0" smtClean="0">
                <a:latin typeface="Comic Sans MS" pitchFamily="66" charset="0"/>
              </a:rPr>
              <a:t> международные праздники как: Всемирный день водных ресурсов, Всемирный день океанов, Всемирный день китов и Всемирный день окружающей среды, стимулируют интерес широких масс населения к проблемам Мирового океана и водных ресурсов в целом.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3635896" cy="3107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61048"/>
            <a:ext cx="4275504" cy="2850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620688"/>
            <a:ext cx="374441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Всемирный день водных </a:t>
            </a:r>
            <a:r>
              <a:rPr lang="ru-RU" dirty="0" err="1" smtClean="0">
                <a:latin typeface="Comic Sans MS" pitchFamily="66" charset="0"/>
              </a:rPr>
              <a:t>ресурсов.Отмечается</a:t>
            </a:r>
            <a:r>
              <a:rPr lang="ru-RU" dirty="0" smtClean="0">
                <a:latin typeface="Comic Sans MS" pitchFamily="66" charset="0"/>
              </a:rPr>
              <a:t> ежегодно 22 марта. В этот день проводятся мероприятия посвящённые сохранению и освоению водных </a:t>
            </a:r>
            <a:r>
              <a:rPr lang="ru-RU" dirty="0" err="1" smtClean="0">
                <a:latin typeface="Comic Sans MS" pitchFamily="66" charset="0"/>
              </a:rPr>
              <a:t>ресурсов.Период</a:t>
            </a:r>
            <a:r>
              <a:rPr lang="ru-RU" dirty="0" smtClean="0">
                <a:latin typeface="Comic Sans MS" pitchFamily="66" charset="0"/>
              </a:rPr>
              <a:t> с 2005-2015 </a:t>
            </a:r>
            <a:r>
              <a:rPr lang="ru-RU" dirty="0" err="1" smtClean="0">
                <a:latin typeface="Comic Sans MS" pitchFamily="66" charset="0"/>
              </a:rPr>
              <a:t>гг</a:t>
            </a:r>
            <a:r>
              <a:rPr lang="ru-RU" dirty="0" smtClean="0">
                <a:latin typeface="Comic Sans MS" pitchFamily="66" charset="0"/>
              </a:rPr>
              <a:t>, начиная с 22 марта 2005 года, объявлен Международным десятилетием действий «Вода для жизни».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Всемирный день </a:t>
            </a:r>
            <a:r>
              <a:rPr lang="ru-RU" dirty="0" err="1" smtClean="0">
                <a:latin typeface="Comic Sans MS" pitchFamily="66" charset="0"/>
              </a:rPr>
              <a:t>океанов.Отмечается</a:t>
            </a:r>
            <a:r>
              <a:rPr lang="ru-RU" dirty="0" smtClean="0">
                <a:latin typeface="Comic Sans MS" pitchFamily="66" charset="0"/>
              </a:rPr>
              <a:t> ежегодно, 8 </a:t>
            </a:r>
            <a:r>
              <a:rPr lang="ru-RU" dirty="0" err="1" smtClean="0">
                <a:latin typeface="Comic Sans MS" pitchFamily="66" charset="0"/>
              </a:rPr>
              <a:t>июня.Учрежден</a:t>
            </a:r>
            <a:r>
              <a:rPr lang="ru-RU" dirty="0" smtClean="0">
                <a:latin typeface="Comic Sans MS" pitchFamily="66" charset="0"/>
              </a:rPr>
              <a:t> Генеральной Ассамблеей ООН 12 февраля 2009 года.  Девиз: «Наши океаны, наша ответственность».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Всемирный день </a:t>
            </a:r>
            <a:r>
              <a:rPr lang="ru-RU" dirty="0" err="1" smtClean="0">
                <a:latin typeface="Comic Sans MS" pitchFamily="66" charset="0"/>
              </a:rPr>
              <a:t>китов.Проводится</a:t>
            </a:r>
            <a:r>
              <a:rPr lang="ru-RU" dirty="0" smtClean="0">
                <a:latin typeface="Comic Sans MS" pitchFamily="66" charset="0"/>
              </a:rPr>
              <a:t> 19 февраля. Цель : обратить внимание человечества на проблемы 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Нужно понять и осознать</a:t>
            </a:r>
            <a:r>
              <a:rPr lang="ru-RU" dirty="0" smtClean="0">
                <a:solidFill>
                  <a:srgbClr val="444444"/>
                </a:solidFill>
                <a:latin typeface="Comic Sans MS" pitchFamily="66" charset="0"/>
              </a:rPr>
              <a:t>.</a:t>
            </a:r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86" y="548680"/>
            <a:ext cx="5208214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283971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39552" y="3356992"/>
            <a:ext cx="7992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B2622"/>
                </a:solidFill>
                <a:latin typeface="Comic Sans MS" pitchFamily="66" charset="0"/>
              </a:rPr>
              <a:t>Ликвидация нефтяных пятен в водах — основная проблема Мирового океана. Пути решения данной задачи включают в себя и физические, и химические методы. Уже используются различные пенопласты и другие непотопляемые вещества, которые могут собрать около 90% пятна. В дальнейшем пропитанный нефтью материал собирается, продукт из него отжимается. Пласты подобного вещества могут быть использованы неоднократно, они имеют достаточно низкую стоимость и очень эффективны при сборе нефти с большой площади</a:t>
            </a:r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4474959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1484784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2B2622"/>
                </a:solidFill>
                <a:latin typeface="Comic Sans MS" pitchFamily="66" charset="0"/>
              </a:rPr>
              <a:t>В 1993 году был принят закон, запрещающий сброс в океан жидких радиоактивных отходов (ЖРО). Проекты по переработке таких отходов разрабатывались уже в середине 90-х годов прошлого века. Но если свежие захоронения ЖРО запрещены законом, то старые склады отработанных радиоактивных веществ, которые покоятся на дне океана с середины 50-х годов, представляют серьезную проблему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456969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692696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2B2622"/>
                </a:solidFill>
                <a:latin typeface="Comic Sans MS" pitchFamily="66" charset="0"/>
              </a:rPr>
              <a:t>Все разнообразие проблем требует введения единых принципов, единых шагов, которые необходимо предпринимать единовременно всеми заинтересованными странами. Оптимальный путь, по которому население Земли сможет решить экологические проблемы океана и предотвратить его дальнейшее загрязнение, – предотвращение складирования вредных веществ в океане и создание безотходных производств закрытого цикла. Преобразование вредных отходов в полезные ресурсы, принципиально новые технологии производства должны решить проблемы загрязнений вод Мирового океана, но потребуется не один десяток лет, чтобы экологические идеи претворились в жизнь.-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0506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1" dirty="0" smtClean="0"/>
              <a:t>Подготовили: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Астраханцева Юлия</a:t>
            </a:r>
            <a:br>
              <a:rPr lang="ru-RU" b="0" dirty="0" smtClean="0"/>
            </a:br>
            <a:r>
              <a:rPr lang="ru-RU" b="0" dirty="0" err="1" smtClean="0"/>
              <a:t>Левковская</a:t>
            </a:r>
            <a:r>
              <a:rPr lang="ru-RU" b="0" dirty="0" smtClean="0"/>
              <a:t> Елена</a:t>
            </a:r>
            <a:br>
              <a:rPr lang="ru-RU" b="0" dirty="0" smtClean="0"/>
            </a:br>
            <a:r>
              <a:rPr lang="ru-RU" b="0" dirty="0" smtClean="0"/>
              <a:t>Фараонова </a:t>
            </a:r>
            <a:r>
              <a:rPr lang="ru-RU" b="0" dirty="0" err="1" smtClean="0"/>
              <a:t>Илона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err="1" smtClean="0"/>
              <a:t>Хелашвили</a:t>
            </a:r>
            <a:r>
              <a:rPr lang="ru-RU" b="0" dirty="0" smtClean="0"/>
              <a:t> Кристина</a:t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Спасибо за внимание!</a:t>
            </a: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Значение Мирового океана для человека и всего живого столь велико, что тяжело оценить его по достоинству. Издавна Мировой океан являлся одним из главных источников пищи и условием жизни на Земле. Он имеет не только богатую и разнообразную флору и фауну, но и большой запас полезных ископаемых. На сегодняшний день Мировой океан является богатейшим источником ресурсов на планете.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79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3744416" cy="2492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4b5ff93766b13aa32c0caf93dd6f1e2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924944"/>
            <a:ext cx="3827917" cy="2870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Comic Sans MS" pitchFamily="66" charset="0"/>
              </a:rPr>
              <a:t>Морская вода – источник химических элементов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6264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Морская вода – это своеобразная «живая руда», содержащая около 80 химических элементов(соли, магний, бром, </a:t>
            </a:r>
            <a:r>
              <a:rPr lang="ru-RU" dirty="0" err="1" smtClean="0">
                <a:latin typeface="Comic Sans MS" pitchFamily="66" charset="0"/>
              </a:rPr>
              <a:t>иод</a:t>
            </a:r>
            <a:r>
              <a:rPr lang="ru-RU" dirty="0" smtClean="0">
                <a:latin typeface="Comic Sans MS" pitchFamily="66" charset="0"/>
              </a:rPr>
              <a:t>, золото, </a:t>
            </a:r>
            <a:r>
              <a:rPr lang="ru-RU" dirty="0" err="1" smtClean="0">
                <a:latin typeface="Comic Sans MS" pitchFamily="66" charset="0"/>
              </a:rPr>
              <a:t>серебро,медь</a:t>
            </a:r>
            <a:r>
              <a:rPr lang="ru-RU" dirty="0" smtClean="0">
                <a:latin typeface="Comic Sans MS" pitchFamily="66" charset="0"/>
              </a:rPr>
              <a:t> и </a:t>
            </a:r>
            <a:r>
              <a:rPr lang="ru-RU" dirty="0" err="1" smtClean="0">
                <a:latin typeface="Comic Sans MS" pitchFamily="66" charset="0"/>
              </a:rPr>
              <a:t>др</a:t>
            </a:r>
            <a:r>
              <a:rPr lang="ru-RU" dirty="0" smtClean="0">
                <a:latin typeface="Comic Sans MS" pitchFamily="66" charset="0"/>
              </a:rPr>
              <a:t> ).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dirty="0" smtClean="0">
                <a:latin typeface="Comic Sans MS" pitchFamily="66" charset="0"/>
              </a:rPr>
              <a:t> Еще древние египтяне и китайцы научились добывать из нее соль, которую и теперь добывают в больших количествах</a:t>
            </a:r>
            <a:r>
              <a:rPr lang="ru-RU" dirty="0" smtClean="0"/>
              <a:t>.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092354ac386f26217d452c0e91e06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429000"/>
            <a:ext cx="4338131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236855280_4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356992"/>
            <a:ext cx="4024366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9269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Comic Sans MS" pitchFamily="66" charset="0"/>
              </a:rPr>
              <a:t>Минеральные ресурсы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7380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Почти все полезные ископаемые, которые находят на суше, присутствуют и в морской воде. А богатства эти огромны: нефть и газ, золото и алмазы, никель, марганец, кобальт, олово - вот неполный перечень полезных ископаемых, запасы которых стремительно истощаются на суше и почти не тронуты на дне морей и океанов. Например, марганца в море в 50 раз больше, чем на суше, кобальта - в 520 раз, никеля - в 90 раз.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cobalt-chlor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175792"/>
            <a:ext cx="2957314" cy="2053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273820469929_hz_fileserver3_4284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2525266" cy="2525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maz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221088"/>
            <a:ext cx="272553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55892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Марганец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Нефть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85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Comic Sans MS" pitchFamily="66" charset="0"/>
              </a:rPr>
              <a:t>Источник продовольствия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980728"/>
            <a:ext cx="2664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Океан является важнейшим источником продовольствия для населения Земли( ежегодно из вод Мирового океана вылавливают 85 млн. тонн только одной рыбы).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8" name="Рисунок 7" descr="0-kerch-hamsa-mal-sol-hamsa-sv-m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2900463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270720130135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501008"/>
            <a:ext cx="4419592" cy="3132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gallery3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692696"/>
            <a:ext cx="3286271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elitefon.ru-331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861048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Comic Sans MS" pitchFamily="66" charset="0"/>
              </a:rPr>
              <a:t>Участвует в формировании климата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96753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Вода обладает огромной теплоёмкостью, что позволяет ей накапливать тепло в летнее время, спасая прилегающие территории от губительной для всего живого жары. В зимнее время океан отдает накопленное летом тепло, спасая всё живое от вымерзания. Кроме того, океан - источник влаги (атмосферных осадков).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1241433620_oke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4228807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kate-im-a-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284984"/>
            <a:ext cx="451250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Comic Sans MS" pitchFamily="66" charset="0"/>
              </a:rPr>
              <a:t>Судоходство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3563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Мировой океан осуществляет транспортную функцию, являясь одним из главных ее звеньев. За последние годы происходит очевидное развитие мировой экономики и морских перевозок.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5688" y="1124744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По Мировому океану осуществляются не только «грузовые», но и пассажирские перевозки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1350697080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403244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836712"/>
            <a:ext cx="2583647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underwater-154-uw-0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636912"/>
            <a:ext cx="4860032" cy="3888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Comic Sans MS" pitchFamily="66" charset="0"/>
              </a:rPr>
              <a:t>Отдых и туризм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26876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 последнее время растут возможности освоения территории Мирового океана для отдыха и туризма.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Рисунок 5" descr="e5797891ab1c65b65c77b2893d78645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2204864"/>
            <a:ext cx="6174873" cy="4186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8137602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069505"/>
            <a:ext cx="6027180" cy="3383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</TotalTime>
  <Words>1266</Words>
  <Application>Microsoft Office PowerPoint</Application>
  <PresentationFormat>Экран (4:3)</PresentationFormat>
  <Paragraphs>52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Влияние человека на загрязнение мирового океана</vt:lpstr>
      <vt:lpstr>Значение Мирового Океана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Чем загрязняют Мировой океан!</vt:lpstr>
      <vt:lpstr>Слайд 12</vt:lpstr>
      <vt:lpstr>Слайд 13</vt:lpstr>
      <vt:lpstr>Слайд 14</vt:lpstr>
      <vt:lpstr>Слайд 15</vt:lpstr>
      <vt:lpstr>Слайд 16</vt:lpstr>
      <vt:lpstr>Слайд 17</vt:lpstr>
      <vt:lpstr>Последствия</vt:lpstr>
      <vt:lpstr>Слайд 19</vt:lpstr>
      <vt:lpstr>Слайд 20</vt:lpstr>
      <vt:lpstr>Слайд 21</vt:lpstr>
      <vt:lpstr>Слайд 22</vt:lpstr>
      <vt:lpstr>Пути решения проблемы загрязнения Мирового океана.</vt:lpstr>
      <vt:lpstr>Пути решения проблемы загрязнения Мирового океана.</vt:lpstr>
      <vt:lpstr>Слайд 25</vt:lpstr>
      <vt:lpstr>Слайд 26</vt:lpstr>
      <vt:lpstr>Слайд 27</vt:lpstr>
      <vt:lpstr>Слайд 28</vt:lpstr>
      <vt:lpstr>Подготовили: Астраханцева Юлия Левковская Елена Фараонова Илона Хелашвили Кристина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usrt</dc:creator>
  <cp:lastModifiedBy>1-пк1</cp:lastModifiedBy>
  <cp:revision>31</cp:revision>
  <dcterms:created xsi:type="dcterms:W3CDTF">2016-01-21T16:01:41Z</dcterms:created>
  <dcterms:modified xsi:type="dcterms:W3CDTF">2015-02-01T20:03:16Z</dcterms:modified>
</cp:coreProperties>
</file>