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917504" cy="1296144"/>
          </a:xfrm>
        </p:spPr>
        <p:txBody>
          <a:bodyPr/>
          <a:lstStyle/>
          <a:p>
            <a:r>
              <a:rPr lang="ru-RU" dirty="0" err="1" smtClean="0"/>
              <a:t>Ресурси</a:t>
            </a:r>
            <a:r>
              <a:rPr lang="ru-RU" dirty="0" smtClean="0"/>
              <a:t> С</a:t>
            </a:r>
            <a:r>
              <a:rPr lang="uk-UA" dirty="0" err="1" smtClean="0"/>
              <a:t>вітового</a:t>
            </a:r>
            <a:r>
              <a:rPr lang="uk-UA" dirty="0" smtClean="0"/>
              <a:t> океану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348880"/>
            <a:ext cx="6491064" cy="4327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Содержимое 3" descr="As1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4395" y="1196751"/>
            <a:ext cx="9181828" cy="403244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6048672" cy="504056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Б</a:t>
            </a:r>
            <a:r>
              <a:rPr lang="uk-UA" b="1" i="1" dirty="0" err="1" smtClean="0"/>
              <a:t>іологічні</a:t>
            </a:r>
            <a:r>
              <a:rPr lang="uk-UA" i="1" dirty="0" smtClean="0"/>
              <a:t> </a:t>
            </a:r>
            <a:r>
              <a:rPr lang="uk-UA" b="1" i="1" dirty="0" smtClean="0"/>
              <a:t>ресурси</a:t>
            </a:r>
            <a:r>
              <a:rPr lang="uk-UA" i="1" dirty="0" smtClean="0"/>
              <a:t> 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5148064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err="1" smtClean="0"/>
              <a:t>Біологічні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ресурси</a:t>
            </a:r>
            <a:endParaRPr lang="ru-RU" sz="2400" b="1" dirty="0" smtClean="0"/>
          </a:p>
          <a:p>
            <a:pPr>
              <a:buNone/>
            </a:pPr>
            <a:r>
              <a:rPr lang="ru-RU" sz="2400" b="1" dirty="0" err="1" smtClean="0"/>
              <a:t>океанів</a:t>
            </a:r>
            <a:r>
              <a:rPr lang="ru-RU" sz="2400" dirty="0" smtClean="0"/>
              <a:t> - </a:t>
            </a:r>
            <a:r>
              <a:rPr lang="ru-RU" sz="2400" dirty="0" err="1" smtClean="0"/>
              <a:t>риби</a:t>
            </a:r>
            <a:r>
              <a:rPr lang="ru-RU" sz="2400" dirty="0" smtClean="0"/>
              <a:t>, </a:t>
            </a:r>
            <a:r>
              <a:rPr lang="ru-RU" sz="2400" dirty="0" err="1" smtClean="0"/>
              <a:t>кити</a:t>
            </a:r>
            <a:r>
              <a:rPr lang="ru-RU" sz="2400" dirty="0" smtClean="0"/>
              <a:t>, </a:t>
            </a:r>
            <a:r>
              <a:rPr lang="ru-RU" sz="2400" dirty="0" err="1" smtClean="0"/>
              <a:t>молюски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(</a:t>
            </a:r>
            <a:r>
              <a:rPr lang="ru-RU" sz="2400" dirty="0" err="1" smtClean="0"/>
              <a:t>кальмари</a:t>
            </a:r>
            <a:r>
              <a:rPr lang="ru-RU" sz="2400" dirty="0" smtClean="0"/>
              <a:t>, </a:t>
            </a:r>
            <a:r>
              <a:rPr lang="ru-RU" sz="2400" dirty="0" err="1" smtClean="0"/>
              <a:t>мідії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),</a:t>
            </a:r>
            <a:r>
              <a:rPr lang="ru-RU" sz="2400" dirty="0" err="1" smtClean="0"/>
              <a:t>ракоподібні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(</a:t>
            </a:r>
            <a:r>
              <a:rPr lang="ru-RU" sz="2400" dirty="0" err="1" smtClean="0"/>
              <a:t>краби</a:t>
            </a:r>
            <a:r>
              <a:rPr lang="ru-RU" sz="2400" dirty="0" smtClean="0"/>
              <a:t>, креветки, </a:t>
            </a:r>
            <a:r>
              <a:rPr lang="ru-RU" sz="2400" dirty="0" err="1" smtClean="0"/>
              <a:t>кріль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),</a:t>
            </a:r>
          </a:p>
          <a:p>
            <a:pPr>
              <a:buNone/>
            </a:pPr>
            <a:r>
              <a:rPr lang="ru-RU" sz="2400" dirty="0" err="1" smtClean="0"/>
              <a:t>деякі</a:t>
            </a:r>
            <a:r>
              <a:rPr lang="ru-RU" sz="2400" dirty="0" smtClean="0"/>
              <a:t>  </a:t>
            </a:r>
            <a:r>
              <a:rPr lang="ru-RU" sz="2400" dirty="0" err="1" smtClean="0"/>
              <a:t>види</a:t>
            </a:r>
            <a:r>
              <a:rPr lang="ru-RU" sz="2400" dirty="0" smtClean="0"/>
              <a:t> </a:t>
            </a:r>
            <a:r>
              <a:rPr lang="ru-RU" sz="2400" dirty="0" err="1" smtClean="0"/>
              <a:t>водоростей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використовуються</a:t>
            </a:r>
            <a:r>
              <a:rPr lang="ru-RU" sz="2400" dirty="0" smtClean="0"/>
              <a:t>   </a:t>
            </a:r>
            <a:r>
              <a:rPr lang="ru-RU" sz="2400" dirty="0" smtClean="0"/>
              <a:t>для </a:t>
            </a:r>
          </a:p>
          <a:p>
            <a:pPr>
              <a:buNone/>
            </a:pPr>
            <a:r>
              <a:rPr lang="ru-RU" sz="2400" dirty="0" err="1" smtClean="0"/>
              <a:t>виробництва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харчування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одержання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цінних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</a:t>
            </a:r>
            <a:r>
              <a:rPr lang="ru-RU" sz="2400" dirty="0" smtClean="0"/>
              <a:t> для</a:t>
            </a:r>
          </a:p>
          <a:p>
            <a:pPr>
              <a:buNone/>
            </a:pP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галузей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промисловості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err="1" smtClean="0"/>
              <a:t>с</a:t>
            </a:r>
            <a:r>
              <a:rPr lang="ru-RU" sz="2400" dirty="0" err="1" smtClean="0"/>
              <a:t>ільського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господарства,медицини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4" name="Рисунок 3" descr="1361791374_kapust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1196752"/>
            <a:ext cx="2811785" cy="2060287"/>
          </a:xfrm>
          <a:prstGeom prst="rect">
            <a:avLst/>
          </a:prstGeom>
        </p:spPr>
      </p:pic>
      <p:pic>
        <p:nvPicPr>
          <p:cNvPr id="5" name="Рисунок 4" descr="Korolevskiy-krab-obsheye_1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67896" y="4941168"/>
            <a:ext cx="4176104" cy="1916832"/>
          </a:xfrm>
          <a:prstGeom prst="rect">
            <a:avLst/>
          </a:prstGeom>
        </p:spPr>
      </p:pic>
      <p:pic>
        <p:nvPicPr>
          <p:cNvPr id="6" name="Рисунок 5" descr="1573_64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49681" y="3284984"/>
            <a:ext cx="3794319" cy="146437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5589240"/>
            <a:ext cx="4932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НАЛЕЖАТЬ ДО </a:t>
            </a:r>
            <a:r>
              <a:rPr lang="uk-UA" sz="2400" b="1" u="sng" dirty="0" smtClean="0"/>
              <a:t>ВІДНОВНИХ</a:t>
            </a:r>
            <a:r>
              <a:rPr lang="uk-UA" sz="2400" dirty="0" smtClean="0"/>
              <a:t> РЕСУРСІВ 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343872"/>
          </a:xfrm>
        </p:spPr>
        <p:txBody>
          <a:bodyPr>
            <a:normAutofit/>
          </a:bodyPr>
          <a:lstStyle/>
          <a:p>
            <a:r>
              <a:rPr lang="ru-RU" dirty="0" err="1" smtClean="0"/>
              <a:t>Основними</a:t>
            </a:r>
            <a:r>
              <a:rPr lang="ru-RU" dirty="0" smtClean="0"/>
              <a:t> районами </a:t>
            </a:r>
            <a:r>
              <a:rPr lang="ru-RU" dirty="0" err="1" smtClean="0"/>
              <a:t>вилову</a:t>
            </a:r>
            <a:r>
              <a:rPr lang="ru-RU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шельфові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займають</a:t>
            </a:r>
            <a:r>
              <a:rPr lang="ru-RU" dirty="0" smtClean="0"/>
              <a:t> 7-8%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океану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90%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вилову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центральна </a:t>
            </a:r>
            <a:r>
              <a:rPr lang="ru-RU" dirty="0" err="1" smtClean="0"/>
              <a:t>частина</a:t>
            </a:r>
            <a:r>
              <a:rPr lang="ru-RU" dirty="0" smtClean="0"/>
              <a:t> Тихого океану (</a:t>
            </a:r>
            <a:r>
              <a:rPr lang="ru-RU" dirty="0" err="1" smtClean="0"/>
              <a:t>прибережні</a:t>
            </a:r>
            <a:r>
              <a:rPr lang="ru-RU" dirty="0" smtClean="0"/>
              <a:t> води </a:t>
            </a:r>
            <a:r>
              <a:rPr lang="ru-RU" dirty="0" err="1" smtClean="0"/>
              <a:t>островів</a:t>
            </a:r>
            <a:r>
              <a:rPr lang="ru-RU" dirty="0" smtClean="0"/>
              <a:t> </a:t>
            </a:r>
            <a:r>
              <a:rPr lang="ru-RU" dirty="0" err="1" smtClean="0"/>
              <a:t>Океанії</a:t>
            </a:r>
            <a:r>
              <a:rPr lang="ru-RU" dirty="0" smtClean="0"/>
              <a:t>), </a:t>
            </a:r>
            <a:r>
              <a:rPr lang="ru-RU" dirty="0" err="1" smtClean="0"/>
              <a:t>Північна</a:t>
            </a:r>
            <a:r>
              <a:rPr lang="ru-RU" dirty="0" smtClean="0"/>
              <a:t> Атлантика.</a:t>
            </a:r>
          </a:p>
          <a:p>
            <a:r>
              <a:rPr lang="ru-RU" dirty="0" err="1" smtClean="0"/>
              <a:t>Найбільші</a:t>
            </a:r>
            <a:r>
              <a:rPr lang="ru-RU" dirty="0" smtClean="0"/>
              <a:t> </a:t>
            </a:r>
            <a:r>
              <a:rPr lang="ru-RU" dirty="0" err="1" smtClean="0"/>
              <a:t>рибопромислові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- </a:t>
            </a:r>
            <a:r>
              <a:rPr lang="ru-RU" dirty="0" err="1" smtClean="0"/>
              <a:t>Японія</a:t>
            </a:r>
            <a:r>
              <a:rPr lang="ru-RU" dirty="0" smtClean="0"/>
              <a:t>, </a:t>
            </a:r>
            <a:r>
              <a:rPr lang="ru-RU" dirty="0" err="1" smtClean="0"/>
              <a:t>Росія</a:t>
            </a:r>
            <a:r>
              <a:rPr lang="ru-RU" dirty="0" smtClean="0"/>
              <a:t>, Китай, США, </a:t>
            </a:r>
            <a:r>
              <a:rPr lang="ru-RU" dirty="0" err="1" smtClean="0"/>
              <a:t>Чилі</a:t>
            </a:r>
            <a:r>
              <a:rPr lang="ru-RU" dirty="0" smtClean="0"/>
              <a:t>, </a:t>
            </a:r>
            <a:r>
              <a:rPr lang="ru-RU" dirty="0" err="1" smtClean="0"/>
              <a:t>Норвегія</a:t>
            </a:r>
            <a:r>
              <a:rPr lang="ru-RU" dirty="0" smtClean="0"/>
              <a:t>, </a:t>
            </a:r>
            <a:r>
              <a:rPr lang="ru-RU" dirty="0" err="1" smtClean="0"/>
              <a:t>Індія</a:t>
            </a:r>
            <a:r>
              <a:rPr lang="ru-RU" dirty="0" smtClean="0"/>
              <a:t>, </a:t>
            </a:r>
            <a:r>
              <a:rPr lang="ru-RU" dirty="0" err="1" smtClean="0"/>
              <a:t>Республіка</a:t>
            </a:r>
            <a:r>
              <a:rPr lang="ru-RU" dirty="0" smtClean="0"/>
              <a:t> Корея, </a:t>
            </a:r>
            <a:r>
              <a:rPr lang="ru-RU" dirty="0" err="1" smtClean="0"/>
              <a:t>Данія</a:t>
            </a:r>
            <a:r>
              <a:rPr lang="ru-RU" dirty="0" smtClean="0"/>
              <a:t>, </a:t>
            </a:r>
            <a:r>
              <a:rPr lang="ru-RU" dirty="0" err="1" smtClean="0"/>
              <a:t>Таїланд</a:t>
            </a:r>
            <a:r>
              <a:rPr lang="ru-RU" dirty="0" smtClean="0"/>
              <a:t>, </a:t>
            </a:r>
            <a:r>
              <a:rPr lang="ru-RU" dirty="0" err="1" smtClean="0"/>
              <a:t>Індонезія</a:t>
            </a:r>
            <a:r>
              <a:rPr lang="ru-RU" dirty="0" smtClean="0"/>
              <a:t>, </a:t>
            </a:r>
            <a:r>
              <a:rPr lang="ru-RU" dirty="0" err="1" smtClean="0"/>
              <a:t>Великобританія</a:t>
            </a:r>
            <a:r>
              <a:rPr lang="ru-RU" dirty="0" smtClean="0"/>
              <a:t>.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більшого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штучне</a:t>
            </a:r>
            <a:r>
              <a:rPr lang="ru-RU" dirty="0" smtClean="0"/>
              <a:t> </a:t>
            </a:r>
            <a:r>
              <a:rPr lang="ru-RU" dirty="0" err="1" smtClean="0"/>
              <a:t>розведення</a:t>
            </a:r>
            <a:r>
              <a:rPr lang="ru-RU" dirty="0" smtClean="0"/>
              <a:t> на фермах та </a:t>
            </a:r>
            <a:r>
              <a:rPr lang="ru-RU" dirty="0" err="1" smtClean="0"/>
              <a:t>морських</a:t>
            </a:r>
            <a:r>
              <a:rPr lang="ru-RU" dirty="0" smtClean="0"/>
              <a:t> </a:t>
            </a:r>
            <a:r>
              <a:rPr lang="ru-RU" dirty="0" err="1" smtClean="0"/>
              <a:t>плантаціях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молюсків</a:t>
            </a:r>
            <a:r>
              <a:rPr lang="ru-RU" dirty="0" smtClean="0"/>
              <a:t>, </a:t>
            </a:r>
            <a:r>
              <a:rPr lang="ru-RU" dirty="0" err="1" smtClean="0"/>
              <a:t>водоростей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дістало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марикультури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Мінеральні ресурси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4860032" cy="544522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Мінеральні</a:t>
            </a:r>
            <a:r>
              <a:rPr lang="ru-RU" b="1" dirty="0" smtClean="0"/>
              <a:t> </a:t>
            </a:r>
            <a:r>
              <a:rPr lang="ru-RU" b="1" dirty="0" err="1" smtClean="0"/>
              <a:t>ресурси</a:t>
            </a:r>
            <a:r>
              <a:rPr lang="ru-RU" b="1" dirty="0" smtClean="0"/>
              <a:t> </a:t>
            </a:r>
            <a:r>
              <a:rPr lang="ru-RU" b="1" dirty="0" err="1" smtClean="0"/>
              <a:t>океанів</a:t>
            </a:r>
            <a:r>
              <a:rPr lang="ru-RU" dirty="0" smtClean="0"/>
              <a:t> 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dirty="0" err="1" smtClean="0"/>
              <a:t>нафтою</a:t>
            </a:r>
            <a:r>
              <a:rPr lang="ru-RU" dirty="0" smtClean="0"/>
              <a:t>, </a:t>
            </a:r>
            <a:r>
              <a:rPr lang="ru-RU" dirty="0" err="1" smtClean="0"/>
              <a:t>газом,кам</a:t>
            </a:r>
            <a:r>
              <a:rPr lang="en-US" dirty="0" smtClean="0"/>
              <a:t>’</a:t>
            </a:r>
            <a:r>
              <a:rPr lang="uk-UA" dirty="0" err="1" smtClean="0"/>
              <a:t>яним</a:t>
            </a:r>
            <a:r>
              <a:rPr lang="uk-UA" dirty="0" smtClean="0"/>
              <a:t> вугіллям,залізними рудами,алмазами,золотом,бурштином та ін.</a:t>
            </a:r>
          </a:p>
          <a:p>
            <a:r>
              <a:rPr lang="ru-RU" dirty="0" err="1" smtClean="0"/>
              <a:t>Перспективними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видобутку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та газу  </a:t>
            </a:r>
            <a:r>
              <a:rPr lang="ru-RU" dirty="0" err="1" smtClean="0"/>
              <a:t>шельфова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океану. </a:t>
            </a:r>
            <a:r>
              <a:rPr lang="ru-RU" dirty="0" err="1" smtClean="0"/>
              <a:t>Геологічні</a:t>
            </a:r>
            <a:r>
              <a:rPr lang="ru-RU" dirty="0" smtClean="0"/>
              <a:t> запаси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оцінюються</a:t>
            </a:r>
            <a:r>
              <a:rPr lang="ru-RU" dirty="0" smtClean="0"/>
              <a:t> в 0,3 </a:t>
            </a:r>
            <a:r>
              <a:rPr lang="ru-RU" dirty="0" err="1" smtClean="0"/>
              <a:t>трлн</a:t>
            </a:r>
            <a:r>
              <a:rPr lang="ru-RU" dirty="0" smtClean="0"/>
              <a:t> тонн, газу - в 140 </a:t>
            </a:r>
            <a:r>
              <a:rPr lang="ru-RU" dirty="0" err="1" smtClean="0"/>
              <a:t>трлн</a:t>
            </a:r>
            <a:r>
              <a:rPr lang="ru-RU" dirty="0" smtClean="0"/>
              <a:t> м</a:t>
            </a:r>
            <a:r>
              <a:rPr lang="ru-RU" baseline="30000" dirty="0" smtClean="0"/>
              <a:t>3</a:t>
            </a:r>
            <a:r>
              <a:rPr lang="ru-RU" dirty="0" smtClean="0"/>
              <a:t>. </a:t>
            </a:r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шельфу становить 1/4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, газу - 1/10.</a:t>
            </a:r>
            <a:endParaRPr lang="ru-RU" dirty="0"/>
          </a:p>
        </p:txBody>
      </p:sp>
      <p:pic>
        <p:nvPicPr>
          <p:cNvPr id="4" name="Рисунок 3" descr="151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4437112"/>
            <a:ext cx="2304256" cy="2304256"/>
          </a:xfrm>
          <a:prstGeom prst="rect">
            <a:avLst/>
          </a:prstGeom>
        </p:spPr>
      </p:pic>
      <p:pic>
        <p:nvPicPr>
          <p:cNvPr id="5" name="Рисунок 4" descr="alma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420888"/>
            <a:ext cx="2490584" cy="1867938"/>
          </a:xfrm>
          <a:prstGeom prst="rect">
            <a:avLst/>
          </a:prstGeom>
        </p:spPr>
      </p:pic>
      <p:pic>
        <p:nvPicPr>
          <p:cNvPr id="6" name="Рисунок 5" descr="zolo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332656"/>
            <a:ext cx="2511393" cy="190447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407768"/>
          </a:xfrm>
        </p:spPr>
        <p:txBody>
          <a:bodyPr/>
          <a:lstStyle/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інтенсивно</a:t>
            </a:r>
            <a:r>
              <a:rPr lang="ru-RU" dirty="0" smtClean="0"/>
              <a:t>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ведеться</a:t>
            </a:r>
            <a:r>
              <a:rPr lang="ru-RU" dirty="0" smtClean="0"/>
              <a:t> в </a:t>
            </a:r>
            <a:r>
              <a:rPr lang="ru-RU" dirty="0" err="1" smtClean="0"/>
              <a:t>Перській</a:t>
            </a:r>
            <a:r>
              <a:rPr lang="ru-RU" dirty="0" smtClean="0"/>
              <a:t>, </a:t>
            </a:r>
            <a:r>
              <a:rPr lang="ru-RU" dirty="0" err="1" smtClean="0"/>
              <a:t>Мексиканській</a:t>
            </a:r>
            <a:r>
              <a:rPr lang="ru-RU" dirty="0" smtClean="0"/>
              <a:t> затоках, </a:t>
            </a:r>
            <a:r>
              <a:rPr lang="ru-RU" dirty="0" err="1" smtClean="0"/>
              <a:t>затоці</a:t>
            </a:r>
            <a:r>
              <a:rPr lang="ru-RU" dirty="0" smtClean="0"/>
              <a:t> Маракайбо,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Каспійському</a:t>
            </a:r>
            <a:r>
              <a:rPr lang="ru-RU" dirty="0" smtClean="0"/>
              <a:t> морях. </a:t>
            </a:r>
            <a:r>
              <a:rPr lang="ru-RU" dirty="0" err="1" smtClean="0"/>
              <a:t>Підводний</a:t>
            </a:r>
            <a:r>
              <a:rPr lang="ru-RU" dirty="0" smtClean="0"/>
              <a:t>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кам'яного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на </a:t>
            </a:r>
            <a:r>
              <a:rPr lang="ru-RU" dirty="0" err="1" smtClean="0"/>
              <a:t>шельфі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Великобританія</a:t>
            </a:r>
            <a:r>
              <a:rPr lang="ru-RU" dirty="0" smtClean="0"/>
              <a:t>, </a:t>
            </a:r>
            <a:r>
              <a:rPr lang="ru-RU" dirty="0" err="1" smtClean="0"/>
              <a:t>Японія</a:t>
            </a:r>
            <a:r>
              <a:rPr lang="ru-RU" dirty="0" smtClean="0"/>
              <a:t>, Нова </a:t>
            </a:r>
            <a:r>
              <a:rPr lang="ru-RU" dirty="0" err="1" smtClean="0"/>
              <a:t>Зеландія</a:t>
            </a:r>
            <a:r>
              <a:rPr lang="ru-RU" dirty="0" smtClean="0"/>
              <a:t>, Канада, </a:t>
            </a:r>
            <a:r>
              <a:rPr lang="ru-RU" dirty="0" err="1" smtClean="0"/>
              <a:t>Австралія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Енергетичні ресурси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5055840"/>
          </a:xfrm>
        </p:spPr>
        <p:txBody>
          <a:bodyPr/>
          <a:lstStyle/>
          <a:p>
            <a:r>
              <a:rPr lang="ru-RU" b="1" dirty="0" err="1" smtClean="0"/>
              <a:t>Енергетичні</a:t>
            </a:r>
            <a:r>
              <a:rPr lang="ru-RU" b="1" dirty="0" smtClean="0"/>
              <a:t> </a:t>
            </a:r>
            <a:r>
              <a:rPr lang="ru-RU" b="1" dirty="0" err="1" smtClean="0"/>
              <a:t>ресурси</a:t>
            </a:r>
            <a:r>
              <a:rPr lang="ru-RU" b="1" dirty="0" smtClean="0"/>
              <a:t> океану</a:t>
            </a:r>
            <a:r>
              <a:rPr lang="ru-RU" dirty="0" smtClean="0"/>
              <a:t> 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принципово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доступна </a:t>
            </a:r>
            <a:r>
              <a:rPr lang="ru-RU" dirty="0" err="1" smtClean="0"/>
              <a:t>механічна</a:t>
            </a:r>
            <a:r>
              <a:rPr lang="ru-RU" dirty="0" smtClean="0"/>
              <a:t> та </a:t>
            </a:r>
            <a:r>
              <a:rPr lang="ru-RU" dirty="0" err="1" smtClean="0"/>
              <a:t>теплова</a:t>
            </a:r>
            <a:r>
              <a:rPr lang="ru-RU" dirty="0" smtClean="0"/>
              <a:t> </a:t>
            </a:r>
            <a:r>
              <a:rPr lang="ru-RU" dirty="0" err="1" smtClean="0"/>
              <a:t>енергія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вод. 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Вони </a:t>
            </a:r>
            <a:r>
              <a:rPr lang="uk-UA" b="1" u="sng" dirty="0" smtClean="0"/>
              <a:t>невичерпні </a:t>
            </a:r>
            <a:r>
              <a:rPr lang="uk-UA" dirty="0" smtClean="0"/>
              <a:t>та різноманітні</a:t>
            </a:r>
            <a:r>
              <a:rPr lang="uk-UA" u="sng" dirty="0" smtClean="0"/>
              <a:t>.</a:t>
            </a:r>
          </a:p>
          <a:p>
            <a:pPr>
              <a:buNone/>
            </a:pPr>
            <a:r>
              <a:rPr lang="uk-UA" dirty="0" smtClean="0"/>
              <a:t>Це енергія хвиль,морських течій,припливів,різниць</a:t>
            </a:r>
          </a:p>
          <a:p>
            <a:pPr>
              <a:buNone/>
            </a:pPr>
            <a:r>
              <a:rPr lang="uk-UA" dirty="0" smtClean="0"/>
              <a:t>температур води.</a:t>
            </a:r>
            <a:endParaRPr lang="ru-RU" dirty="0"/>
          </a:p>
        </p:txBody>
      </p:sp>
      <p:pic>
        <p:nvPicPr>
          <p:cNvPr id="4" name="Рисунок 3" descr="547666_420585744635153_1762878241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3608832"/>
            <a:ext cx="4876800" cy="32491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припливно-відпливні</a:t>
            </a:r>
            <a:r>
              <a:rPr lang="ru-RU" dirty="0" smtClean="0"/>
              <a:t> </a:t>
            </a:r>
            <a:r>
              <a:rPr lang="ru-RU" dirty="0" err="1" smtClean="0"/>
              <a:t>електростанції</a:t>
            </a:r>
            <a:r>
              <a:rPr lang="ru-RU" dirty="0" smtClean="0"/>
              <a:t> буди </a:t>
            </a:r>
            <a:r>
              <a:rPr lang="ru-RU" dirty="0" err="1" smtClean="0"/>
              <a:t>споруджені</a:t>
            </a:r>
            <a:r>
              <a:rPr lang="ru-RU" dirty="0" smtClean="0"/>
              <a:t> у </a:t>
            </a:r>
            <a:r>
              <a:rPr lang="ru-RU" dirty="0" err="1" smtClean="0"/>
              <a:t>Франції</a:t>
            </a:r>
            <a:r>
              <a:rPr lang="ru-RU" dirty="0" smtClean="0"/>
              <a:t> (гирло </a:t>
            </a:r>
            <a:r>
              <a:rPr lang="ru-RU" dirty="0" err="1" smtClean="0"/>
              <a:t>річки</a:t>
            </a:r>
            <a:r>
              <a:rPr lang="ru-RU" dirty="0" smtClean="0"/>
              <a:t> Ране) та в </a:t>
            </a:r>
            <a:r>
              <a:rPr lang="ru-RU" dirty="0" err="1" smtClean="0"/>
              <a:t>Росії</a:t>
            </a:r>
            <a:r>
              <a:rPr lang="ru-RU" dirty="0" smtClean="0"/>
              <a:t> (Кисла губа в </a:t>
            </a:r>
            <a:r>
              <a:rPr lang="ru-RU" dirty="0" err="1" smtClean="0"/>
              <a:t>Мурманській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). </a:t>
            </a:r>
            <a:r>
              <a:rPr lang="ru-RU" dirty="0" err="1" smtClean="0"/>
              <a:t>Хвильові</a:t>
            </a:r>
            <a:r>
              <a:rPr lang="ru-RU" dirty="0" smtClean="0"/>
              <a:t> </a:t>
            </a:r>
            <a:r>
              <a:rPr lang="ru-RU" dirty="0" err="1" smtClean="0"/>
              <a:t>електростанції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в </a:t>
            </a:r>
            <a:r>
              <a:rPr lang="ru-RU" dirty="0" err="1" smtClean="0"/>
              <a:t>Японії</a:t>
            </a:r>
            <a:r>
              <a:rPr lang="ru-RU" dirty="0" smtClean="0"/>
              <a:t>,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, </a:t>
            </a:r>
            <a:r>
              <a:rPr lang="ru-RU" dirty="0" err="1" smtClean="0"/>
              <a:t>Австралії</a:t>
            </a:r>
            <a:r>
              <a:rPr lang="ru-RU" dirty="0" smtClean="0"/>
              <a:t>, </a:t>
            </a:r>
            <a:r>
              <a:rPr lang="ru-RU" dirty="0" err="1" smtClean="0"/>
              <a:t>Індії</a:t>
            </a:r>
            <a:r>
              <a:rPr lang="ru-RU" dirty="0" smtClean="0"/>
              <a:t>, </a:t>
            </a:r>
            <a:r>
              <a:rPr lang="ru-RU" dirty="0" err="1" smtClean="0"/>
              <a:t>Норвегії</a:t>
            </a:r>
            <a:r>
              <a:rPr lang="ru-RU" dirty="0" smtClean="0"/>
              <a:t>. В </a:t>
            </a:r>
            <a:r>
              <a:rPr lang="ru-RU" dirty="0" err="1" smtClean="0"/>
              <a:t>перспективі</a:t>
            </a:r>
            <a:r>
              <a:rPr lang="ru-RU" dirty="0" smtClean="0"/>
              <a:t>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термальної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океанських</a:t>
            </a:r>
            <a:r>
              <a:rPr lang="ru-RU" dirty="0" smtClean="0"/>
              <a:t> вод.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127848"/>
          </a:xfrm>
        </p:spPr>
        <p:txBody>
          <a:bodyPr/>
          <a:lstStyle/>
          <a:p>
            <a:pPr>
              <a:buNone/>
            </a:pPr>
            <a:r>
              <a:rPr lang="uk-UA" sz="2800" b="1" dirty="0" smtClean="0"/>
              <a:t>Проблеми :</a:t>
            </a:r>
          </a:p>
          <a:p>
            <a:r>
              <a:rPr lang="uk-UA" dirty="0" smtClean="0"/>
              <a:t>Не економне використання ресурсів.</a:t>
            </a:r>
          </a:p>
          <a:p>
            <a:r>
              <a:rPr lang="uk-UA" dirty="0" smtClean="0"/>
              <a:t>Низький рівень охорони ресурсів.</a:t>
            </a:r>
          </a:p>
          <a:p>
            <a:r>
              <a:rPr lang="uk-UA" dirty="0" smtClean="0"/>
              <a:t>Забруднення Світового океану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sz="2800" b="1" dirty="0" smtClean="0"/>
              <a:t>Вирішення проблем:</a:t>
            </a:r>
            <a:endParaRPr lang="uk-UA" sz="2800" b="1" dirty="0" smtClean="0"/>
          </a:p>
          <a:p>
            <a:r>
              <a:rPr lang="uk-UA" dirty="0" smtClean="0"/>
              <a:t> Раціональне використання.</a:t>
            </a:r>
          </a:p>
          <a:p>
            <a:r>
              <a:rPr lang="uk-UA" dirty="0" smtClean="0"/>
              <a:t>Забезпечення високого рівня охорони. </a:t>
            </a:r>
          </a:p>
          <a:p>
            <a:r>
              <a:rPr lang="uk-UA" dirty="0" smtClean="0"/>
              <a:t>Безвідходне виробництво.</a:t>
            </a:r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3">
      <a:dk1>
        <a:sysClr val="windowText" lastClr="000000"/>
      </a:dk1>
      <a:lt1>
        <a:sysClr val="window" lastClr="FFFFFF"/>
      </a:lt1>
      <a:dk2>
        <a:srgbClr val="6ADAFA"/>
      </a:dk2>
      <a:lt2>
        <a:srgbClr val="DBF5F9"/>
      </a:lt2>
      <a:accent1>
        <a:srgbClr val="93F5F9"/>
      </a:accent1>
      <a:accent2>
        <a:srgbClr val="0587AC"/>
      </a:accent2>
      <a:accent3>
        <a:srgbClr val="13C4F7"/>
      </a:accent3>
      <a:accent4>
        <a:srgbClr val="0070C0"/>
      </a:accent4>
      <a:accent5>
        <a:srgbClr val="76D9E8"/>
      </a:accent5>
      <a:accent6>
        <a:srgbClr val="3CCFF9"/>
      </a:accent6>
      <a:hlink>
        <a:srgbClr val="C9FAED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227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Ресурси Світового океану</vt:lpstr>
      <vt:lpstr>Слайд 2</vt:lpstr>
      <vt:lpstr>Біологічні ресурси </vt:lpstr>
      <vt:lpstr>Слайд 4</vt:lpstr>
      <vt:lpstr>Мінеральні ресурси </vt:lpstr>
      <vt:lpstr>Слайд 6</vt:lpstr>
      <vt:lpstr>Енергетичні ресурси</vt:lpstr>
      <vt:lpstr>Слайд 8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Ресурси Світового океану</dc:title>
  <dc:creator>SEVEN</dc:creator>
  <cp:lastModifiedBy>SEVEN</cp:lastModifiedBy>
  <cp:revision>7</cp:revision>
  <dcterms:created xsi:type="dcterms:W3CDTF">2014-10-30T12:23:07Z</dcterms:created>
  <dcterms:modified xsi:type="dcterms:W3CDTF">2014-10-31T05:54:24Z</dcterms:modified>
</cp:coreProperties>
</file>