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48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E944C527-CAAA-4309-8BEF-10689186A8F9}" type="datetimeFigureOut">
              <a:rPr lang="uk-UA" smtClean="0"/>
              <a:t>10.02.2015</a:t>
            </a:fld>
            <a:endParaRPr lang="uk-UA"/>
          </a:p>
        </p:txBody>
      </p:sp>
      <p:sp>
        <p:nvSpPr>
          <p:cNvPr id="19" name="Нижний колонтитул 18"/>
          <p:cNvSpPr>
            <a:spLocks noGrp="1"/>
          </p:cNvSpPr>
          <p:nvPr>
            <p:ph type="ftr" sz="quarter" idx="11"/>
          </p:nvPr>
        </p:nvSpPr>
        <p:spPr/>
        <p:txBody>
          <a:bodyPr/>
          <a:lstStyle/>
          <a:p>
            <a:endParaRPr lang="uk-UA"/>
          </a:p>
        </p:txBody>
      </p:sp>
      <p:sp>
        <p:nvSpPr>
          <p:cNvPr id="27" name="Номер слайда 26"/>
          <p:cNvSpPr>
            <a:spLocks noGrp="1"/>
          </p:cNvSpPr>
          <p:nvPr>
            <p:ph type="sldNum" sz="quarter" idx="12"/>
          </p:nvPr>
        </p:nvSpPr>
        <p:spPr/>
        <p:txBody>
          <a:bodyPr/>
          <a:lstStyle/>
          <a:p>
            <a:fld id="{1A1F52DB-C886-4C16-943B-D24C21ABCFEC}"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944C527-CAAA-4309-8BEF-10689186A8F9}" type="datetimeFigureOut">
              <a:rPr lang="uk-UA" smtClean="0"/>
              <a:t>10.02.2015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A1F52DB-C886-4C16-943B-D24C21ABCFEC}"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944C527-CAAA-4309-8BEF-10689186A8F9}" type="datetimeFigureOut">
              <a:rPr lang="uk-UA" smtClean="0"/>
              <a:t>10.02.2015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A1F52DB-C886-4C16-943B-D24C21ABCFEC}"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944C527-CAAA-4309-8BEF-10689186A8F9}" type="datetimeFigureOut">
              <a:rPr lang="uk-UA" smtClean="0"/>
              <a:t>10.02.2015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A1F52DB-C886-4C16-943B-D24C21ABCFEC}"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E944C527-CAAA-4309-8BEF-10689186A8F9}" type="datetimeFigureOut">
              <a:rPr lang="uk-UA" smtClean="0"/>
              <a:t>10.02.2015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A1F52DB-C886-4C16-943B-D24C21ABCFEC}"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944C527-CAAA-4309-8BEF-10689186A8F9}" type="datetimeFigureOut">
              <a:rPr lang="uk-UA" smtClean="0"/>
              <a:t>10.02.2015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A1F52DB-C886-4C16-943B-D24C21ABCFEC}"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E944C527-CAAA-4309-8BEF-10689186A8F9}" type="datetimeFigureOut">
              <a:rPr lang="uk-UA" smtClean="0"/>
              <a:t>10.02.2015</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1A1F52DB-C886-4C16-943B-D24C21ABCFEC}"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E944C527-CAAA-4309-8BEF-10689186A8F9}" type="datetimeFigureOut">
              <a:rPr lang="uk-UA" smtClean="0"/>
              <a:t>10.02.2015</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1A1F52DB-C886-4C16-943B-D24C21ABCFEC}"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944C527-CAAA-4309-8BEF-10689186A8F9}" type="datetimeFigureOut">
              <a:rPr lang="uk-UA" smtClean="0"/>
              <a:t>10.02.2015</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1A1F52DB-C886-4C16-943B-D24C21ABCFEC}"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944C527-CAAA-4309-8BEF-10689186A8F9}" type="datetimeFigureOut">
              <a:rPr lang="uk-UA" smtClean="0"/>
              <a:t>10.02.2015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A1F52DB-C886-4C16-943B-D24C21ABCFEC}"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944C527-CAAA-4309-8BEF-10689186A8F9}" type="datetimeFigureOut">
              <a:rPr lang="uk-UA" smtClean="0"/>
              <a:t>10.02.2015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a:xfrm>
            <a:off x="8077200" y="6356350"/>
            <a:ext cx="609600" cy="365125"/>
          </a:xfrm>
        </p:spPr>
        <p:txBody>
          <a:bodyPr/>
          <a:lstStyle/>
          <a:p>
            <a:fld id="{1A1F52DB-C886-4C16-943B-D24C21ABCFEC}" type="slidenum">
              <a:rPr lang="uk-UA" smtClean="0"/>
              <a:t>‹#›</a:t>
            </a:fld>
            <a:endParaRPr lang="uk-UA"/>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944C527-CAAA-4309-8BEF-10689186A8F9}" type="datetimeFigureOut">
              <a:rPr lang="uk-UA" smtClean="0"/>
              <a:t>10.02.2015</a:t>
            </a:fld>
            <a:endParaRPr lang="uk-UA"/>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A1F52DB-C886-4C16-943B-D24C21ABCFEC}" type="slidenum">
              <a:rPr lang="uk-UA" smtClean="0"/>
              <a:t>‹#›</a:t>
            </a:fld>
            <a:endParaRPr lang="uk-UA"/>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ru-RU" dirty="0" err="1" smtClean="0"/>
              <a:t>Машинобудування</a:t>
            </a:r>
            <a:endParaRPr lang="uk-UA" dirty="0"/>
          </a:p>
        </p:txBody>
      </p:sp>
      <p:sp>
        <p:nvSpPr>
          <p:cNvPr id="3" name="Подзаголовок 2"/>
          <p:cNvSpPr>
            <a:spLocks noGrp="1"/>
          </p:cNvSpPr>
          <p:nvPr>
            <p:ph type="subTitle" idx="1"/>
          </p:nvPr>
        </p:nvSpPr>
        <p:spPr/>
        <p:txBody>
          <a:bodyPr>
            <a:normAutofit/>
          </a:bodyPr>
          <a:lstStyle/>
          <a:p>
            <a:r>
              <a:rPr lang="ru-RU" spc="300" dirty="0" smtClean="0">
                <a:solidFill>
                  <a:schemeClr val="accent5">
                    <a:lumMod val="75000"/>
                  </a:schemeClr>
                </a:solidFill>
              </a:rPr>
              <a:t>В </a:t>
            </a:r>
            <a:r>
              <a:rPr lang="ru-RU" spc="300" dirty="0" err="1" smtClean="0">
                <a:solidFill>
                  <a:schemeClr val="accent5">
                    <a:lumMod val="75000"/>
                  </a:schemeClr>
                </a:solidFill>
              </a:rPr>
              <a:t>Україн</a:t>
            </a:r>
            <a:r>
              <a:rPr lang="uk-UA" spc="300" dirty="0" smtClean="0">
                <a:solidFill>
                  <a:schemeClr val="accent5">
                    <a:lumMod val="75000"/>
                  </a:schemeClr>
                </a:solidFill>
              </a:rPr>
              <a:t>і</a:t>
            </a:r>
            <a:endParaRPr lang="uk-UA" spc="300" dirty="0">
              <a:solidFill>
                <a:schemeClr val="accent5">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1176996"/>
            <a:ext cx="2212848" cy="3895078"/>
          </a:xfrm>
        </p:spPr>
        <p:txBody>
          <a:bodyPr>
            <a:normAutofit/>
          </a:bodyPr>
          <a:lstStyle/>
          <a:p>
            <a:r>
              <a:rPr lang="ru-RU" dirty="0" err="1" smtClean="0"/>
              <a:t>Галузі</a:t>
            </a:r>
            <a:r>
              <a:rPr lang="ru-RU" dirty="0" smtClean="0"/>
              <a:t> </a:t>
            </a:r>
            <a:r>
              <a:rPr lang="ru-RU" dirty="0" err="1" smtClean="0"/>
              <a:t>загального</a:t>
            </a:r>
            <a:r>
              <a:rPr lang="ru-RU" dirty="0" smtClean="0"/>
              <a:t> </a:t>
            </a:r>
            <a:r>
              <a:rPr lang="ru-RU" dirty="0" err="1" smtClean="0"/>
              <a:t>машинобудування</a:t>
            </a:r>
            <a:r>
              <a:rPr lang="ru-RU" dirty="0" smtClean="0"/>
              <a:t> </a:t>
            </a:r>
            <a:r>
              <a:rPr lang="ru-RU" dirty="0" err="1" smtClean="0"/>
              <a:t>України</a:t>
            </a:r>
            <a:r>
              <a:rPr lang="ru-RU" dirty="0" smtClean="0"/>
              <a:t> станом на 01.01.2008 р. </a:t>
            </a:r>
            <a:r>
              <a:rPr lang="ru-RU" dirty="0" err="1" smtClean="0"/>
              <a:t>нараховують</a:t>
            </a:r>
            <a:r>
              <a:rPr lang="ru-RU" dirty="0" smtClean="0"/>
              <a:t> </a:t>
            </a:r>
            <a:r>
              <a:rPr lang="ru-RU" dirty="0" err="1" smtClean="0"/>
              <a:t>більше</a:t>
            </a:r>
            <a:r>
              <a:rPr lang="ru-RU" dirty="0" smtClean="0"/>
              <a:t> 1000 </a:t>
            </a:r>
            <a:r>
              <a:rPr lang="ru-RU" dirty="0" err="1" smtClean="0"/>
              <a:t>підприємств</a:t>
            </a:r>
            <a:r>
              <a:rPr lang="ru-RU" dirty="0" smtClean="0"/>
              <a:t> </a:t>
            </a:r>
            <a:r>
              <a:rPr lang="ru-RU" dirty="0" err="1" smtClean="0"/>
              <a:t>різних</a:t>
            </a:r>
            <a:r>
              <a:rPr lang="ru-RU" dirty="0" smtClean="0"/>
              <a:t> форм </a:t>
            </a:r>
            <a:r>
              <a:rPr lang="ru-RU" dirty="0" err="1" smtClean="0"/>
              <a:t>власності</a:t>
            </a:r>
            <a:r>
              <a:rPr lang="ru-RU" dirty="0" smtClean="0"/>
              <a:t> та </a:t>
            </a:r>
            <a:r>
              <a:rPr lang="ru-RU" dirty="0" err="1" smtClean="0"/>
              <a:t>призначення</a:t>
            </a:r>
            <a:r>
              <a:rPr lang="ru-RU" dirty="0" smtClean="0"/>
              <a:t>.</a:t>
            </a:r>
            <a:endParaRPr lang="uk-UA" dirty="0"/>
          </a:p>
        </p:txBody>
      </p:sp>
      <p:sp>
        <p:nvSpPr>
          <p:cNvPr id="3" name="Текст 2"/>
          <p:cNvSpPr>
            <a:spLocks noGrp="1"/>
          </p:cNvSpPr>
          <p:nvPr>
            <p:ph type="body" sz="half" idx="2"/>
          </p:nvPr>
        </p:nvSpPr>
        <p:spPr/>
        <p:txBody>
          <a:bodyPr/>
          <a:lstStyle/>
          <a:p>
            <a:endParaRPr lang="uk-UA" dirty="0"/>
          </a:p>
        </p:txBody>
      </p:sp>
      <p:pic>
        <p:nvPicPr>
          <p:cNvPr id="5" name="Рисунок 4" descr="1189582683-1-big.jpg"/>
          <p:cNvPicPr>
            <a:picLocks noGrp="1" noChangeAspect="1"/>
          </p:cNvPicPr>
          <p:nvPr>
            <p:ph type="pic" idx="1"/>
          </p:nvPr>
        </p:nvPicPr>
        <p:blipFill>
          <a:blip r:embed="rId2"/>
          <a:srcRect l="10807" r="10807"/>
          <a:stretch>
            <a:fillRect/>
          </a:stretch>
        </p:blip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857364"/>
          </a:xfrm>
        </p:spPr>
        <p:txBody>
          <a:bodyPr>
            <a:noAutofit/>
          </a:bodyPr>
          <a:lstStyle/>
          <a:p>
            <a:r>
              <a:rPr lang="uk-UA" sz="2000" dirty="0" smtClean="0"/>
              <a:t>Галузева структура машинобудування дуже різноманітна. Важливі та найбільш розвинуті такі його ланки, як важке, транспортне, сільськогосподарське машинобудування, верстатобудування, приладобудування, радіотехнічне та електротехнічне виробництво, обладнання для інших галузей промисловості, особливо хімічної та харчової.</a:t>
            </a:r>
            <a:endParaRPr lang="uk-UA" sz="2000" dirty="0"/>
          </a:p>
        </p:txBody>
      </p:sp>
      <p:sp>
        <p:nvSpPr>
          <p:cNvPr id="3" name="Содержимое 2"/>
          <p:cNvSpPr>
            <a:spLocks noGrp="1"/>
          </p:cNvSpPr>
          <p:nvPr>
            <p:ph sz="half" idx="1"/>
          </p:nvPr>
        </p:nvSpPr>
        <p:spPr/>
        <p:txBody>
          <a:bodyPr/>
          <a:lstStyle/>
          <a:p>
            <a:endParaRPr lang="uk-UA"/>
          </a:p>
        </p:txBody>
      </p:sp>
      <p:pic>
        <p:nvPicPr>
          <p:cNvPr id="5" name="Содержимое 4" descr="ZAZ-Vida-sedan-001.jpg"/>
          <p:cNvPicPr>
            <a:picLocks noGrp="1" noChangeAspect="1"/>
          </p:cNvPicPr>
          <p:nvPr>
            <p:ph sz="half" idx="2"/>
          </p:nvPr>
        </p:nvPicPr>
        <p:blipFill>
          <a:blip r:embed="rId2"/>
          <a:stretch>
            <a:fillRect/>
          </a:stretch>
        </p:blipFill>
        <p:spPr>
          <a:xfrm>
            <a:off x="0" y="1857364"/>
            <a:ext cx="9144000" cy="5000636"/>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err="1" smtClean="0"/>
              <a:t>Вартість</a:t>
            </a:r>
            <a:r>
              <a:rPr lang="ru-RU" sz="2400" dirty="0" smtClean="0"/>
              <a:t> </a:t>
            </a:r>
            <a:r>
              <a:rPr lang="ru-RU" sz="2400" dirty="0" err="1" smtClean="0"/>
              <a:t>основних</a:t>
            </a:r>
            <a:r>
              <a:rPr lang="ru-RU" sz="2400" dirty="0" smtClean="0"/>
              <a:t> </a:t>
            </a:r>
            <a:r>
              <a:rPr lang="ru-RU" sz="2400" dirty="0" err="1" smtClean="0"/>
              <a:t>засобів</a:t>
            </a:r>
            <a:r>
              <a:rPr lang="ru-RU" sz="2400" dirty="0" smtClean="0"/>
              <a:t> </a:t>
            </a:r>
            <a:r>
              <a:rPr lang="ru-RU" sz="2400" dirty="0" err="1" smtClean="0"/>
              <a:t>машинобудування</a:t>
            </a:r>
            <a:r>
              <a:rPr lang="ru-RU" sz="2400" dirty="0" smtClean="0"/>
              <a:t> </a:t>
            </a:r>
            <a:r>
              <a:rPr lang="ru-RU" sz="2400" dirty="0" err="1" smtClean="0"/>
              <a:t>України</a:t>
            </a:r>
            <a:r>
              <a:rPr lang="ru-RU" sz="2400" dirty="0" smtClean="0"/>
              <a:t> за 2001–2007 </a:t>
            </a:r>
            <a:r>
              <a:rPr lang="ru-RU" sz="2400" dirty="0" err="1" smtClean="0"/>
              <a:t>рр</a:t>
            </a:r>
            <a:r>
              <a:rPr lang="ru-RU" sz="2400" dirty="0" smtClean="0"/>
              <a:t>. </a:t>
            </a:r>
            <a:r>
              <a:rPr lang="ru-RU" sz="2400" dirty="0" err="1" smtClean="0"/>
              <a:t>збільшилась</a:t>
            </a:r>
            <a:r>
              <a:rPr lang="ru-RU" sz="2400" dirty="0" smtClean="0"/>
              <a:t> на 39 088 </a:t>
            </a:r>
            <a:r>
              <a:rPr lang="ru-RU" sz="2400" dirty="0" err="1" smtClean="0"/>
              <a:t>млн</a:t>
            </a:r>
            <a:r>
              <a:rPr lang="ru-RU" sz="2400" dirty="0" smtClean="0"/>
              <a:t> ₴ та у 2007 р. становила 89 678 </a:t>
            </a:r>
            <a:r>
              <a:rPr lang="ru-RU" sz="2400" dirty="0" err="1" smtClean="0"/>
              <a:t>млн</a:t>
            </a:r>
            <a:r>
              <a:rPr lang="ru-RU" sz="2400" dirty="0" smtClean="0"/>
              <a:t> ₴, </a:t>
            </a:r>
            <a:r>
              <a:rPr lang="ru-RU" sz="2400" dirty="0" err="1" smtClean="0"/>
              <a:t>це</a:t>
            </a:r>
            <a:r>
              <a:rPr lang="ru-RU" sz="2400" dirty="0" smtClean="0"/>
              <a:t> </a:t>
            </a:r>
            <a:r>
              <a:rPr lang="ru-RU" sz="2400" dirty="0" err="1" smtClean="0"/>
              <a:t>майже</a:t>
            </a:r>
            <a:r>
              <a:rPr lang="ru-RU" sz="2400" dirty="0" smtClean="0"/>
              <a:t> 14% </a:t>
            </a:r>
            <a:r>
              <a:rPr lang="ru-RU" sz="2400" dirty="0" err="1" smtClean="0"/>
              <a:t>вартості</a:t>
            </a:r>
            <a:r>
              <a:rPr lang="ru-RU" sz="2400" dirty="0" smtClean="0"/>
              <a:t> </a:t>
            </a:r>
            <a:r>
              <a:rPr lang="ru-RU" sz="2400" dirty="0" err="1" smtClean="0"/>
              <a:t>основних</a:t>
            </a:r>
            <a:r>
              <a:rPr lang="ru-RU" sz="2400" dirty="0" smtClean="0"/>
              <a:t> </a:t>
            </a:r>
            <a:r>
              <a:rPr lang="ru-RU" sz="2400" dirty="0" err="1" smtClean="0"/>
              <a:t>засобів</a:t>
            </a:r>
            <a:r>
              <a:rPr lang="ru-RU" sz="2400" dirty="0" smtClean="0"/>
              <a:t> </a:t>
            </a:r>
            <a:r>
              <a:rPr lang="ru-RU" sz="2400" dirty="0" err="1" smtClean="0"/>
              <a:t>промислового</a:t>
            </a:r>
            <a:r>
              <a:rPr lang="ru-RU" sz="2400" dirty="0" smtClean="0"/>
              <a:t> комплексу.</a:t>
            </a:r>
            <a:endParaRPr lang="uk-UA" sz="2400" dirty="0"/>
          </a:p>
        </p:txBody>
      </p:sp>
      <p:pic>
        <p:nvPicPr>
          <p:cNvPr id="4" name="Содержимое 3" descr="ef3edf20e8a956222e4dba6638fd29e2.jpg"/>
          <p:cNvPicPr>
            <a:picLocks noGrp="1" noChangeAspect="1"/>
          </p:cNvPicPr>
          <p:nvPr>
            <p:ph idx="1"/>
          </p:nvPr>
        </p:nvPicPr>
        <p:blipFill>
          <a:blip r:embed="rId2"/>
          <a:stretch>
            <a:fillRect/>
          </a:stretch>
        </p:blipFill>
        <p:spPr>
          <a:xfrm>
            <a:off x="0" y="2001044"/>
            <a:ext cx="9144000" cy="4856956"/>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800" dirty="0" smtClean="0"/>
              <a:t>Інноваційна активність у галузі недостатня. Лише близько 14% підприємств здійснюють інноваційну діяльність, хоча працює значна кількість наукових і конструкторських організацій.</a:t>
            </a:r>
            <a:endParaRPr lang="uk-UA" sz="2800" dirty="0"/>
          </a:p>
        </p:txBody>
      </p:sp>
      <p:pic>
        <p:nvPicPr>
          <p:cNvPr id="4" name="Содержимое 3" descr="i.jpeg"/>
          <p:cNvPicPr>
            <a:picLocks noGrp="1" noChangeAspect="1"/>
          </p:cNvPicPr>
          <p:nvPr>
            <p:ph idx="1"/>
          </p:nvPr>
        </p:nvPicPr>
        <p:blipFill>
          <a:blip r:embed="rId2"/>
          <a:stretch>
            <a:fillRect/>
          </a:stretch>
        </p:blipFill>
        <p:spPr>
          <a:xfrm>
            <a:off x="0" y="1928802"/>
            <a:ext cx="9144000" cy="4929198"/>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TotalTime>
  <Words>84</Words>
  <Application>Microsoft Office PowerPoint</Application>
  <PresentationFormat>Экран (4:3)</PresentationFormat>
  <Paragraphs>6</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Поток</vt:lpstr>
      <vt:lpstr>Машинобудування</vt:lpstr>
      <vt:lpstr>Галузі загального машинобудування України станом на 01.01.2008 р. нараховують більше 1000 підприємств різних форм власності та призначення.</vt:lpstr>
      <vt:lpstr>Галузева структура машинобудування дуже різноманітна. Важливі та найбільш розвинуті такі його ланки, як важке, транспортне, сільськогосподарське машинобудування, верстатобудування, приладобудування, радіотехнічне та електротехнічне виробництво, обладнання для інших галузей промисловості, особливо хімічної та харчової.</vt:lpstr>
      <vt:lpstr>Вартість основних засобів машинобудування України за 2001–2007 рр. збільшилась на 39 088 млн ₴ та у 2007 р. становила 89 678 млн ₴, це майже 14% вартості основних засобів промислового комплексу.</vt:lpstr>
      <vt:lpstr>Інноваційна активність у галузі недостатня. Лише близько 14% підприємств здійснюють інноваційну діяльність, хоча працює значна кількість наукових і конструкторських організацій.</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Машинобудування</dc:title>
  <dc:creator>Admin</dc:creator>
  <cp:lastModifiedBy>Admin</cp:lastModifiedBy>
  <cp:revision>2</cp:revision>
  <dcterms:created xsi:type="dcterms:W3CDTF">2015-02-10T16:47:24Z</dcterms:created>
  <dcterms:modified xsi:type="dcterms:W3CDTF">2015-02-10T17:02:05Z</dcterms:modified>
</cp:coreProperties>
</file>