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7" r:id="rId3"/>
    <p:sldId id="261" r:id="rId4"/>
    <p:sldId id="258" r:id="rId5"/>
    <p:sldId id="259" r:id="rId6"/>
    <p:sldId id="286" r:id="rId7"/>
    <p:sldId id="260" r:id="rId8"/>
    <p:sldId id="262" r:id="rId9"/>
    <p:sldId id="280" r:id="rId10"/>
    <p:sldId id="279" r:id="rId11"/>
    <p:sldId id="278" r:id="rId12"/>
    <p:sldId id="281" r:id="rId13"/>
    <p:sldId id="282" r:id="rId14"/>
    <p:sldId id="283" r:id="rId15"/>
    <p:sldId id="284" r:id="rId16"/>
    <p:sldId id="285" r:id="rId17"/>
    <p:sldId id="263" r:id="rId18"/>
    <p:sldId id="268" r:id="rId19"/>
    <p:sldId id="264" r:id="rId20"/>
    <p:sldId id="265" r:id="rId21"/>
    <p:sldId id="266" r:id="rId22"/>
    <p:sldId id="269" r:id="rId23"/>
    <p:sldId id="273" r:id="rId24"/>
    <p:sldId id="274" r:id="rId25"/>
    <p:sldId id="276" r:id="rId26"/>
    <p:sldId id="275" r:id="rId27"/>
    <p:sldId id="270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DC3B7E7-A681-480B-BC5B-B8B35A0080B1}">
          <p14:sldIdLst>
            <p14:sldId id="257"/>
            <p14:sldId id="277"/>
            <p14:sldId id="261"/>
            <p14:sldId id="258"/>
            <p14:sldId id="259"/>
            <p14:sldId id="286"/>
            <p14:sldId id="260"/>
            <p14:sldId id="262"/>
            <p14:sldId id="280"/>
            <p14:sldId id="279"/>
            <p14:sldId id="278"/>
            <p14:sldId id="281"/>
            <p14:sldId id="282"/>
            <p14:sldId id="283"/>
            <p14:sldId id="284"/>
            <p14:sldId id="285"/>
            <p14:sldId id="263"/>
            <p14:sldId id="268"/>
            <p14:sldId id="264"/>
            <p14:sldId id="265"/>
            <p14:sldId id="266"/>
            <p14:sldId id="269"/>
            <p14:sldId id="273"/>
            <p14:sldId id="274"/>
            <p14:sldId id="276"/>
            <p14:sldId id="275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85000"/>
                      <a:satMod val="100000"/>
                      <a:lumMod val="10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  <a:lum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0800" dist="12700" dir="5400000" algn="ctr" rotWithShape="0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85000"/>
                      <a:satMod val="100000"/>
                      <a:lumMod val="100000"/>
                    </a:schemeClr>
                  </a:gs>
                  <a:gs pos="100000">
                    <a:schemeClr val="accent2">
                      <a:tint val="90000"/>
                      <a:shade val="100000"/>
                      <a:satMod val="150000"/>
                      <a:lum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0800" dist="12700" dir="5400000" algn="ctr" rotWithShape="0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85000"/>
                      <a:satMod val="100000"/>
                      <a:lumMod val="100000"/>
                    </a:schemeClr>
                  </a:gs>
                  <a:gs pos="100000">
                    <a:schemeClr val="accent3">
                      <a:tint val="90000"/>
                      <a:shade val="100000"/>
                      <a:satMod val="150000"/>
                      <a:lum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0800" dist="12700" dir="5400000" algn="ctr" rotWithShape="0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85000"/>
                      <a:satMod val="100000"/>
                      <a:lumMod val="100000"/>
                    </a:schemeClr>
                  </a:gs>
                  <a:gs pos="100000">
                    <a:schemeClr val="accent4">
                      <a:tint val="90000"/>
                      <a:shade val="100000"/>
                      <a:satMod val="150000"/>
                      <a:lum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0800" dist="12700" dir="5400000" algn="ctr" rotWithShape="0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85000"/>
                      <a:satMod val="100000"/>
                      <a:lumMod val="100000"/>
                    </a:schemeClr>
                  </a:gs>
                  <a:gs pos="100000">
                    <a:schemeClr val="accent5">
                      <a:tint val="90000"/>
                      <a:shade val="100000"/>
                      <a:satMod val="150000"/>
                      <a:lum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0800" dist="12700" dir="5400000" algn="ctr" rotWithShape="0">
                  <a:srgbClr val="000000">
                    <a:alpha val="50000"/>
                  </a:srgbClr>
                </a:outerShdw>
              </a:effectLst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85000"/>
                      <a:satMod val="100000"/>
                      <a:lumMod val="100000"/>
                    </a:schemeClr>
                  </a:gs>
                  <a:gs pos="100000">
                    <a:schemeClr val="accent6">
                      <a:tint val="90000"/>
                      <a:shade val="100000"/>
                      <a:satMod val="150000"/>
                      <a:lum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0800" dist="12700" dir="5400000" algn="ctr" rotWithShape="0">
                  <a:srgbClr val="000000">
                    <a:alpha val="50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Українці</c:v>
                </c:pt>
                <c:pt idx="1">
                  <c:v>Словаки</c:v>
                </c:pt>
                <c:pt idx="2">
                  <c:v>В'єтнамці</c:v>
                </c:pt>
                <c:pt idx="3">
                  <c:v>Росіяни</c:v>
                </c:pt>
                <c:pt idx="4">
                  <c:v>Поляки</c:v>
                </c:pt>
                <c:pt idx="5">
                  <c:v>Німці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126521</c:v>
                </c:pt>
                <c:pt idx="1">
                  <c:v>71676</c:v>
                </c:pt>
                <c:pt idx="2">
                  <c:v>60605</c:v>
                </c:pt>
                <c:pt idx="3">
                  <c:v>31294</c:v>
                </c:pt>
                <c:pt idx="4">
                  <c:v>18328</c:v>
                </c:pt>
                <c:pt idx="5">
                  <c:v>13577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07648167196427E-2"/>
          <c:y val="3.1025827356962198E-2"/>
          <c:w val="0.79595011824675121"/>
          <c:h val="0.888057273940390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explosion val="3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Католики</c:v>
                </c:pt>
                <c:pt idx="1">
                  <c:v>Протестанти</c:v>
                </c:pt>
                <c:pt idx="2">
                  <c:v>Православні</c:v>
                </c:pt>
                <c:pt idx="3">
                  <c:v>Не релігійне населення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0.26800000000000002</c:v>
                </c:pt>
                <c:pt idx="1">
                  <c:v>2.5000000000000001E-2</c:v>
                </c:pt>
                <c:pt idx="2">
                  <c:v>1.2E-2</c:v>
                </c:pt>
                <c:pt idx="3" formatCode="0%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12/6/2013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12/6/2013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1.jpg"/><Relationship Id="rId7" Type="http://schemas.openxmlformats.org/officeDocument/2006/relationships/image" Target="../media/image5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g"/><Relationship Id="rId5" Type="http://schemas.openxmlformats.org/officeDocument/2006/relationships/image" Target="../media/image3.PN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3.jpg"/><Relationship Id="rId7" Type="http://schemas.openxmlformats.org/officeDocument/2006/relationships/image" Target="../media/image66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g"/><Relationship Id="rId5" Type="http://schemas.openxmlformats.org/officeDocument/2006/relationships/image" Target="../media/image3.PN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3.PNG"/><Relationship Id="rId7" Type="http://schemas.openxmlformats.org/officeDocument/2006/relationships/image" Target="../media/image79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Чеська республіка</a:t>
            </a:r>
            <a:endParaRPr lang="uk-UA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>
          <a:xfrm>
            <a:off x="0" y="-1"/>
            <a:ext cx="12192000" cy="4572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610599" y="4960138"/>
            <a:ext cx="3405389" cy="1463040"/>
          </a:xfrm>
        </p:spPr>
        <p:txBody>
          <a:bodyPr/>
          <a:lstStyle/>
          <a:p>
            <a:r>
              <a:rPr lang="uk-UA" dirty="0" smtClean="0"/>
              <a:t>Підготувала учениця 10-Б класу</a:t>
            </a:r>
          </a:p>
          <a:p>
            <a:r>
              <a:rPr lang="uk-UA" dirty="0" smtClean="0"/>
              <a:t> </a:t>
            </a:r>
            <a:r>
              <a:rPr lang="uk-UA" dirty="0" err="1" smtClean="0"/>
              <a:t>Андрушко</a:t>
            </a:r>
            <a:r>
              <a:rPr lang="uk-UA" dirty="0" smtClean="0"/>
              <a:t> Василина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4549139"/>
            <a:ext cx="12188952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3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bg1"/>
            </a:gs>
            <a:gs pos="59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9" y="615938"/>
            <a:ext cx="8625051" cy="58113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-1"/>
            <a:ext cx="7772400" cy="1463040"/>
          </a:xfrm>
        </p:spPr>
        <p:txBody>
          <a:bodyPr/>
          <a:lstStyle/>
          <a:p>
            <a:r>
              <a:rPr lang="uk-UA" dirty="0" smtClean="0"/>
              <a:t>Ліси</a:t>
            </a:r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7" b="21767"/>
          <a:stretch>
            <a:fillRect/>
          </a:stretch>
        </p:blipFill>
        <p:spPr>
          <a:xfrm>
            <a:off x="3175" y="1088511"/>
            <a:ext cx="12188825" cy="4572000"/>
          </a:xfrm>
        </p:spPr>
      </p:pic>
      <p:sp>
        <p:nvSpPr>
          <p:cNvPr id="5" name="Прямоугольник 4"/>
          <p:cNvSpPr/>
          <p:nvPr/>
        </p:nvSpPr>
        <p:spPr>
          <a:xfrm>
            <a:off x="269025" y="5825693"/>
            <a:ext cx="1165090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Чехія належить до найбільш заліснених країн Європи. Близько 35% її території вкрито лісами. Переважають хвойні породи, зокрема сосна і ялина, серед широколистяних — дуб, бук, граб та ін. Значні площі лісових масивів виконують природоохоронні та рекреаційні функції.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042792"/>
            <a:ext cx="12188952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bg1"/>
            </a:gs>
            <a:gs pos="59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9" y="430277"/>
            <a:ext cx="8399763" cy="6169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913" y="0"/>
            <a:ext cx="8998039" cy="1463040"/>
          </a:xfrm>
        </p:spPr>
        <p:txBody>
          <a:bodyPr/>
          <a:lstStyle/>
          <a:p>
            <a:r>
              <a:rPr lang="uk-UA" dirty="0" smtClean="0"/>
              <a:t>Гірнича промисловість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250" y="5825692"/>
            <a:ext cx="1190045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Чехія має традиційно розвинену гірничу промисловість . На 1-му місці – видобуток вугілля, на 2-му – нерудних буд. матеріалів, на 3-му – індустріальної сировини (вапняки, </a:t>
            </a:r>
            <a:r>
              <a:rPr lang="uk-UA" dirty="0" err="1"/>
              <a:t>каоліни</a:t>
            </a:r>
            <a:r>
              <a:rPr lang="uk-UA" dirty="0"/>
              <a:t>, </a:t>
            </a:r>
            <a:r>
              <a:rPr lang="uk-UA" dirty="0" err="1"/>
              <a:t>магнезити</a:t>
            </a:r>
            <a:r>
              <a:rPr lang="uk-UA" dirty="0"/>
              <a:t> і скляні піски). Частка гірничої промисловості у ВВП становить 2,1 % (на 1998-99 рр.). В ній зайнято 75 тис. </a:t>
            </a:r>
            <a:r>
              <a:rPr lang="uk-UA" dirty="0" err="1"/>
              <a:t>чол</a:t>
            </a:r>
            <a:r>
              <a:rPr lang="uk-UA" dirty="0"/>
              <a:t>. (у 1980-х роках - бл. 190 тис. </a:t>
            </a:r>
            <a:r>
              <a:rPr lang="uk-UA" dirty="0" err="1"/>
              <a:t>чол</a:t>
            </a:r>
            <a:r>
              <a:rPr lang="uk-UA" dirty="0"/>
              <a:t>.).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792"/>
            <a:ext cx="12188952" cy="45719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r="1690"/>
          <a:stretch>
            <a:fillRect/>
          </a:stretch>
        </p:blipFill>
        <p:spPr>
          <a:xfrm>
            <a:off x="0" y="1088511"/>
            <a:ext cx="12192000" cy="4572000"/>
          </a:xfrm>
        </p:spPr>
      </p:pic>
    </p:spTree>
    <p:extLst>
      <p:ext uri="{BB962C8B-B14F-4D97-AF65-F5344CB8AC3E}">
        <p14:creationId xmlns:p14="http://schemas.microsoft.com/office/powerpoint/2010/main" val="2651652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30000"/>
                <a:lumOff val="70000"/>
              </a:schemeClr>
            </a:gs>
            <a:gs pos="100000">
              <a:srgbClr val="FFFFFF"/>
            </a:gs>
            <a:gs pos="100000">
              <a:srgbClr val="FFFFFF"/>
            </a:gs>
            <a:gs pos="100000">
              <a:schemeClr val="bg1"/>
            </a:gs>
            <a:gs pos="100000">
              <a:schemeClr val="bg1"/>
            </a:gs>
            <a:gs pos="97000">
              <a:schemeClr val="bg1"/>
            </a:gs>
            <a:gs pos="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-24685"/>
            <a:ext cx="7772400" cy="1463040"/>
          </a:xfrm>
        </p:spPr>
        <p:txBody>
          <a:bodyPr/>
          <a:lstStyle/>
          <a:p>
            <a:r>
              <a:rPr lang="uk-UA" dirty="0" smtClean="0"/>
              <a:t>Металургійна промисловість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43989" y="1380518"/>
            <a:ext cx="4584878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Металургійне виробництво зосереджене у таких центрах, як </a:t>
            </a:r>
            <a:r>
              <a:rPr lang="uk-UA" dirty="0" err="1"/>
              <a:t>Острава</a:t>
            </a:r>
            <a:r>
              <a:rPr lang="uk-UA" dirty="0"/>
              <a:t>, </a:t>
            </a:r>
            <a:r>
              <a:rPr lang="uk-UA" dirty="0" err="1"/>
              <a:t>Тршінец</a:t>
            </a:r>
            <a:r>
              <a:rPr lang="uk-UA" dirty="0"/>
              <a:t>, </a:t>
            </a:r>
            <a:r>
              <a:rPr lang="uk-UA" dirty="0" err="1"/>
              <a:t>Кладно</a:t>
            </a:r>
            <a:r>
              <a:rPr lang="uk-UA" dirty="0"/>
              <a:t>, </a:t>
            </a:r>
            <a:r>
              <a:rPr lang="uk-UA" dirty="0" err="1"/>
              <a:t>Пльзень</a:t>
            </a:r>
            <a:r>
              <a:rPr lang="uk-UA" dirty="0"/>
              <a:t>, працює на власному вугіллі та частково залізній руді і рудах, імпортованих з України і Росії. Щорічне виробництво досягає 7-8 млн. т сталі та 5-6 млн. т. прокату і орієнтоване на внутрішні і зовнішні ринки.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293"/>
            <a:ext cx="7162800" cy="2817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4787"/>
            <a:ext cx="7162800" cy="2771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241574"/>
            <a:ext cx="12188952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9" y="772732"/>
            <a:ext cx="1190791" cy="468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89" y="3673667"/>
            <a:ext cx="4584878" cy="302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45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30000"/>
                <a:lumOff val="70000"/>
              </a:schemeClr>
            </a:gs>
            <a:gs pos="100000">
              <a:srgbClr val="FFFFFF"/>
            </a:gs>
            <a:gs pos="100000">
              <a:srgbClr val="FFFFFF"/>
            </a:gs>
            <a:gs pos="100000">
              <a:schemeClr val="bg1"/>
            </a:gs>
            <a:gs pos="100000">
              <a:schemeClr val="bg1"/>
            </a:gs>
            <a:gs pos="97000">
              <a:schemeClr val="bg1"/>
            </a:gs>
            <a:gs pos="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9" y="547431"/>
            <a:ext cx="8974432" cy="62443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Машинобудування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868"/>
            <a:ext cx="12188952" cy="457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2726" y="1229083"/>
            <a:ext cx="758506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Провідною галуззю промислового виробництва Чехії є машинобудування. Серед його підгалузей виділяються: виробництво транспортних засобів, зокрема, </a:t>
            </a:r>
            <a:r>
              <a:rPr lang="uk-UA" dirty="0" smtClean="0"/>
              <a:t>електровозів, тепловозів, вагонів, трамваїв, автомобілів, автобусів, тролейбусів.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72" y="3953814"/>
            <a:ext cx="4044681" cy="261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73" y="1229396"/>
            <a:ext cx="4044681" cy="262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6" y="2537908"/>
            <a:ext cx="7608877" cy="4030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291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30000"/>
                <a:lumOff val="70000"/>
              </a:schemeClr>
            </a:gs>
            <a:gs pos="100000">
              <a:srgbClr val="FFFFFF"/>
            </a:gs>
            <a:gs pos="100000">
              <a:srgbClr val="FFFFFF"/>
            </a:gs>
            <a:gs pos="100000">
              <a:schemeClr val="bg1"/>
            </a:gs>
            <a:gs pos="100000">
              <a:schemeClr val="bg1"/>
            </a:gs>
            <a:gs pos="97000">
              <a:schemeClr val="bg1"/>
            </a:gs>
            <a:gs pos="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6" y="512312"/>
            <a:ext cx="8569774" cy="63456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Хімічна промисловість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7730" y="1451981"/>
            <a:ext cx="1147507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Хімічне виробництво Чехії розвивається на використанні та переробці природних ресурсів, відходів металургійних, нафто - і лісопереробних підприємств. Серед виробництв та центрів виділяються: штучне </a:t>
            </a:r>
            <a:r>
              <a:rPr lang="uk-UA" dirty="0" smtClean="0"/>
              <a:t>волокно, добрива, синтетичний каучук, </a:t>
            </a:r>
            <a:r>
              <a:rPr lang="uk-UA" dirty="0"/>
              <a:t>фармацевтичні </a:t>
            </a:r>
            <a:r>
              <a:rPr lang="uk-UA" dirty="0" smtClean="0"/>
              <a:t>засоби.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309186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2769728"/>
            <a:ext cx="5821250" cy="3771369"/>
          </a:xfrm>
          <a:prstGeom prst="round2DiagRect">
            <a:avLst>
              <a:gd name="adj1" fmla="val 16667"/>
              <a:gd name="adj2" fmla="val 1673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77" y="2769728"/>
            <a:ext cx="5427330" cy="3771369"/>
          </a:xfrm>
          <a:prstGeom prst="round2DiagRect">
            <a:avLst>
              <a:gd name="adj1" fmla="val 16667"/>
              <a:gd name="adj2" fmla="val 1652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539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3239" y="0"/>
            <a:ext cx="7308761" cy="1463040"/>
          </a:xfrm>
        </p:spPr>
        <p:txBody>
          <a:bodyPr/>
          <a:lstStyle/>
          <a:p>
            <a:r>
              <a:rPr lang="uk-UA" dirty="0" smtClean="0"/>
              <a:t>Лісова промисловість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91718" y="1463040"/>
            <a:ext cx="4146997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Розвиток та функціонування деревообробної і целюлозно-паперової промисловості базується на використанні лісових ресурсів Північної, Західної і Південної Чехії. Лісопильне виробництво зосереджене у місцях лісозаготівлі, виробництво будівельних матеріалів, меблів та іншої продукції — у районах споживання готової продукції.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306688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463039"/>
            <a:ext cx="7585656" cy="5246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18" y="4097070"/>
            <a:ext cx="4146998" cy="2612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418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Сільське господарство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65193" y="1219140"/>
            <a:ext cx="563048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Чехія відзначається інтенсивним рівнем розвитку сільськогосподарського виробництва. У його структурі переважає частка продукції тваринництва — 52%. Частка рослинництва становить 48%, яке, у свою чергу, забезпечує населення продуктами харчування і створює основу кормової бази для тваринництва.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87747"/>
            <a:ext cx="12188952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4" y="3059140"/>
            <a:ext cx="5630484" cy="3638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1219140"/>
            <a:ext cx="6224153" cy="3501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4805900"/>
            <a:ext cx="6224153" cy="189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1072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bg1"/>
            </a:gs>
            <a:gs pos="59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5" y="470165"/>
            <a:ext cx="8717815" cy="61583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Карлів міст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2" b="19992"/>
          <a:stretch>
            <a:fillRect/>
          </a:stretch>
        </p:blipFill>
        <p:spPr>
          <a:xfrm>
            <a:off x="3048" y="1166992"/>
            <a:ext cx="12188952" cy="4572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141675"/>
            <a:ext cx="12188952" cy="457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7115" y="5842976"/>
            <a:ext cx="1160081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Карлів міст </a:t>
            </a:r>
            <a:r>
              <a:rPr lang="uk-UA" dirty="0" smtClean="0"/>
              <a:t>є </a:t>
            </a:r>
            <a:r>
              <a:rPr lang="uk-UA" dirty="0"/>
              <a:t>найстарішим мостом через річку </a:t>
            </a:r>
            <a:r>
              <a:rPr lang="uk-UA" dirty="0" err="1"/>
              <a:t>Влтаву</a:t>
            </a:r>
            <a:r>
              <a:rPr lang="uk-UA" dirty="0"/>
              <a:t> в столиці Чехії місті Празі і другим за давниною мостом у Чехії. У Чехії, він був історично четвертим зведеним кам'яним </a:t>
            </a:r>
            <a:r>
              <a:rPr lang="uk-UA" dirty="0" smtClean="0"/>
              <a:t>мостом. Карлів </a:t>
            </a:r>
            <a:r>
              <a:rPr lang="uk-UA" dirty="0"/>
              <a:t>міст побудований з плит піщаника, його довжина — 520 м, а  ширина — 10 м. </a:t>
            </a:r>
          </a:p>
        </p:txBody>
      </p:sp>
    </p:spTree>
    <p:extLst>
      <p:ext uri="{BB962C8B-B14F-4D97-AF65-F5344CB8AC3E}">
        <p14:creationId xmlns:p14="http://schemas.microsoft.com/office/powerpoint/2010/main" val="248983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82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bg1"/>
            </a:gs>
            <a:gs pos="83000">
              <a:schemeClr val="bg1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8397025" cy="6126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Празький град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439" y="1227449"/>
            <a:ext cx="1178416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Празький </a:t>
            </a:r>
            <a:r>
              <a:rPr lang="uk-UA" dirty="0" smtClean="0"/>
              <a:t>град — </a:t>
            </a:r>
            <a:r>
              <a:rPr lang="uk-UA" dirty="0"/>
              <a:t>Празька фортеця, аналогічна кремлю у східних слов'ян; традиційна резиденція чеських володарів, деяких імператорів Священної Римської імперії, з 1918 року резиденція президента республіки, спочатку Чехословацької, а з 1993 Чеської.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52530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9" y="2279979"/>
            <a:ext cx="5963541" cy="410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2" y="2279979"/>
            <a:ext cx="5730476" cy="410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57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bg1"/>
            </a:gs>
            <a:gs pos="24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12579"/>
            <a:ext cx="8852452" cy="5858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7454" y="0"/>
            <a:ext cx="7771498" cy="1463040"/>
          </a:xfrm>
        </p:spPr>
        <p:txBody>
          <a:bodyPr/>
          <a:lstStyle/>
          <a:p>
            <a:r>
              <a:rPr lang="uk-UA" dirty="0" err="1" smtClean="0"/>
              <a:t>Валдштейнський</a:t>
            </a:r>
            <a:r>
              <a:rPr lang="uk-UA" dirty="0" smtClean="0"/>
              <a:t> палац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57" y="4266407"/>
            <a:ext cx="3337751" cy="2104267"/>
          </a:xfrm>
          <a:prstGeom prst="round2DiagRect">
            <a:avLst>
              <a:gd name="adj1" fmla="val 16667"/>
              <a:gd name="adj2" fmla="val 195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50" y="1709272"/>
            <a:ext cx="3158375" cy="2232121"/>
          </a:xfrm>
          <a:prstGeom prst="round2DiagRect">
            <a:avLst>
              <a:gd name="adj1" fmla="val 16667"/>
              <a:gd name="adj2" fmla="val 1846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417321"/>
            <a:ext cx="12188952" cy="457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57" y="1709272"/>
            <a:ext cx="3337751" cy="2232121"/>
          </a:xfrm>
          <a:prstGeom prst="round2DiagRect">
            <a:avLst>
              <a:gd name="adj1" fmla="val 16667"/>
              <a:gd name="adj2" fmla="val 213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49" y="4266407"/>
            <a:ext cx="3158375" cy="2104267"/>
          </a:xfrm>
          <a:prstGeom prst="round2DiagRect">
            <a:avLst>
              <a:gd name="adj1" fmla="val 16667"/>
              <a:gd name="adj2" fmla="val 2325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0457" y="1703146"/>
            <a:ext cx="430154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Валдштейнський</a:t>
            </a:r>
            <a:r>
              <a:rPr lang="uk-UA" dirty="0"/>
              <a:t> </a:t>
            </a:r>
            <a:r>
              <a:rPr lang="uk-UA" dirty="0" smtClean="0"/>
              <a:t>палац — </a:t>
            </a:r>
            <a:r>
              <a:rPr lang="uk-UA" dirty="0"/>
              <a:t>палац </a:t>
            </a:r>
            <a:r>
              <a:rPr lang="uk-UA" dirty="0" smtClean="0"/>
              <a:t>в </a:t>
            </a:r>
            <a:r>
              <a:rPr lang="uk-UA" dirty="0"/>
              <a:t>столиці Чехії місті </a:t>
            </a:r>
            <a:r>
              <a:rPr lang="uk-UA" dirty="0" smtClean="0"/>
              <a:t>Празі. </a:t>
            </a:r>
            <a:r>
              <a:rPr lang="uk-UA" dirty="0" err="1" smtClean="0"/>
              <a:t>Валдштейнський</a:t>
            </a:r>
            <a:r>
              <a:rPr lang="uk-UA" dirty="0" smtClean="0"/>
              <a:t> </a:t>
            </a:r>
            <a:r>
              <a:rPr lang="uk-UA" dirty="0"/>
              <a:t>палац розташований в празькому історичному районі — на Малій </a:t>
            </a:r>
            <a:r>
              <a:rPr lang="uk-UA" dirty="0" err="1"/>
              <a:t>Страні</a:t>
            </a:r>
            <a:r>
              <a:rPr lang="uk-UA" dirty="0"/>
              <a:t>, і є найбільшим за розмірами палацом доби ранішнього бароко в Чехії.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7" y="3747963"/>
            <a:ext cx="4301543" cy="2719541"/>
          </a:xfrm>
          <a:prstGeom prst="round2DiagRect">
            <a:avLst>
              <a:gd name="adj1" fmla="val 16667"/>
              <a:gd name="adj2" fmla="val 170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301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Чехія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577" y="1331617"/>
            <a:ext cx="117251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Чехія — парламентська республіка</a:t>
            </a:r>
            <a:r>
              <a:rPr lang="uk-UA" dirty="0" smtClean="0"/>
              <a:t>.</a:t>
            </a:r>
            <a:r>
              <a:rPr lang="ru-RU" dirty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/>
              <a:t>жителів</a:t>
            </a:r>
            <a:r>
              <a:rPr lang="ru-RU" dirty="0"/>
              <a:t>, особливо старшого </a:t>
            </a:r>
            <a:r>
              <a:rPr lang="ru-RU" dirty="0" err="1"/>
              <a:t>віку</a:t>
            </a:r>
            <a:r>
              <a:rPr lang="ru-RU" dirty="0"/>
              <a:t>, добре </a:t>
            </a:r>
            <a:r>
              <a:rPr lang="ru-RU" dirty="0" err="1"/>
              <a:t>знають</a:t>
            </a:r>
            <a:r>
              <a:rPr lang="ru-RU" dirty="0"/>
              <a:t> </a:t>
            </a:r>
            <a:r>
              <a:rPr lang="ru-RU" dirty="0" err="1"/>
              <a:t>російську</a:t>
            </a:r>
            <a:r>
              <a:rPr lang="ru-RU" dirty="0"/>
              <a:t> </a:t>
            </a:r>
            <a:r>
              <a:rPr lang="ru-RU" dirty="0" err="1"/>
              <a:t>мову</a:t>
            </a:r>
            <a:r>
              <a:rPr lang="ru-RU" dirty="0"/>
              <a:t>, молодь </a:t>
            </a:r>
            <a:r>
              <a:rPr lang="ru-RU" dirty="0" err="1"/>
              <a:t>розмовляє</a:t>
            </a:r>
            <a:r>
              <a:rPr lang="ru-RU" dirty="0"/>
              <a:t> </a:t>
            </a:r>
            <a:r>
              <a:rPr lang="ru-RU" dirty="0" err="1"/>
              <a:t>чеською</a:t>
            </a:r>
            <a:r>
              <a:rPr lang="ru-RU" dirty="0"/>
              <a:t>, </a:t>
            </a:r>
            <a:r>
              <a:rPr lang="ru-RU" dirty="0" err="1"/>
              <a:t>англійською</a:t>
            </a:r>
            <a:r>
              <a:rPr lang="ru-RU" dirty="0"/>
              <a:t> і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німецькою</a:t>
            </a:r>
            <a:r>
              <a:rPr lang="ru-RU" dirty="0"/>
              <a:t>. </a:t>
            </a:r>
            <a:r>
              <a:rPr lang="ru-RU" dirty="0" err="1" smtClean="0"/>
              <a:t>Офіційною</a:t>
            </a:r>
            <a:r>
              <a:rPr lang="ru-RU" dirty="0" smtClean="0"/>
              <a:t> </a:t>
            </a:r>
            <a:r>
              <a:rPr lang="ru-RU" dirty="0"/>
              <a:t>валютою </a:t>
            </a:r>
            <a:r>
              <a:rPr lang="ru-RU" dirty="0" err="1"/>
              <a:t>Чехії</a:t>
            </a:r>
            <a:r>
              <a:rPr lang="ru-RU" dirty="0"/>
              <a:t> є </a:t>
            </a:r>
            <a:r>
              <a:rPr lang="ru-RU" dirty="0" err="1"/>
              <a:t>чеська</a:t>
            </a:r>
            <a:r>
              <a:rPr lang="ru-RU" dirty="0"/>
              <a:t> крона.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118064"/>
            <a:ext cx="12188952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2145782"/>
            <a:ext cx="5924282" cy="415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2" y="2151371"/>
            <a:ext cx="5710724" cy="4147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829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219">
              <a:srgbClr val="EFF9FD"/>
            </a:gs>
            <a:gs pos="0">
              <a:schemeClr val="accent1">
                <a:lumMod val="5000"/>
                <a:lumOff val="95000"/>
              </a:schemeClr>
            </a:gs>
            <a:gs pos="41000">
              <a:schemeClr val="bg1"/>
            </a:gs>
            <a:gs pos="24000">
              <a:schemeClr val="bg1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731520"/>
            <a:ext cx="8615966" cy="56616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err="1" smtClean="0"/>
              <a:t>Вишеград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209" y="5512834"/>
            <a:ext cx="567305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 smtClean="0"/>
              <a:t>Вишеград</a:t>
            </a:r>
            <a:r>
              <a:rPr lang="uk-UA" dirty="0" smtClean="0"/>
              <a:t> — </a:t>
            </a:r>
            <a:r>
              <a:rPr lang="uk-UA" dirty="0"/>
              <a:t>давня фортеця </a:t>
            </a:r>
            <a:r>
              <a:rPr lang="uk-UA" dirty="0" smtClean="0"/>
              <a:t>та </a:t>
            </a:r>
            <a:r>
              <a:rPr lang="uk-UA" dirty="0"/>
              <a:t>історичний район Праги.</a:t>
            </a:r>
          </a:p>
          <a:p>
            <a:r>
              <a:rPr lang="uk-UA" dirty="0" err="1"/>
              <a:t>Вишеград</a:t>
            </a:r>
            <a:r>
              <a:rPr lang="uk-UA" dirty="0"/>
              <a:t> розташований на пагорбі над річкою </a:t>
            </a:r>
            <a:r>
              <a:rPr lang="uk-UA" dirty="0" err="1"/>
              <a:t>Влтавою</a:t>
            </a:r>
            <a:r>
              <a:rPr lang="uk-UA" dirty="0"/>
              <a:t> </a:t>
            </a:r>
            <a:r>
              <a:rPr lang="uk-UA" dirty="0" err="1"/>
              <a:t>південіше</a:t>
            </a:r>
            <a:r>
              <a:rPr lang="uk-UA" dirty="0"/>
              <a:t> середмістя </a:t>
            </a:r>
            <a:r>
              <a:rPr lang="uk-UA" dirty="0" smtClean="0"/>
              <a:t>Праги. Фортецю </a:t>
            </a:r>
            <a:r>
              <a:rPr lang="uk-UA" dirty="0"/>
              <a:t>спорудили в X столітті.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225" y="1603418"/>
            <a:ext cx="2984301" cy="2440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62" y="4340180"/>
            <a:ext cx="2993440" cy="2372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42" y="1603417"/>
            <a:ext cx="2991760" cy="2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225" y="4340180"/>
            <a:ext cx="2984301" cy="2372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" y="1603419"/>
            <a:ext cx="5673055" cy="3769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145849"/>
            <a:ext cx="12188952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35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366"/>
            <a:ext cx="8574157" cy="57514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6552" y="-1"/>
            <a:ext cx="7772400" cy="1463040"/>
          </a:xfrm>
        </p:spPr>
        <p:txBody>
          <a:bodyPr/>
          <a:lstStyle/>
          <a:p>
            <a:r>
              <a:rPr lang="uk-UA" dirty="0" err="1" smtClean="0"/>
              <a:t>Єнералка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1045" y="6029243"/>
            <a:ext cx="119129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Малий замок </a:t>
            </a:r>
            <a:r>
              <a:rPr lang="uk-UA" dirty="0" err="1" smtClean="0"/>
              <a:t>Єнералка</a:t>
            </a:r>
            <a:r>
              <a:rPr lang="uk-UA" dirty="0" smtClean="0"/>
              <a:t> </a:t>
            </a:r>
            <a:r>
              <a:rPr lang="uk-UA" dirty="0"/>
              <a:t>— архітектурна пам'ятка кінця 18 — початку 19 століття. Знаходиться в історичному районі Праги </a:t>
            </a:r>
            <a:r>
              <a:rPr lang="uk-UA" dirty="0" err="1"/>
              <a:t>Єнералка</a:t>
            </a:r>
            <a:r>
              <a:rPr lang="uk-UA" dirty="0"/>
              <a:t>, округ Прага 6.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17" y="1417211"/>
            <a:ext cx="2682011" cy="2063068"/>
          </a:xfrm>
          <a:prstGeom prst="round2DiagRect">
            <a:avLst>
              <a:gd name="adj1" fmla="val 16667"/>
              <a:gd name="adj2" fmla="val 1854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2" y="1636404"/>
            <a:ext cx="5499881" cy="3678046"/>
          </a:xfrm>
          <a:prstGeom prst="round2DiagRect">
            <a:avLst>
              <a:gd name="adj1" fmla="val 16667"/>
              <a:gd name="adj2" fmla="val 1865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52530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2" y="1417211"/>
            <a:ext cx="2685297" cy="2063068"/>
          </a:xfrm>
          <a:prstGeom prst="round2DiagRect">
            <a:avLst>
              <a:gd name="adj1" fmla="val 16667"/>
              <a:gd name="adj2" fmla="val 1997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17" y="3755053"/>
            <a:ext cx="2682011" cy="2063068"/>
          </a:xfrm>
          <a:prstGeom prst="round2DiagRect">
            <a:avLst>
              <a:gd name="adj1" fmla="val 16667"/>
              <a:gd name="adj2" fmla="val 1810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2" y="3755054"/>
            <a:ext cx="2685297" cy="2038520"/>
          </a:xfrm>
          <a:prstGeom prst="round2DiagRect">
            <a:avLst>
              <a:gd name="adj1" fmla="val 16667"/>
              <a:gd name="adj2" fmla="val 191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46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3000">
              <a:schemeClr val="bg1"/>
            </a:gs>
            <a:gs pos="1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43"/>
            <a:ext cx="8521148" cy="6195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0574" y="0"/>
            <a:ext cx="7772400" cy="1463040"/>
          </a:xfrm>
        </p:spPr>
        <p:txBody>
          <a:bodyPr/>
          <a:lstStyle/>
          <a:p>
            <a:r>
              <a:rPr lang="uk-UA" dirty="0" err="1" smtClean="0"/>
              <a:t>Тройський</a:t>
            </a:r>
            <a:r>
              <a:rPr lang="uk-UA" dirty="0" smtClean="0"/>
              <a:t> замок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94774" y="1463040"/>
            <a:ext cx="5338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Тройський</a:t>
            </a:r>
            <a:r>
              <a:rPr lang="uk-UA" dirty="0"/>
              <a:t> замок , іноді Замок Троя </a:t>
            </a:r>
            <a:r>
              <a:rPr lang="uk-UA" dirty="0" smtClean="0"/>
              <a:t>— </a:t>
            </a:r>
            <a:r>
              <a:rPr lang="uk-UA" dirty="0"/>
              <a:t>замок-палац в передмісті столиці Чехії Празі кінця 17 століття. Побудований в добу бароко.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52530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1" y="1463040"/>
            <a:ext cx="6451333" cy="4748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74" y="2479196"/>
            <a:ext cx="5339771" cy="3732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489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bg1"/>
            </a:gs>
            <a:gs pos="14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7" y="0"/>
            <a:ext cx="8229599" cy="64803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9819" y="0"/>
            <a:ext cx="8912181" cy="1463040"/>
          </a:xfrm>
        </p:spPr>
        <p:txBody>
          <a:bodyPr/>
          <a:lstStyle/>
          <a:p>
            <a:r>
              <a:rPr lang="uk-UA" dirty="0"/>
              <a:t>Замок </a:t>
            </a:r>
            <a:r>
              <a:rPr lang="uk-UA" dirty="0" err="1"/>
              <a:t>Вранов</a:t>
            </a:r>
            <a:r>
              <a:rPr lang="uk-UA" dirty="0"/>
              <a:t>-над-</a:t>
            </a:r>
            <a:r>
              <a:rPr lang="uk-UA" dirty="0" err="1"/>
              <a:t>Диєю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0310" y="1338077"/>
            <a:ext cx="569675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Замок </a:t>
            </a:r>
            <a:r>
              <a:rPr lang="uk-UA" dirty="0" err="1"/>
              <a:t>Вранов</a:t>
            </a:r>
            <a:r>
              <a:rPr lang="uk-UA" dirty="0"/>
              <a:t>-над-</a:t>
            </a:r>
            <a:r>
              <a:rPr lang="uk-UA" dirty="0" err="1"/>
              <a:t>Диєю</a:t>
            </a:r>
            <a:r>
              <a:rPr lang="uk-UA" dirty="0"/>
              <a:t> </a:t>
            </a:r>
            <a:r>
              <a:rPr lang="uk-UA" dirty="0" smtClean="0"/>
              <a:t>— </a:t>
            </a:r>
            <a:r>
              <a:rPr lang="uk-UA" dirty="0"/>
              <a:t>замок барокового стилю в місті </a:t>
            </a:r>
            <a:r>
              <a:rPr lang="uk-UA" dirty="0" err="1"/>
              <a:t>Вранов</a:t>
            </a:r>
            <a:r>
              <a:rPr lang="uk-UA" dirty="0"/>
              <a:t>-над-</a:t>
            </a:r>
            <a:r>
              <a:rPr lang="uk-UA" dirty="0" err="1"/>
              <a:t>Диєю</a:t>
            </a:r>
            <a:r>
              <a:rPr lang="uk-UA" dirty="0"/>
              <a:t> в Чехії. Розташований на річці </a:t>
            </a:r>
            <a:r>
              <a:rPr lang="uk-UA" dirty="0" err="1"/>
              <a:t>Диє</a:t>
            </a:r>
            <a:r>
              <a:rPr lang="uk-UA" dirty="0"/>
              <a:t>, за 3 кілометри на північ від австрійського кордону біля міста </a:t>
            </a:r>
            <a:r>
              <a:rPr lang="uk-UA" dirty="0" err="1"/>
              <a:t>Хардегг</a:t>
            </a:r>
            <a:r>
              <a:rPr lang="uk-UA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75366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47" y="1338077"/>
            <a:ext cx="4166671" cy="5359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0" y="2669558"/>
            <a:ext cx="2734613" cy="40277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0" y="2669558"/>
            <a:ext cx="2867061" cy="402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30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bg1"/>
            </a:gs>
            <a:gs pos="0">
              <a:schemeClr val="accent1">
                <a:lumMod val="40000"/>
                <a:lumOff val="60000"/>
              </a:schemeClr>
            </a:gs>
            <a:gs pos="8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5" y="506515"/>
            <a:ext cx="8335649" cy="62195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/>
              <a:t>Замок </a:t>
            </a:r>
            <a:r>
              <a:rPr lang="uk-UA" dirty="0" err="1"/>
              <a:t>Духцов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13124" y="3457406"/>
            <a:ext cx="79209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Замок </a:t>
            </a:r>
            <a:r>
              <a:rPr lang="uk-UA" dirty="0" err="1" smtClean="0"/>
              <a:t>Духцов</a:t>
            </a:r>
            <a:r>
              <a:rPr lang="uk-UA" dirty="0" smtClean="0"/>
              <a:t> — </a:t>
            </a:r>
            <a:r>
              <a:rPr lang="uk-UA" dirty="0"/>
              <a:t>замок доби бароко в містечку </a:t>
            </a:r>
            <a:r>
              <a:rPr lang="uk-UA" dirty="0" err="1"/>
              <a:t>Духцов</a:t>
            </a:r>
            <a:r>
              <a:rPr lang="uk-UA" dirty="0"/>
              <a:t> у північній Чехії. Відомий перш за все перебуванням тут в останні роки життя — авантюриста та письменника кінця 18 ст. Джакомо </a:t>
            </a:r>
            <a:r>
              <a:rPr lang="uk-UA" dirty="0" smtClean="0"/>
              <a:t>Казанова.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52530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64" y="4523149"/>
            <a:ext cx="3024472" cy="2096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2" y="1240664"/>
            <a:ext cx="3892282" cy="3140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24" y="1240664"/>
            <a:ext cx="7920977" cy="2134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09" y="4523149"/>
            <a:ext cx="2833768" cy="2096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0" y="4523150"/>
            <a:ext cx="3044561" cy="2096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50" y="4523149"/>
            <a:ext cx="2804651" cy="2103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759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546">
              <a:srgbClr val="E9F7FC"/>
            </a:gs>
            <a:gs pos="0">
              <a:schemeClr val="bg1"/>
            </a:gs>
            <a:gs pos="51000">
              <a:schemeClr val="accent1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8" y="543241"/>
            <a:ext cx="8616561" cy="63147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/>
              <a:t>Замок </a:t>
            </a:r>
            <a:r>
              <a:rPr lang="uk-UA" dirty="0" err="1"/>
              <a:t>Плосковіце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5647" y="5733354"/>
            <a:ext cx="6096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/>
              <a:t>Замок </a:t>
            </a:r>
            <a:r>
              <a:rPr lang="uk-UA" dirty="0" err="1" smtClean="0"/>
              <a:t>Плосковіце</a:t>
            </a:r>
            <a:r>
              <a:rPr lang="uk-UA" dirty="0" smtClean="0"/>
              <a:t> — </a:t>
            </a:r>
            <a:r>
              <a:rPr lang="uk-UA" dirty="0"/>
              <a:t>замок доби бароко в селищі </a:t>
            </a:r>
            <a:r>
              <a:rPr lang="uk-UA" dirty="0" err="1"/>
              <a:t>Плосковіце</a:t>
            </a:r>
            <a:r>
              <a:rPr lang="uk-UA" dirty="0"/>
              <a:t> у Північній Чехії, палацового типу з нетиповим для країни розплануванням.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52530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75" y="4069724"/>
            <a:ext cx="3882867" cy="2586960"/>
          </a:xfrm>
          <a:prstGeom prst="round2DiagRect">
            <a:avLst>
              <a:gd name="adj1" fmla="val 16667"/>
              <a:gd name="adj2" fmla="val 2001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75" y="1263750"/>
            <a:ext cx="3844432" cy="2561353"/>
          </a:xfrm>
          <a:prstGeom prst="round2DiagRect">
            <a:avLst>
              <a:gd name="adj1" fmla="val 16667"/>
              <a:gd name="adj2" fmla="val 1659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7" y="1263750"/>
            <a:ext cx="6096000" cy="4296941"/>
          </a:xfrm>
          <a:prstGeom prst="round2DiagRect">
            <a:avLst>
              <a:gd name="adj1" fmla="val 16667"/>
              <a:gd name="adj2" fmla="val 1669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987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1000">
              <a:schemeClr val="accent1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2" y="488603"/>
            <a:ext cx="8207819" cy="61374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Карлова </a:t>
            </a:r>
            <a:r>
              <a:rPr lang="uk-UA" dirty="0" err="1" smtClean="0"/>
              <a:t>Коруна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68990" y="1247467"/>
            <a:ext cx="418563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Карлова </a:t>
            </a:r>
            <a:r>
              <a:rPr lang="uk-UA" dirty="0" err="1"/>
              <a:t>Коруна</a:t>
            </a:r>
            <a:r>
              <a:rPr lang="uk-UA" dirty="0"/>
              <a:t> - замок-палац початку 18 століття в Чехії, одна зі значущих споруд доби бароко в країні. Розташований поблизу </a:t>
            </a:r>
            <a:r>
              <a:rPr lang="uk-UA" dirty="0" err="1"/>
              <a:t>Хлумец</a:t>
            </a:r>
            <a:r>
              <a:rPr lang="uk-UA" dirty="0"/>
              <a:t> над </a:t>
            </a:r>
            <a:r>
              <a:rPr lang="uk-UA" dirty="0" err="1"/>
              <a:t>Цидліною</a:t>
            </a:r>
            <a:r>
              <a:rPr lang="uk-UA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52530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1247467"/>
            <a:ext cx="7585656" cy="5404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Файл:Karlova Koruna - z park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05" y="3490532"/>
            <a:ext cx="4215620" cy="3161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31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bg1"/>
            </a:gs>
            <a:gs pos="7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94622"/>
            <a:ext cx="8547652" cy="57134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Костел Божої матері перед Тином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4961" y="1546859"/>
            <a:ext cx="613402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Костел Божої Матері перед Тином </a:t>
            </a:r>
            <a:r>
              <a:rPr lang="uk-UA" dirty="0" smtClean="0"/>
              <a:t>— парафіяльний </a:t>
            </a:r>
            <a:r>
              <a:rPr lang="uk-UA" dirty="0"/>
              <a:t>костел у столиці Чехії місті Празі, одна з визначних історико-культурних пам'яток міста і країни, будівництво якого відноситься до середини XIV — початку XVI століть.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417321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31" y="1661375"/>
            <a:ext cx="3745667" cy="4997004"/>
          </a:xfrm>
          <a:prstGeom prst="round2DiagRect">
            <a:avLst>
              <a:gd name="adj1" fmla="val 16667"/>
              <a:gd name="adj2" fmla="val 1750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86" y="2987899"/>
            <a:ext cx="5747207" cy="3670480"/>
          </a:xfrm>
          <a:prstGeom prst="round2DiagRect">
            <a:avLst>
              <a:gd name="adj1" fmla="val 16667"/>
              <a:gd name="adj2" fmla="val 1610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953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bg1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7736"/>
            <a:ext cx="7772400" cy="1463040"/>
          </a:xfrm>
        </p:spPr>
        <p:txBody>
          <a:bodyPr/>
          <a:lstStyle/>
          <a:p>
            <a:r>
              <a:rPr lang="uk-UA" dirty="0" smtClean="0"/>
              <a:t>Костел святого </a:t>
            </a:r>
            <a:r>
              <a:rPr lang="uk-UA" dirty="0" err="1" smtClean="0"/>
              <a:t>Мікулаша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018" y="5538905"/>
            <a:ext cx="822831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Костел святого </a:t>
            </a:r>
            <a:r>
              <a:rPr lang="uk-UA" dirty="0" err="1"/>
              <a:t>Мікулаша</a:t>
            </a:r>
            <a:r>
              <a:rPr lang="uk-UA" dirty="0"/>
              <a:t> на Малій </a:t>
            </a:r>
            <a:r>
              <a:rPr lang="uk-UA" dirty="0" err="1" smtClean="0"/>
              <a:t>Страні</a:t>
            </a:r>
            <a:r>
              <a:rPr lang="uk-UA" dirty="0" smtClean="0"/>
              <a:t> </a:t>
            </a:r>
            <a:r>
              <a:rPr lang="uk-UA" dirty="0"/>
              <a:t>— католицький храм, костел у столиці Чехії місті Празі, одна з визначних пам'яток празького бароко, будівництво якої тривало в період 1704—55 років</a:t>
            </a:r>
            <a:r>
              <a:rPr lang="uk-UA" dirty="0" smtClean="0"/>
              <a:t>.</a:t>
            </a:r>
            <a:r>
              <a:rPr lang="ru-RU" dirty="0"/>
              <a:t> Костел святого </a:t>
            </a:r>
            <a:r>
              <a:rPr lang="ru-RU" dirty="0" err="1"/>
              <a:t>Мікулаша</a:t>
            </a:r>
            <a:r>
              <a:rPr lang="ru-RU" dirty="0"/>
              <a:t> на </a:t>
            </a:r>
            <a:r>
              <a:rPr lang="ru-RU" dirty="0" err="1"/>
              <a:t>Малій</a:t>
            </a:r>
            <a:r>
              <a:rPr lang="ru-RU" dirty="0"/>
              <a:t> </a:t>
            </a:r>
            <a:r>
              <a:rPr lang="ru-RU" dirty="0" err="1"/>
              <a:t>Страні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шедевром </a:t>
            </a:r>
            <a:r>
              <a:rPr lang="ru-RU" dirty="0" err="1"/>
              <a:t>празького</a:t>
            </a:r>
            <a:r>
              <a:rPr lang="ru-RU" dirty="0"/>
              <a:t> </a:t>
            </a:r>
            <a:r>
              <a:rPr lang="ru-RU" dirty="0" err="1"/>
              <a:t>бароко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288521"/>
            <a:ext cx="12188952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69" y="1426884"/>
            <a:ext cx="2785772" cy="3993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1426885"/>
            <a:ext cx="5366187" cy="39932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02" y="1426884"/>
            <a:ext cx="3704933" cy="2469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02" y="4086620"/>
            <a:ext cx="3704933" cy="26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41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bg1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3" y="141345"/>
            <a:ext cx="8751158" cy="6716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Собор святого Віта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57176" y="1336661"/>
            <a:ext cx="6547133" cy="23614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Собор святого Віта — </a:t>
            </a:r>
            <a:r>
              <a:rPr lang="uk-UA" dirty="0"/>
              <a:t>католицький храм, кафедральний собор, присвячений святому Віту, у столиці Чехії місті Празі; шедевр готичної та </a:t>
            </a:r>
            <a:r>
              <a:rPr lang="uk-UA" dirty="0" err="1"/>
              <a:t>неоготичної</a:t>
            </a:r>
            <a:r>
              <a:rPr lang="uk-UA" dirty="0"/>
              <a:t> архітектури, з яким щільно пов'язана історія міста та країни, усипальниця королів Богемії, сховище коронаційних </a:t>
            </a:r>
            <a:r>
              <a:rPr lang="uk-UA" dirty="0" smtClean="0"/>
              <a:t>регалій. Празький </a:t>
            </a:r>
            <a:r>
              <a:rPr lang="uk-UA" dirty="0"/>
              <a:t>собор святого Віта — це один з найвідоміших соборів у світі, видатний взірець культового будування, як за технічними характеристиками, так і за художнім </a:t>
            </a:r>
            <a:r>
              <a:rPr lang="uk-UA" dirty="0" smtClean="0"/>
              <a:t>рівнем, </a:t>
            </a:r>
            <a:r>
              <a:rPr lang="uk-UA" dirty="0"/>
              <a:t>один із символів Праги.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730"/>
            <a:ext cx="12188952" cy="4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76" y="4070349"/>
            <a:ext cx="3147865" cy="2345416"/>
          </a:xfrm>
          <a:prstGeom prst="round2DiagRect">
            <a:avLst>
              <a:gd name="adj1" fmla="val 16667"/>
              <a:gd name="adj2" fmla="val 1846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2" y="4070349"/>
            <a:ext cx="3044080" cy="2330451"/>
          </a:xfrm>
          <a:prstGeom prst="round2DiagRect">
            <a:avLst>
              <a:gd name="adj1" fmla="val 16667"/>
              <a:gd name="adj2" fmla="val 163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8" y="1463040"/>
            <a:ext cx="4955341" cy="4731117"/>
          </a:xfrm>
          <a:prstGeom prst="round2DiagRect">
            <a:avLst>
              <a:gd name="adj1" fmla="val 16667"/>
              <a:gd name="adj2" fmla="val 1737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2935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bg1"/>
            </a:gs>
            <a:gs pos="83000">
              <a:schemeClr val="bg1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6" y="685633"/>
            <a:ext cx="714475" cy="1365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9" y="500881"/>
            <a:ext cx="1057423" cy="1550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80" y="5073465"/>
            <a:ext cx="714475" cy="1365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06" y="5151549"/>
            <a:ext cx="714475" cy="11663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6971" y="0"/>
            <a:ext cx="3573887" cy="1463040"/>
          </a:xfrm>
        </p:spPr>
        <p:txBody>
          <a:bodyPr/>
          <a:lstStyle/>
          <a:p>
            <a:r>
              <a:rPr lang="uk-UA" dirty="0" smtClean="0"/>
              <a:t>Географія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1758" y="5871189"/>
            <a:ext cx="1179153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Чехія - держава на території Європи, що межує на півночі і заході з Німеччиною, на північному сході - з Польщею, на південному сході - зі Словаччиною, на півдні - з Австрією. Територія Чехії становить 78,9 тис. км².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118064"/>
            <a:ext cx="12188952" cy="45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02" y="1463040"/>
            <a:ext cx="6859887" cy="3610425"/>
          </a:xfrm>
          <a:prstGeom prst="round2DiagRect">
            <a:avLst>
              <a:gd name="adj1" fmla="val 16667"/>
              <a:gd name="adj2" fmla="val 1529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8" y="1428033"/>
            <a:ext cx="4683103" cy="3555335"/>
          </a:xfrm>
          <a:prstGeom prst="round2DiagRect">
            <a:avLst>
              <a:gd name="adj1" fmla="val 16667"/>
              <a:gd name="adj2" fmla="val 1733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614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4" y="1372887"/>
            <a:ext cx="714475" cy="929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80" y="5073465"/>
            <a:ext cx="714475" cy="13659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35651" y="1485626"/>
            <a:ext cx="527175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Адміністративно Чехія поділяється на 14 областей, у тому числі Прага як столичне місто. Області, у свою чергу, мають 77 районів, до яких входять 6242 населених пункти.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919989" y="0"/>
            <a:ext cx="6272011" cy="1463040"/>
          </a:xfrm>
        </p:spPr>
        <p:txBody>
          <a:bodyPr>
            <a:normAutofit/>
          </a:bodyPr>
          <a:lstStyle/>
          <a:p>
            <a:r>
              <a:rPr lang="uk-UA" sz="4500" dirty="0" smtClean="0"/>
              <a:t>Адміністративний поділ</a:t>
            </a:r>
            <a:endParaRPr lang="uk-UA" sz="45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349753"/>
            <a:ext cx="12188952" cy="45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2" y="160820"/>
            <a:ext cx="714475" cy="1166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6027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1" y="2812793"/>
            <a:ext cx="5271752" cy="3935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706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1"/>
            </a:gs>
            <a:gs pos="83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imaletta.com.ua/ufiles/geo/countries/9/387704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62" y="0"/>
            <a:ext cx="6742562" cy="454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82" y="4649274"/>
            <a:ext cx="714475" cy="11663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55" y="282047"/>
            <a:ext cx="3657600" cy="1463040"/>
          </a:xfrm>
        </p:spPr>
        <p:txBody>
          <a:bodyPr>
            <a:normAutofit/>
          </a:bodyPr>
          <a:lstStyle/>
          <a:p>
            <a:r>
              <a:rPr lang="uk-UA" dirty="0" smtClean="0"/>
              <a:t>населення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49110" y="4980454"/>
            <a:ext cx="614632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Населення </a:t>
            </a:r>
            <a:r>
              <a:rPr lang="uk-UA" dirty="0"/>
              <a:t>Чехії становить близько 10 мільйонів чоловік. Основу населення Чехії (95%) складають етнічні чехи. Також в Чехії проживають словаки, українці, німці, росіяни, </a:t>
            </a:r>
            <a:r>
              <a:rPr lang="uk-UA" dirty="0" smtClean="0"/>
              <a:t>поляки, вихідці з В</a:t>
            </a:r>
            <a:r>
              <a:rPr lang="en-US" dirty="0" smtClean="0"/>
              <a:t>’</a:t>
            </a:r>
            <a:r>
              <a:rPr lang="uk-UA" dirty="0" err="1" smtClean="0"/>
              <a:t>єтнаму</a:t>
            </a:r>
            <a:r>
              <a:rPr lang="uk-UA" dirty="0" smtClean="0"/>
              <a:t> та інші.</a:t>
            </a:r>
            <a:endParaRPr lang="uk-UA" dirty="0"/>
          </a:p>
        </p:txBody>
      </p:sp>
      <p:graphicFrame>
        <p:nvGraphicFramePr>
          <p:cNvPr id="18" name="Рисунок 17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4167414030"/>
              </p:ext>
            </p:extLst>
          </p:nvPr>
        </p:nvGraphicFramePr>
        <p:xfrm>
          <a:off x="184890" y="1634329"/>
          <a:ext cx="4919730" cy="453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5243" y="0"/>
            <a:ext cx="45719" cy="685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" y="578739"/>
            <a:ext cx="714475" cy="11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85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30000"/>
                <a:lumOff val="70000"/>
              </a:schemeClr>
            </a:gs>
            <a:gs pos="100000">
              <a:srgbClr val="FFFFFF"/>
            </a:gs>
            <a:gs pos="100000">
              <a:srgbClr val="FFFFFF"/>
            </a:gs>
            <a:gs pos="100000">
              <a:schemeClr val="bg1"/>
            </a:gs>
            <a:gs pos="100000">
              <a:schemeClr val="bg1"/>
            </a:gs>
            <a:gs pos="81000">
              <a:schemeClr val="bg1"/>
            </a:gs>
            <a:gs pos="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27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62" y="0"/>
            <a:ext cx="6741038" cy="48763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452" y="0"/>
            <a:ext cx="2849687" cy="1463040"/>
          </a:xfrm>
        </p:spPr>
        <p:txBody>
          <a:bodyPr/>
          <a:lstStyle/>
          <a:p>
            <a:r>
              <a:rPr lang="uk-UA" dirty="0" smtClean="0"/>
              <a:t>Релігія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59681" y="5014514"/>
            <a:ext cx="65236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59% громадян Чехії не відносять себе до будь-якої релігії чи церкви. Найбільша кількість віруючих — католики (26,8% населення), переважна більшість з яких є римо-католиками і близько 7 тис.—греко-католиками. Наступна за чисельністю група — протестанти (2.5%). Православна церква Чехії налічує близько 23 тис. вірних (близько 0,2%).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253013000"/>
              </p:ext>
            </p:extLst>
          </p:nvPr>
        </p:nvGraphicFramePr>
        <p:xfrm>
          <a:off x="-270456" y="1301651"/>
          <a:ext cx="5937161" cy="5321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5243" y="0"/>
            <a:ext cx="45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90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83000">
              <a:schemeClr val="bg1"/>
            </a:gs>
            <a:gs pos="6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" y="557030"/>
            <a:ext cx="351862" cy="5743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6" y="1177147"/>
            <a:ext cx="714475" cy="7654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7" y="557030"/>
            <a:ext cx="819264" cy="1536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06" y="5151549"/>
            <a:ext cx="714475" cy="11663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8940" y="1388388"/>
            <a:ext cx="1175504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Клімат </a:t>
            </a:r>
            <a:r>
              <a:rPr lang="uk-UA" dirty="0" err="1" smtClean="0"/>
              <a:t>помірно</a:t>
            </a:r>
            <a:r>
              <a:rPr lang="uk-UA" dirty="0" smtClean="0"/>
              <a:t>-континентальний</a:t>
            </a:r>
            <a:r>
              <a:rPr lang="uk-UA" dirty="0"/>
              <a:t>, з відчутною різницею температур між сезонами: взимку не рідкість 20-градусні морози, а влітку – 30-градусна жара. Середня Богемія і Прага розташовані в перехідній зоні, де клімат змінюється від морського до континентального.</a:t>
            </a:r>
          </a:p>
          <a:p>
            <a:r>
              <a:rPr lang="uk-UA" dirty="0"/>
              <a:t>Середні температури січня від -1 °С до -4 °С на рівнинах, до -7 °С у горах, липня – від 18 до 21 °С.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75986"/>
            <a:ext cx="12188952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34" y="4808731"/>
            <a:ext cx="2586246" cy="176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91" y="2944813"/>
            <a:ext cx="2638690" cy="181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91" y="4786043"/>
            <a:ext cx="2638690" cy="176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" y="2941216"/>
            <a:ext cx="6384196" cy="360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34" y="2944813"/>
            <a:ext cx="2586247" cy="181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8400094" y="0"/>
            <a:ext cx="3573887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Клімат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5841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FF"/>
            </a:gs>
            <a:gs pos="100000">
              <a:srgbClr val="FFFFFF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" y="656139"/>
            <a:ext cx="8494594" cy="59069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0"/>
            <a:ext cx="7772400" cy="1463040"/>
          </a:xfrm>
        </p:spPr>
        <p:txBody>
          <a:bodyPr/>
          <a:lstStyle/>
          <a:p>
            <a:r>
              <a:rPr lang="uk-UA" dirty="0" smtClean="0"/>
              <a:t>Ландшафт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016" y="5660858"/>
            <a:ext cx="599859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Чехія — країна височин і середньовисотних гір. На заході — Чеська височина, на південному заході — </a:t>
            </a:r>
            <a:r>
              <a:rPr lang="uk-UA" dirty="0" err="1"/>
              <a:t>Шумава</a:t>
            </a:r>
            <a:r>
              <a:rPr lang="uk-UA" dirty="0"/>
              <a:t>, на </a:t>
            </a:r>
            <a:r>
              <a:rPr lang="uk-UA" dirty="0" err="1"/>
              <a:t>півненному</a:t>
            </a:r>
            <a:r>
              <a:rPr lang="uk-UA" dirty="0"/>
              <a:t> заході — Рудні </a:t>
            </a:r>
            <a:r>
              <a:rPr lang="uk-UA" dirty="0" smtClean="0"/>
              <a:t>гори.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" y="1339172"/>
            <a:ext cx="5998593" cy="4074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74585"/>
            <a:ext cx="12188952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88663" y="5680333"/>
            <a:ext cx="57736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найвища точка країни — гора </a:t>
            </a:r>
            <a:r>
              <a:rPr lang="uk-UA" dirty="0" err="1"/>
              <a:t>Снєжка</a:t>
            </a:r>
            <a:r>
              <a:rPr lang="uk-UA" dirty="0"/>
              <a:t> заввишки 1602 м.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63" y="1339171"/>
            <a:ext cx="5773608" cy="4074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832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30000"/>
                <a:lumOff val="70000"/>
              </a:schemeClr>
            </a:gs>
            <a:gs pos="100000">
              <a:srgbClr val="FFFFFF"/>
            </a:gs>
            <a:gs pos="100000">
              <a:srgbClr val="FFFFFF"/>
            </a:gs>
            <a:gs pos="100000">
              <a:schemeClr val="bg1"/>
            </a:gs>
            <a:gs pos="100000">
              <a:schemeClr val="bg1"/>
            </a:gs>
            <a:gs pos="97000">
              <a:schemeClr val="bg1"/>
            </a:gs>
            <a:gs pos="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1" y="306375"/>
            <a:ext cx="8532286" cy="6551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6552" y="0"/>
            <a:ext cx="7772400" cy="1463040"/>
          </a:xfrm>
        </p:spPr>
        <p:txBody>
          <a:bodyPr/>
          <a:lstStyle/>
          <a:p>
            <a:r>
              <a:rPr lang="uk-UA" dirty="0" smtClean="0"/>
              <a:t>Річки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81874" y="5715699"/>
            <a:ext cx="6096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/>
              <a:t>Найважливіші ріки: Лаба (Ельба) з притокою </a:t>
            </a:r>
            <a:r>
              <a:rPr lang="uk-UA" dirty="0" err="1"/>
              <a:t>Влтава</a:t>
            </a:r>
            <a:r>
              <a:rPr lang="uk-UA" dirty="0"/>
              <a:t>; Одра (Одер). Річки Чехії, течуть в три моря: у Північне, Балтійське і Чорне.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1" y="1294831"/>
            <a:ext cx="3545945" cy="2531804"/>
          </a:xfrm>
          <a:prstGeom prst="round2DiagRect">
            <a:avLst>
              <a:gd name="adj1" fmla="val 16667"/>
              <a:gd name="adj2" fmla="val 1832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00" y="1343361"/>
            <a:ext cx="6116274" cy="4067322"/>
          </a:xfrm>
          <a:prstGeom prst="round2DiagRect">
            <a:avLst>
              <a:gd name="adj1" fmla="val 16667"/>
              <a:gd name="adj2" fmla="val 1596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2" y="4133010"/>
            <a:ext cx="3545944" cy="2531804"/>
          </a:xfrm>
          <a:prstGeom prst="round2DiagRect">
            <a:avLst>
              <a:gd name="adj1" fmla="val 16667"/>
              <a:gd name="adj2" fmla="val 171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074585"/>
            <a:ext cx="12188952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95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782</TotalTime>
  <Words>1188</Words>
  <Application>Microsoft Office PowerPoint</Application>
  <PresentationFormat>Широкоэкранный</PresentationFormat>
  <Paragraphs>62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Batang</vt:lpstr>
      <vt:lpstr>Calibri</vt:lpstr>
      <vt:lpstr>Tw Cen MT</vt:lpstr>
      <vt:lpstr>Tw Cen MT Condensed</vt:lpstr>
      <vt:lpstr>Wingdings 3</vt:lpstr>
      <vt:lpstr>Интеграл</vt:lpstr>
      <vt:lpstr>Чеська республіка</vt:lpstr>
      <vt:lpstr>Чехія</vt:lpstr>
      <vt:lpstr>Географія</vt:lpstr>
      <vt:lpstr>Адміністративний поділ</vt:lpstr>
      <vt:lpstr>населення</vt:lpstr>
      <vt:lpstr>Релігія</vt:lpstr>
      <vt:lpstr>Презентация PowerPoint</vt:lpstr>
      <vt:lpstr>Ландшафт</vt:lpstr>
      <vt:lpstr>Річки</vt:lpstr>
      <vt:lpstr>Ліси</vt:lpstr>
      <vt:lpstr>Гірнича промисловість</vt:lpstr>
      <vt:lpstr>Металургійна промисловість</vt:lpstr>
      <vt:lpstr>Машинобудування</vt:lpstr>
      <vt:lpstr>Хімічна промисловість</vt:lpstr>
      <vt:lpstr>Лісова промисловість</vt:lpstr>
      <vt:lpstr>Сільське господарство</vt:lpstr>
      <vt:lpstr>Карлів міст</vt:lpstr>
      <vt:lpstr>Празький град</vt:lpstr>
      <vt:lpstr>Валдштейнський палац</vt:lpstr>
      <vt:lpstr>Вишеград</vt:lpstr>
      <vt:lpstr>Єнералка</vt:lpstr>
      <vt:lpstr>Тройський замок</vt:lpstr>
      <vt:lpstr>Замок Вранов-над-Диєю</vt:lpstr>
      <vt:lpstr>Замок Духцов</vt:lpstr>
      <vt:lpstr>Замок Плосковіце</vt:lpstr>
      <vt:lpstr>Карлова Коруна</vt:lpstr>
      <vt:lpstr>Костел Божої матері перед Тином</vt:lpstr>
      <vt:lpstr>Костел святого Мікулаша</vt:lpstr>
      <vt:lpstr>Собор святого Віта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</dc:creator>
  <cp:lastModifiedBy>RM</cp:lastModifiedBy>
  <cp:revision>48</cp:revision>
  <dcterms:created xsi:type="dcterms:W3CDTF">2013-12-03T13:40:08Z</dcterms:created>
  <dcterms:modified xsi:type="dcterms:W3CDTF">2013-12-06T19:09:14Z</dcterms:modified>
</cp:coreProperties>
</file>