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Центральний</a:t>
            </a:r>
            <a:r>
              <a:rPr lang="ru-RU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економічний район</a:t>
            </a:r>
            <a:endParaRPr lang="ru-RU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Map_of_Ukraine_political_Centralnyi_raion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03611" y="1600200"/>
            <a:ext cx="7525989" cy="4873625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305800" cy="6169152"/>
          </a:xfrm>
        </p:spPr>
        <p:txBody>
          <a:bodyPr/>
          <a:lstStyle/>
          <a:p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легкої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(</a:t>
            </a:r>
            <a:r>
              <a:rPr lang="ru-RU" dirty="0" err="1" smtClean="0"/>
              <a:t>трикотажна</a:t>
            </a:r>
            <a:r>
              <a:rPr lang="ru-RU" dirty="0" smtClean="0"/>
              <a:t>, </a:t>
            </a:r>
            <a:r>
              <a:rPr lang="ru-RU" dirty="0" err="1" smtClean="0"/>
              <a:t>швейна</a:t>
            </a:r>
            <a:r>
              <a:rPr lang="ru-RU" dirty="0" smtClean="0"/>
              <a:t>, </a:t>
            </a:r>
            <a:r>
              <a:rPr lang="ru-RU" dirty="0" err="1" smtClean="0"/>
              <a:t>шкіряно-взуттєва</a:t>
            </a:r>
            <a:r>
              <a:rPr lang="ru-RU" dirty="0" smtClean="0"/>
              <a:t>) </a:t>
            </a:r>
            <a:r>
              <a:rPr lang="ru-RU" dirty="0" err="1" smtClean="0"/>
              <a:t>працюють</a:t>
            </a:r>
            <a:r>
              <a:rPr lang="ru-RU" dirty="0" smtClean="0"/>
              <a:t> на </a:t>
            </a:r>
            <a:r>
              <a:rPr lang="ru-RU" dirty="0" err="1" smtClean="0"/>
              <a:t>забезпечення</a:t>
            </a:r>
            <a:r>
              <a:rPr lang="ru-RU" dirty="0" smtClean="0"/>
              <a:t> потреб </a:t>
            </a:r>
            <a:r>
              <a:rPr lang="ru-RU" dirty="0" err="1" smtClean="0"/>
              <a:t>споживачів</a:t>
            </a:r>
            <a:r>
              <a:rPr lang="ru-RU" dirty="0" smtClean="0"/>
              <a:t> у межах району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Центральне</a:t>
            </a:r>
            <a:r>
              <a:rPr lang="ru-RU" dirty="0" smtClean="0"/>
              <a:t> </a:t>
            </a:r>
            <a:r>
              <a:rPr lang="ru-RU" dirty="0" err="1" smtClean="0"/>
              <a:t>економіко-географічне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району </a:t>
            </a:r>
            <a:r>
              <a:rPr lang="ru-RU" dirty="0" err="1" smtClean="0"/>
              <a:t>зумовило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транспортної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густою мережею </a:t>
            </a:r>
            <a:r>
              <a:rPr lang="ru-RU" dirty="0" err="1" smtClean="0"/>
              <a:t>шляхів</a:t>
            </a:r>
            <a:r>
              <a:rPr lang="ru-RU" dirty="0" smtClean="0"/>
              <a:t> </a:t>
            </a:r>
            <a:r>
              <a:rPr lang="ru-RU" dirty="0" err="1" smtClean="0"/>
              <a:t>сполучення</a:t>
            </a:r>
            <a:r>
              <a:rPr lang="ru-RU" dirty="0" smtClean="0"/>
              <a:t>.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вантажо</a:t>
            </a:r>
            <a:r>
              <a:rPr lang="ru-RU" dirty="0" smtClean="0"/>
              <a:t>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пасажирообіг</a:t>
            </a:r>
            <a:r>
              <a:rPr lang="ru-RU" dirty="0" smtClean="0"/>
              <a:t> </a:t>
            </a:r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 smtClean="0"/>
              <a:t>залізничний</a:t>
            </a:r>
            <a:r>
              <a:rPr lang="ru-RU" dirty="0" smtClean="0"/>
              <a:t> транспорт, на другому </a:t>
            </a:r>
            <a:r>
              <a:rPr lang="ru-RU" dirty="0" err="1" smtClean="0"/>
              <a:t>місці</a:t>
            </a:r>
            <a:r>
              <a:rPr lang="ru-RU" dirty="0" smtClean="0"/>
              <a:t> — </a:t>
            </a:r>
            <a:r>
              <a:rPr lang="ru-RU" dirty="0" err="1" smtClean="0"/>
              <a:t>автомобільний</a:t>
            </a:r>
            <a:r>
              <a:rPr lang="ru-RU" dirty="0" smtClean="0"/>
              <a:t>. </a:t>
            </a:r>
            <a:r>
              <a:rPr lang="ru-RU" dirty="0" err="1" smtClean="0"/>
              <a:t>Важливу</a:t>
            </a:r>
            <a:r>
              <a:rPr lang="ru-RU" dirty="0" smtClean="0"/>
              <a:t> роль </a:t>
            </a:r>
            <a:r>
              <a:rPr lang="ru-RU" dirty="0" err="1" smtClean="0"/>
              <a:t>відіграють</a:t>
            </a:r>
            <a:r>
              <a:rPr lang="ru-RU" dirty="0" smtClean="0"/>
              <a:t> </a:t>
            </a:r>
            <a:r>
              <a:rPr lang="ru-RU" dirty="0" err="1" smtClean="0"/>
              <a:t>річковий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трубопровідний</a:t>
            </a:r>
            <a:r>
              <a:rPr lang="ru-RU" dirty="0" smtClean="0"/>
              <a:t> транспорт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Рекреаційний</a:t>
            </a:r>
            <a:r>
              <a:rPr lang="ru-RU" dirty="0" smtClean="0"/>
              <a:t> комплекс району </a:t>
            </a:r>
            <a:r>
              <a:rPr lang="ru-RU" dirty="0" err="1" smtClean="0"/>
              <a:t>перебуває</a:t>
            </a:r>
            <a:r>
              <a:rPr lang="ru-RU" dirty="0" smtClean="0"/>
              <a:t> у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перспективі</a:t>
            </a:r>
            <a:r>
              <a:rPr lang="ru-RU" dirty="0" smtClean="0"/>
              <a:t> </a:t>
            </a:r>
            <a:r>
              <a:rPr lang="ru-RU" dirty="0" err="1" smtClean="0"/>
              <a:t>матиме</a:t>
            </a:r>
            <a:r>
              <a:rPr lang="ru-RU" dirty="0" smtClean="0"/>
              <a:t> </a:t>
            </a:r>
            <a:r>
              <a:rPr lang="ru-RU" dirty="0" err="1" smtClean="0"/>
              <a:t>міжнародне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</a:t>
            </a:r>
            <a:r>
              <a:rPr lang="ru-RU" dirty="0" err="1" smtClean="0"/>
              <a:t>оздоровлення</a:t>
            </a:r>
            <a:r>
              <a:rPr lang="ru-RU" dirty="0" smtClean="0"/>
              <a:t> — </a:t>
            </a:r>
            <a:r>
              <a:rPr lang="ru-RU" dirty="0" err="1" smtClean="0"/>
              <a:t>Дніпро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прилеглими</a:t>
            </a:r>
            <a:r>
              <a:rPr lang="ru-RU" dirty="0" smtClean="0"/>
              <a:t> </a:t>
            </a:r>
            <a:r>
              <a:rPr lang="ru-RU" dirty="0" err="1" smtClean="0"/>
              <a:t>територіями</a:t>
            </a:r>
            <a:r>
              <a:rPr lang="ru-RU" dirty="0" smtClean="0"/>
              <a:t> та туризму —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Кави</a:t>
            </a:r>
            <a:r>
              <a:rPr lang="ru-RU" dirty="0" smtClean="0"/>
              <a:t>. Умань, Чигирин, </a:t>
            </a:r>
            <a:r>
              <a:rPr lang="ru-RU" dirty="0" err="1" smtClean="0"/>
              <a:t>Черкаси</a:t>
            </a:r>
            <a:r>
              <a:rPr lang="ru-RU" dirty="0" smtClean="0"/>
              <a:t>, </a:t>
            </a:r>
            <a:r>
              <a:rPr lang="ru-RU" dirty="0" err="1" smtClean="0"/>
              <a:t>Кіровоград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655638"/>
          </a:xfrm>
        </p:spPr>
        <p:txBody>
          <a:bodyPr/>
          <a:lstStyle/>
          <a:p>
            <a:pPr algn="ctr"/>
            <a:r>
              <a:rPr lang="ru-RU" dirty="0" err="1" smtClean="0"/>
              <a:t>Найбільші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483352"/>
          </a:xfrm>
        </p:spPr>
        <p:txBody>
          <a:bodyPr/>
          <a:lstStyle/>
          <a:p>
            <a:r>
              <a:rPr lang="ru-RU" dirty="0" err="1" smtClean="0"/>
              <a:t>Місто</a:t>
            </a:r>
            <a:r>
              <a:rPr lang="ru-RU" dirty="0" smtClean="0"/>
              <a:t> </a:t>
            </a:r>
            <a:r>
              <a:rPr lang="ru-RU" dirty="0" err="1" smtClean="0"/>
              <a:t>Черкаси</a:t>
            </a:r>
            <a:r>
              <a:rPr lang="ru-RU" dirty="0" smtClean="0"/>
              <a:t> (293 тис. </a:t>
            </a:r>
            <a:r>
              <a:rPr lang="ru-RU" dirty="0" err="1" smtClean="0"/>
              <a:t>жителів</a:t>
            </a:r>
            <a:r>
              <a:rPr lang="ru-RU" dirty="0" smtClean="0"/>
              <a:t>)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найбільшим</a:t>
            </a:r>
            <a:r>
              <a:rPr lang="ru-RU" dirty="0" smtClean="0"/>
              <a:t> </a:t>
            </a:r>
            <a:r>
              <a:rPr lang="ru-RU" dirty="0" err="1" smtClean="0"/>
              <a:t>економічним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культурним</a:t>
            </a:r>
            <a:r>
              <a:rPr lang="ru-RU" dirty="0" smtClean="0"/>
              <a:t> центром </a:t>
            </a:r>
            <a:r>
              <a:rPr lang="ru-RU" dirty="0" err="1" smtClean="0"/>
              <a:t>області</a:t>
            </a:r>
            <a:r>
              <a:rPr lang="ru-RU" dirty="0" smtClean="0"/>
              <a:t>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промисловому</a:t>
            </a:r>
            <a:r>
              <a:rPr lang="ru-RU" dirty="0" smtClean="0"/>
              <a:t> </a:t>
            </a:r>
            <a:r>
              <a:rPr lang="ru-RU" dirty="0" err="1" smtClean="0"/>
              <a:t>комплексі</a:t>
            </a:r>
            <a:r>
              <a:rPr lang="ru-RU" dirty="0" smtClean="0"/>
              <a:t> </a:t>
            </a:r>
            <a:r>
              <a:rPr lang="ru-RU" dirty="0" err="1" smtClean="0"/>
              <a:t>вирізняються</a:t>
            </a:r>
            <a:r>
              <a:rPr lang="ru-RU" dirty="0" smtClean="0"/>
              <a:t> </a:t>
            </a:r>
            <a:r>
              <a:rPr lang="ru-RU" dirty="0" err="1" smtClean="0"/>
              <a:t>хімічна</a:t>
            </a:r>
            <a:r>
              <a:rPr lang="ru-RU" dirty="0" smtClean="0"/>
              <a:t> </a:t>
            </a:r>
            <a:r>
              <a:rPr lang="ru-RU" dirty="0" err="1" smtClean="0"/>
              <a:t>індустрія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машинобудування</a:t>
            </a:r>
            <a:r>
              <a:rPr lang="ru-RU" dirty="0" smtClean="0"/>
              <a:t>, легка та </a:t>
            </a:r>
            <a:r>
              <a:rPr lang="ru-RU" dirty="0" err="1" smtClean="0"/>
              <a:t>харчова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. 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</a:t>
            </a:r>
            <a:r>
              <a:rPr lang="ru-RU" dirty="0" err="1" smtClean="0"/>
              <a:t>Черкаський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Б. </a:t>
            </a:r>
            <a:r>
              <a:rPr lang="ru-RU" dirty="0" err="1" smtClean="0"/>
              <a:t>Хмельницького</a:t>
            </a:r>
            <a:r>
              <a:rPr lang="ru-RU" dirty="0" smtClean="0"/>
              <a:t>, </a:t>
            </a:r>
            <a:r>
              <a:rPr lang="ru-RU" dirty="0" err="1" smtClean="0"/>
              <a:t>технологічний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, </a:t>
            </a:r>
            <a:r>
              <a:rPr lang="ru-RU" dirty="0" err="1" smtClean="0"/>
              <a:t>академія</a:t>
            </a:r>
            <a:r>
              <a:rPr lang="ru-RU" dirty="0" smtClean="0"/>
              <a:t> </a:t>
            </a:r>
            <a:r>
              <a:rPr lang="ru-RU" dirty="0" err="1" smtClean="0"/>
              <a:t>пожежної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, </a:t>
            </a:r>
            <a:r>
              <a:rPr lang="ru-RU" dirty="0" err="1" smtClean="0"/>
              <a:t>музично-драматичний</a:t>
            </a:r>
            <a:r>
              <a:rPr lang="ru-RU" dirty="0" smtClean="0"/>
              <a:t> театр, </a:t>
            </a:r>
            <a:r>
              <a:rPr lang="ru-RU" dirty="0" err="1" smtClean="0"/>
              <a:t>філармонія</a:t>
            </a:r>
            <a:r>
              <a:rPr lang="ru-RU" dirty="0" smtClean="0"/>
              <a:t>, </a:t>
            </a:r>
            <a:r>
              <a:rPr lang="ru-RU" dirty="0" err="1" smtClean="0"/>
              <a:t>планетарій</a:t>
            </a:r>
            <a:r>
              <a:rPr lang="ru-RU" dirty="0" smtClean="0"/>
              <a:t>, </a:t>
            </a:r>
            <a:r>
              <a:rPr lang="ru-RU" dirty="0" err="1" smtClean="0"/>
              <a:t>краєзнавчий</a:t>
            </a:r>
            <a:r>
              <a:rPr lang="ru-RU" dirty="0" smtClean="0"/>
              <a:t> музей.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304800"/>
            <a:ext cx="8305800" cy="6169152"/>
          </a:xfrm>
        </p:spPr>
        <p:txBody>
          <a:bodyPr/>
          <a:lstStyle/>
          <a:p>
            <a:r>
              <a:rPr lang="ru-RU" dirty="0" err="1" smtClean="0"/>
              <a:t>Місто</a:t>
            </a:r>
            <a:r>
              <a:rPr lang="ru-RU" dirty="0" smtClean="0"/>
              <a:t> </a:t>
            </a:r>
            <a:r>
              <a:rPr lang="ru-RU" dirty="0" err="1" smtClean="0"/>
              <a:t>Кіровоград</a:t>
            </a:r>
            <a:r>
              <a:rPr lang="ru-RU" dirty="0" smtClean="0"/>
              <a:t> (241 тис. </a:t>
            </a:r>
            <a:r>
              <a:rPr lang="ru-RU" dirty="0" err="1" smtClean="0"/>
              <a:t>жителів</a:t>
            </a:r>
            <a:r>
              <a:rPr lang="ru-RU" dirty="0" smtClean="0"/>
              <a:t>)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адміністративним</a:t>
            </a:r>
            <a:r>
              <a:rPr lang="ru-RU" dirty="0" smtClean="0"/>
              <a:t>, </a:t>
            </a:r>
            <a:r>
              <a:rPr lang="ru-RU" dirty="0" err="1" smtClean="0"/>
              <a:t>економічним</a:t>
            </a:r>
            <a:r>
              <a:rPr lang="ru-RU" dirty="0" smtClean="0"/>
              <a:t> та </a:t>
            </a:r>
            <a:r>
              <a:rPr lang="ru-RU" dirty="0" err="1" smtClean="0"/>
              <a:t>культурним</a:t>
            </a:r>
            <a:r>
              <a:rPr lang="ru-RU" dirty="0" smtClean="0"/>
              <a:t> центром </a:t>
            </a:r>
            <a:r>
              <a:rPr lang="ru-RU" dirty="0" err="1" smtClean="0"/>
              <a:t>однойменної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 </a:t>
            </a:r>
            <a:endParaRPr lang="ru-RU" dirty="0" smtClean="0"/>
          </a:p>
          <a:p>
            <a:r>
              <a:rPr lang="ru-RU" dirty="0" err="1" smtClean="0"/>
              <a:t>Спеціалізується</a:t>
            </a:r>
            <a:r>
              <a:rPr lang="ru-RU" dirty="0" smtClean="0"/>
              <a:t> на </a:t>
            </a:r>
            <a:r>
              <a:rPr lang="ru-RU" dirty="0" err="1" smtClean="0"/>
              <a:t>сільськогосподарському</a:t>
            </a:r>
            <a:r>
              <a:rPr lang="ru-RU" dirty="0" smtClean="0"/>
              <a:t> </a:t>
            </a:r>
            <a:r>
              <a:rPr lang="ru-RU" dirty="0" err="1" smtClean="0"/>
              <a:t>машинобудуванні</a:t>
            </a:r>
            <a:r>
              <a:rPr lang="ru-RU" dirty="0" smtClean="0"/>
              <a:t>, </a:t>
            </a:r>
            <a:r>
              <a:rPr lang="ru-RU" dirty="0" err="1" smtClean="0"/>
              <a:t>будівельній</a:t>
            </a:r>
            <a:r>
              <a:rPr lang="ru-RU" dirty="0" smtClean="0"/>
              <a:t>, </a:t>
            </a:r>
            <a:r>
              <a:rPr lang="ru-RU" dirty="0" err="1" smtClean="0"/>
              <a:t>легкій</a:t>
            </a:r>
            <a:r>
              <a:rPr lang="ru-RU" dirty="0" smtClean="0"/>
              <a:t> та </a:t>
            </a:r>
            <a:r>
              <a:rPr lang="ru-RU" dirty="0" err="1" smtClean="0"/>
              <a:t>харчовій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. У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функціонує</a:t>
            </a:r>
            <a:r>
              <a:rPr lang="ru-RU" dirty="0" smtClean="0"/>
              <a:t> </a:t>
            </a:r>
            <a:r>
              <a:rPr lang="ru-RU" dirty="0" err="1" smtClean="0"/>
              <a:t>п'ять</a:t>
            </a:r>
            <a:r>
              <a:rPr lang="ru-RU" dirty="0" smtClean="0"/>
              <a:t>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закладів</a:t>
            </a:r>
            <a:r>
              <a:rPr lang="ru-RU" dirty="0" smtClean="0"/>
              <a:t>, два </a:t>
            </a:r>
            <a:r>
              <a:rPr lang="ru-RU" dirty="0" err="1" smtClean="0"/>
              <a:t>театри</a:t>
            </a:r>
            <a:r>
              <a:rPr lang="ru-RU" dirty="0" smtClean="0"/>
              <a:t>, </a:t>
            </a:r>
            <a:r>
              <a:rPr lang="ru-RU" dirty="0" err="1" smtClean="0"/>
              <a:t>краєзнавчий</a:t>
            </a:r>
            <a:r>
              <a:rPr lang="ru-RU" dirty="0" smtClean="0"/>
              <a:t> та </a:t>
            </a:r>
            <a:r>
              <a:rPr lang="ru-RU" dirty="0" err="1" smtClean="0"/>
              <a:t>художній</a:t>
            </a:r>
            <a:r>
              <a:rPr lang="ru-RU" dirty="0" smtClean="0"/>
              <a:t> музей.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82000" cy="884238"/>
          </a:xfrm>
        </p:spPr>
        <p:txBody>
          <a:bodyPr/>
          <a:lstStyle/>
          <a:p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перспективи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382000" cy="5026152"/>
          </a:xfrm>
        </p:spPr>
        <p:txBody>
          <a:bodyPr/>
          <a:lstStyle/>
          <a:p>
            <a:r>
              <a:rPr lang="ru-RU" dirty="0" err="1" smtClean="0"/>
              <a:t>Поступово</a:t>
            </a:r>
            <a:r>
              <a:rPr lang="ru-RU" dirty="0" smtClean="0"/>
              <a:t> в </a:t>
            </a:r>
            <a:r>
              <a:rPr lang="ru-RU" dirty="0" err="1" smtClean="0"/>
              <a:t>районі</a:t>
            </a:r>
            <a:r>
              <a:rPr lang="ru-RU" dirty="0" smtClean="0"/>
              <a:t> </a:t>
            </a:r>
            <a:r>
              <a:rPr lang="ru-RU" dirty="0" err="1" smtClean="0"/>
              <a:t>відновилося</a:t>
            </a:r>
            <a:r>
              <a:rPr lang="ru-RU" dirty="0" smtClean="0"/>
              <a:t> </a:t>
            </a:r>
            <a:r>
              <a:rPr lang="ru-RU" dirty="0" err="1" smtClean="0"/>
              <a:t>промислове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, </a:t>
            </a:r>
            <a:r>
              <a:rPr lang="ru-RU" dirty="0" err="1" smtClean="0"/>
              <a:t>з'явилися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. Район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доволі</a:t>
            </a:r>
            <a:r>
              <a:rPr lang="ru-RU" dirty="0" smtClean="0"/>
              <a:t> </a:t>
            </a:r>
            <a:r>
              <a:rPr lang="ru-RU" dirty="0" err="1" smtClean="0"/>
              <a:t>сприятливі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для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сільського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поки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неефективно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виведення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на </a:t>
            </a:r>
            <a:r>
              <a:rPr lang="ru-RU" dirty="0" err="1" smtClean="0"/>
              <a:t>сучасний</a:t>
            </a:r>
            <a:r>
              <a:rPr lang="ru-RU" dirty="0" smtClean="0"/>
              <a:t> </a:t>
            </a:r>
            <a:r>
              <a:rPr lang="ru-RU" dirty="0" err="1" smtClean="0"/>
              <a:t>світовий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ключових</a:t>
            </a:r>
            <a:r>
              <a:rPr lang="ru-RU" dirty="0" smtClean="0"/>
              <a:t> проблем,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першочергового</a:t>
            </a:r>
            <a:r>
              <a:rPr lang="ru-RU" dirty="0" smtClean="0"/>
              <a:t> </a:t>
            </a:r>
            <a:r>
              <a:rPr lang="ru-RU" dirty="0" err="1" smtClean="0"/>
              <a:t>розв'язання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655638"/>
          </a:xfrm>
        </p:spPr>
        <p:txBody>
          <a:bodyPr/>
          <a:lstStyle/>
          <a:p>
            <a:pPr algn="ctr"/>
            <a:r>
              <a:rPr lang="uk-UA" dirty="0" smtClean="0"/>
              <a:t>Черкаська область</a:t>
            </a:r>
            <a:endParaRPr lang="ru-RU" dirty="0"/>
          </a:p>
        </p:txBody>
      </p:sp>
      <p:pic>
        <p:nvPicPr>
          <p:cNvPr id="4" name="Содержимое 3" descr="2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58869" y="1277810"/>
            <a:ext cx="7318331" cy="5196015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3144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90600" y="1066800"/>
            <a:ext cx="7113807" cy="4579937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498866_c7661f4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62000" y="685800"/>
            <a:ext cx="7412567" cy="5559425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edb9af970b3bf359722eef362b24ce4_600x100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09600" y="381000"/>
            <a:ext cx="7818967" cy="5864225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696200" cy="731838"/>
          </a:xfrm>
        </p:spPr>
        <p:txBody>
          <a:bodyPr/>
          <a:lstStyle/>
          <a:p>
            <a:pPr algn="ctr"/>
            <a:r>
              <a:rPr lang="uk-UA" dirty="0" smtClean="0"/>
              <a:t>Кіровоградська область</a:t>
            </a:r>
            <a:endParaRPr lang="ru-RU" dirty="0"/>
          </a:p>
        </p:txBody>
      </p:sp>
      <p:pic>
        <p:nvPicPr>
          <p:cNvPr id="4" name="Содержимое 3" descr="01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62000" y="1447800"/>
            <a:ext cx="7818664" cy="4560887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3115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09600" y="914400"/>
            <a:ext cx="7696200" cy="492673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315200" cy="762000"/>
          </a:xfrm>
        </p:spPr>
        <p:txBody>
          <a:bodyPr/>
          <a:lstStyle/>
          <a:p>
            <a:pPr algn="ctr"/>
            <a:r>
              <a:rPr lang="uk-UA" dirty="0" smtClean="0"/>
              <a:t>Загальні відомості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330952"/>
          </a:xfrm>
        </p:spPr>
        <p:txBody>
          <a:bodyPr/>
          <a:lstStyle/>
          <a:p>
            <a:r>
              <a:rPr lang="ru-RU" dirty="0" err="1" smtClean="0"/>
              <a:t>Площа</a:t>
            </a:r>
            <a:r>
              <a:rPr lang="ru-RU" dirty="0" smtClean="0"/>
              <a:t> Центрального </a:t>
            </a:r>
            <a:r>
              <a:rPr lang="ru-RU" dirty="0" err="1" smtClean="0"/>
              <a:t>економічного</a:t>
            </a:r>
            <a:r>
              <a:rPr lang="ru-RU" dirty="0" smtClean="0"/>
              <a:t> району, до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</a:t>
            </a:r>
            <a:r>
              <a:rPr lang="ru-RU" dirty="0" err="1" smtClean="0"/>
              <a:t>Черкаська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Кіровоградська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, — 45,5 тис. км</a:t>
            </a:r>
            <a:r>
              <a:rPr lang="ru-RU" baseline="30000" dirty="0" smtClean="0"/>
              <a:t>2</a:t>
            </a:r>
            <a:r>
              <a:rPr lang="ru-RU" dirty="0" smtClean="0"/>
              <a:t> (7,6 %). </a:t>
            </a:r>
            <a:endParaRPr lang="ru-RU" dirty="0" smtClean="0"/>
          </a:p>
          <a:p>
            <a:r>
              <a:rPr lang="ru-RU" dirty="0" err="1" smtClean="0"/>
              <a:t>Населення</a:t>
            </a:r>
            <a:r>
              <a:rPr lang="ru-RU" dirty="0" smtClean="0"/>
              <a:t> становить 2,3 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(5,2 %).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263877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19200" y="803276"/>
            <a:ext cx="6858000" cy="5143500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87465163_0_30b18_56e72a6d_l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62000" y="762000"/>
            <a:ext cx="7543800" cy="565785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655638"/>
          </a:xfrm>
        </p:spPr>
        <p:txBody>
          <a:bodyPr/>
          <a:lstStyle/>
          <a:p>
            <a:pPr algn="ctr"/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трудові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077200" cy="5330952"/>
          </a:xfrm>
        </p:spPr>
        <p:txBody>
          <a:bodyPr/>
          <a:lstStyle/>
          <a:p>
            <a:r>
              <a:rPr lang="ru-RU" dirty="0" smtClean="0"/>
              <a:t> Район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доволі</a:t>
            </a:r>
            <a:r>
              <a:rPr lang="ru-RU" dirty="0" smtClean="0"/>
              <a:t> </a:t>
            </a:r>
            <a:r>
              <a:rPr lang="ru-RU" dirty="0" err="1" smtClean="0"/>
              <a:t>сладною</a:t>
            </a:r>
            <a:r>
              <a:rPr lang="ru-RU" dirty="0" smtClean="0"/>
              <a:t> </a:t>
            </a:r>
            <a:r>
              <a:rPr lang="ru-RU" dirty="0" err="1" smtClean="0"/>
              <a:t>демографічною</a:t>
            </a:r>
            <a:r>
              <a:rPr lang="ru-RU" dirty="0" smtClean="0"/>
              <a:t> </a:t>
            </a:r>
            <a:r>
              <a:rPr lang="ru-RU" dirty="0" err="1" smtClean="0"/>
              <a:t>ситуацією</a:t>
            </a:r>
            <a:r>
              <a:rPr lang="ru-RU" dirty="0" smtClean="0"/>
              <a:t> (</a:t>
            </a:r>
            <a:r>
              <a:rPr lang="ru-RU" dirty="0" err="1" smtClean="0"/>
              <a:t>природний</a:t>
            </a:r>
            <a:r>
              <a:rPr lang="ru-RU" dirty="0" smtClean="0"/>
              <a:t> </a:t>
            </a:r>
            <a:r>
              <a:rPr lang="ru-RU" dirty="0" err="1" smtClean="0"/>
              <a:t>приріст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за 2007 </a:t>
            </a:r>
            <a:r>
              <a:rPr lang="ru-RU" dirty="0" err="1" smtClean="0"/>
              <a:t>рік</a:t>
            </a:r>
            <a:r>
              <a:rPr lang="ru-RU" dirty="0" smtClean="0"/>
              <a:t> становить </a:t>
            </a:r>
            <a:r>
              <a:rPr lang="ru-RU" dirty="0" err="1" smtClean="0"/>
              <a:t>близько</a:t>
            </a:r>
            <a:r>
              <a:rPr lang="ru-RU" dirty="0" smtClean="0"/>
              <a:t> 9 на 1000 </a:t>
            </a:r>
            <a:r>
              <a:rPr lang="ru-RU" dirty="0" err="1" smtClean="0"/>
              <a:t>осіб</a:t>
            </a:r>
            <a:r>
              <a:rPr lang="ru-RU" dirty="0" smtClean="0"/>
              <a:t>).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Середня</a:t>
            </a:r>
            <a:r>
              <a:rPr lang="ru-RU" dirty="0" smtClean="0"/>
              <a:t> густота </a:t>
            </a:r>
            <a:r>
              <a:rPr lang="ru-RU" dirty="0" err="1" smtClean="0"/>
              <a:t>населення</a:t>
            </a:r>
            <a:r>
              <a:rPr lang="ru-RU" dirty="0" smtClean="0"/>
              <a:t> в Центральному </a:t>
            </a:r>
            <a:r>
              <a:rPr lang="ru-RU" dirty="0" err="1" smtClean="0"/>
              <a:t>економічному</a:t>
            </a:r>
            <a:r>
              <a:rPr lang="ru-RU" dirty="0" smtClean="0"/>
              <a:t> </a:t>
            </a:r>
            <a:r>
              <a:rPr lang="ru-RU" dirty="0" err="1" smtClean="0"/>
              <a:t>районі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нижча</a:t>
            </a:r>
            <a:r>
              <a:rPr lang="ru-RU" dirty="0" smtClean="0"/>
              <a:t> за </a:t>
            </a:r>
            <a:r>
              <a:rPr lang="ru-RU" dirty="0" err="1" smtClean="0"/>
              <a:t>середню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— </a:t>
            </a:r>
            <a:r>
              <a:rPr lang="ru-RU" dirty="0" err="1" smtClean="0"/>
              <a:t>понад</a:t>
            </a:r>
            <a:r>
              <a:rPr lang="ru-RU" dirty="0" smtClean="0"/>
              <a:t> 51 особа на 1 </a:t>
            </a:r>
            <a:r>
              <a:rPr lang="ru-RU" dirty="0" smtClean="0"/>
              <a:t>км</a:t>
            </a:r>
            <a:r>
              <a:rPr lang="ru-RU" baseline="30000" dirty="0" smtClean="0"/>
              <a:t>2.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Черкаській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щільність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— 62,4 особи на км</a:t>
            </a:r>
            <a:r>
              <a:rPr lang="ru-RU" baseline="30000" dirty="0" smtClean="0"/>
              <a:t>2</a:t>
            </a:r>
            <a:r>
              <a:rPr lang="ru-RU" dirty="0" smtClean="0"/>
              <a:t>, у </a:t>
            </a:r>
            <a:r>
              <a:rPr lang="ru-RU" dirty="0" err="1" smtClean="0"/>
              <a:t>Кіровоградській</a:t>
            </a:r>
            <a:r>
              <a:rPr lang="ru-RU" dirty="0" smtClean="0"/>
              <a:t> — 41,7 особи на км</a:t>
            </a:r>
            <a:r>
              <a:rPr lang="ru-RU" baseline="30000" dirty="0" smtClean="0"/>
              <a:t>2</a:t>
            </a:r>
            <a:r>
              <a:rPr lang="ru-RU" dirty="0" smtClean="0"/>
              <a:t> (одна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найменших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урбанізації</a:t>
            </a:r>
            <a:r>
              <a:rPr lang="ru-RU" dirty="0" smtClean="0"/>
              <a:t> в </a:t>
            </a:r>
            <a:r>
              <a:rPr lang="ru-RU" dirty="0" err="1" smtClean="0"/>
              <a:t>обох</a:t>
            </a:r>
            <a:r>
              <a:rPr lang="ru-RU" dirty="0" smtClean="0"/>
              <a:t> областях </a:t>
            </a:r>
            <a:r>
              <a:rPr lang="ru-RU" dirty="0" err="1" smtClean="0"/>
              <a:t>менший</a:t>
            </a:r>
            <a:r>
              <a:rPr lang="ru-RU" dirty="0" smtClean="0"/>
              <a:t> за </a:t>
            </a:r>
            <a:r>
              <a:rPr lang="ru-RU" dirty="0" err="1" smtClean="0"/>
              <a:t>середній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— 62 % у </a:t>
            </a:r>
            <a:r>
              <a:rPr lang="ru-RU" dirty="0" err="1" smtClean="0"/>
              <a:t>Кіровоградській</a:t>
            </a:r>
            <a:r>
              <a:rPr lang="ru-RU" dirty="0" smtClean="0"/>
              <a:t> та 56 % — у </a:t>
            </a:r>
            <a:r>
              <a:rPr lang="ru-RU" dirty="0" err="1" smtClean="0"/>
              <a:t>Черкаській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305800" cy="6092952"/>
          </a:xfrm>
        </p:spPr>
        <p:txBody>
          <a:bodyPr/>
          <a:lstStyle/>
          <a:p>
            <a:r>
              <a:rPr lang="ru-RU" dirty="0" err="1" smtClean="0"/>
              <a:t>Українці</a:t>
            </a:r>
            <a:r>
              <a:rPr lang="ru-RU" dirty="0" smtClean="0"/>
              <a:t> в </a:t>
            </a:r>
            <a:r>
              <a:rPr lang="ru-RU" dirty="0" err="1" smtClean="0"/>
              <a:t>районі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91,5 %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них, </a:t>
            </a:r>
            <a:r>
              <a:rPr lang="ru-RU" dirty="0" err="1" smtClean="0"/>
              <a:t>здебільшого</a:t>
            </a:r>
            <a:r>
              <a:rPr lang="ru-RU" dirty="0" smtClean="0"/>
              <a:t> у великих </a:t>
            </a:r>
            <a:r>
              <a:rPr lang="ru-RU" dirty="0" err="1" smtClean="0"/>
              <a:t>містах</a:t>
            </a:r>
            <a:r>
              <a:rPr lang="ru-RU" dirty="0" smtClean="0"/>
              <a:t> </a:t>
            </a:r>
            <a:r>
              <a:rPr lang="ru-RU" dirty="0" err="1" smtClean="0"/>
              <a:t>проживають</a:t>
            </a:r>
            <a:r>
              <a:rPr lang="ru-RU" dirty="0" smtClean="0"/>
              <a:t> </a:t>
            </a:r>
            <a:r>
              <a:rPr lang="ru-RU" dirty="0" err="1" smtClean="0"/>
              <a:t>росіяни</a:t>
            </a:r>
            <a:r>
              <a:rPr lang="ru-RU" dirty="0" smtClean="0"/>
              <a:t>, </a:t>
            </a:r>
            <a:r>
              <a:rPr lang="ru-RU" dirty="0" err="1" smtClean="0"/>
              <a:t>білоруси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поляки, </a:t>
            </a:r>
            <a:r>
              <a:rPr lang="ru-RU" dirty="0" err="1" smtClean="0"/>
              <a:t>євреї</a:t>
            </a:r>
            <a:r>
              <a:rPr lang="ru-RU" dirty="0" smtClean="0"/>
              <a:t>, </a:t>
            </a:r>
            <a:r>
              <a:rPr lang="ru-RU" dirty="0" err="1" smtClean="0"/>
              <a:t>болгари</a:t>
            </a:r>
            <a:r>
              <a:rPr lang="ru-RU" dirty="0" smtClean="0"/>
              <a:t>, </a:t>
            </a:r>
            <a:r>
              <a:rPr lang="ru-RU" dirty="0" err="1" smtClean="0"/>
              <a:t>молдавани</a:t>
            </a:r>
            <a:r>
              <a:rPr lang="ru-RU" dirty="0" smtClean="0"/>
              <a:t>, </a:t>
            </a:r>
            <a:r>
              <a:rPr lang="ru-RU" dirty="0" err="1" smtClean="0"/>
              <a:t>німці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працездатного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,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середніми</a:t>
            </a:r>
            <a:r>
              <a:rPr lang="ru-RU" dirty="0" smtClean="0"/>
              <a:t> </a:t>
            </a:r>
            <a:r>
              <a:rPr lang="ru-RU" dirty="0" err="1" smtClean="0"/>
              <a:t>показниками</a:t>
            </a:r>
            <a:r>
              <a:rPr lang="ru-RU" dirty="0" smtClean="0"/>
              <a:t> для </a:t>
            </a:r>
            <a:r>
              <a:rPr lang="ru-RU" dirty="0" err="1" smtClean="0"/>
              <a:t>України</a:t>
            </a:r>
            <a:r>
              <a:rPr lang="ru-RU" dirty="0" smtClean="0"/>
              <a:t>, тут </a:t>
            </a:r>
            <a:r>
              <a:rPr lang="ru-RU" dirty="0" err="1" smtClean="0"/>
              <a:t>дещо</a:t>
            </a:r>
            <a:r>
              <a:rPr lang="ru-RU" dirty="0" smtClean="0"/>
              <a:t> занижена.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дефіцит</a:t>
            </a:r>
            <a:r>
              <a:rPr lang="ru-RU" dirty="0" smtClean="0"/>
              <a:t>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сформувався</a:t>
            </a:r>
            <a:r>
              <a:rPr lang="ru-RU" dirty="0" smtClean="0"/>
              <a:t> в </a:t>
            </a:r>
            <a:r>
              <a:rPr lang="ru-RU" dirty="0" err="1" smtClean="0"/>
              <a:t>Кіровоградській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08038"/>
          </a:xfrm>
        </p:spPr>
        <p:txBody>
          <a:bodyPr/>
          <a:lstStyle/>
          <a:p>
            <a:pPr algn="ctr"/>
            <a:r>
              <a:rPr lang="uk-UA" dirty="0" smtClean="0"/>
              <a:t>Природні умови і ресурси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5595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 </a:t>
            </a:r>
            <a:r>
              <a:rPr lang="ru-RU" dirty="0" err="1" smtClean="0"/>
              <a:t>Центральний</a:t>
            </a:r>
            <a:r>
              <a:rPr lang="ru-RU" dirty="0" smtClean="0"/>
              <a:t> район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запаси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мінеральних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 </a:t>
            </a:r>
            <a:r>
              <a:rPr lang="ru-RU" dirty="0" err="1" smtClean="0"/>
              <a:t>паливних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тут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поклади</a:t>
            </a:r>
            <a:r>
              <a:rPr lang="ru-RU" dirty="0" smtClean="0"/>
              <a:t> бурого </a:t>
            </a:r>
            <a:r>
              <a:rPr lang="ru-RU" dirty="0" err="1" smtClean="0"/>
              <a:t>вугілля</a:t>
            </a:r>
            <a:r>
              <a:rPr lang="ru-RU" dirty="0" smtClean="0"/>
              <a:t> — </a:t>
            </a:r>
            <a:r>
              <a:rPr lang="ru-RU" dirty="0" err="1" smtClean="0"/>
              <a:t>Олександрійське</a:t>
            </a:r>
            <a:r>
              <a:rPr lang="ru-RU" dirty="0" smtClean="0"/>
              <a:t> (</a:t>
            </a:r>
            <a:r>
              <a:rPr lang="ru-RU" dirty="0" err="1" smtClean="0"/>
              <a:t>Кіровоградська</a:t>
            </a:r>
            <a:r>
              <a:rPr lang="ru-RU" dirty="0" smtClean="0"/>
              <a:t> область) та </a:t>
            </a:r>
            <a:r>
              <a:rPr lang="ru-RU" dirty="0" err="1" smtClean="0"/>
              <a:t>Козацьке</a:t>
            </a:r>
            <a:r>
              <a:rPr lang="ru-RU" dirty="0" smtClean="0"/>
              <a:t> (</a:t>
            </a:r>
            <a:r>
              <a:rPr lang="ru-RU" dirty="0" err="1" smtClean="0"/>
              <a:t>Черкаська</a:t>
            </a:r>
            <a:r>
              <a:rPr lang="ru-RU" dirty="0" smtClean="0"/>
              <a:t> область) </a:t>
            </a:r>
            <a:r>
              <a:rPr lang="ru-RU" dirty="0" err="1" smtClean="0"/>
              <a:t>родовища</a:t>
            </a:r>
            <a:r>
              <a:rPr lang="ru-RU" dirty="0" smtClean="0"/>
              <a:t> </a:t>
            </a:r>
            <a:r>
              <a:rPr lang="ru-RU" dirty="0" err="1" smtClean="0"/>
              <a:t>Дніпровського</a:t>
            </a:r>
            <a:r>
              <a:rPr lang="ru-RU" dirty="0" smtClean="0"/>
              <a:t> </a:t>
            </a:r>
            <a:r>
              <a:rPr lang="ru-RU" dirty="0" err="1" smtClean="0"/>
              <a:t>буровугільного</a:t>
            </a:r>
            <a:r>
              <a:rPr lang="ru-RU" dirty="0" smtClean="0"/>
              <a:t> </a:t>
            </a:r>
            <a:r>
              <a:rPr lang="ru-RU" dirty="0" err="1" smtClean="0"/>
              <a:t>басейну</a:t>
            </a:r>
            <a:r>
              <a:rPr lang="ru-RU" dirty="0" smtClean="0"/>
              <a:t>, </a:t>
            </a:r>
            <a:r>
              <a:rPr lang="ru-RU" dirty="0" err="1" smtClean="0"/>
              <a:t>горючі</a:t>
            </a:r>
            <a:r>
              <a:rPr lang="ru-RU" dirty="0" smtClean="0"/>
              <a:t> </a:t>
            </a:r>
            <a:r>
              <a:rPr lang="ru-RU" dirty="0" err="1" smtClean="0"/>
              <a:t>сланці</a:t>
            </a:r>
            <a:r>
              <a:rPr lang="ru-RU" dirty="0" smtClean="0"/>
              <a:t> </a:t>
            </a:r>
            <a:r>
              <a:rPr lang="ru-RU" dirty="0" err="1" smtClean="0"/>
              <a:t>Бовтиського</a:t>
            </a:r>
            <a:r>
              <a:rPr lang="ru-RU" dirty="0" smtClean="0"/>
              <a:t> </a:t>
            </a:r>
            <a:r>
              <a:rPr lang="ru-RU" dirty="0" err="1" smtClean="0"/>
              <a:t>родовища</a:t>
            </a:r>
            <a:r>
              <a:rPr lang="ru-RU" dirty="0" smtClean="0"/>
              <a:t>. </a:t>
            </a:r>
            <a:r>
              <a:rPr lang="ru-RU" dirty="0" err="1" smtClean="0"/>
              <a:t>Вагоме</a:t>
            </a:r>
            <a:r>
              <a:rPr lang="ru-RU" dirty="0" smtClean="0"/>
              <a:t> </a:t>
            </a:r>
            <a:r>
              <a:rPr lang="ru-RU" dirty="0" err="1" smtClean="0"/>
              <a:t>енергетичне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значні</a:t>
            </a:r>
            <a:r>
              <a:rPr lang="ru-RU" dirty="0" smtClean="0"/>
              <a:t> (</a:t>
            </a:r>
            <a:r>
              <a:rPr lang="ru-RU" dirty="0" err="1" smtClean="0"/>
              <a:t>світового</a:t>
            </a:r>
            <a:r>
              <a:rPr lang="ru-RU" dirty="0" smtClean="0"/>
              <a:t> масштабу) </a:t>
            </a:r>
            <a:r>
              <a:rPr lang="ru-RU" dirty="0" err="1" smtClean="0"/>
              <a:t>поклади</a:t>
            </a:r>
            <a:r>
              <a:rPr lang="ru-RU" dirty="0" smtClean="0"/>
              <a:t> </a:t>
            </a:r>
            <a:r>
              <a:rPr lang="ru-RU" dirty="0" err="1" smtClean="0"/>
              <a:t>уранових</a:t>
            </a:r>
            <a:r>
              <a:rPr lang="ru-RU" dirty="0" smtClean="0"/>
              <a:t> руд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агатий</a:t>
            </a:r>
            <a:r>
              <a:rPr lang="ru-RU" dirty="0" smtClean="0"/>
              <a:t> </a:t>
            </a:r>
            <a:r>
              <a:rPr lang="ru-RU" dirty="0" err="1" smtClean="0"/>
              <a:t>Центральний</a:t>
            </a:r>
            <a:r>
              <a:rPr lang="ru-RU" dirty="0" smtClean="0"/>
              <a:t> район на </a:t>
            </a:r>
            <a:r>
              <a:rPr lang="ru-RU" dirty="0" err="1" smtClean="0"/>
              <a:t>нерудні</a:t>
            </a:r>
            <a:r>
              <a:rPr lang="ru-RU" dirty="0" smtClean="0"/>
              <a:t> </a:t>
            </a:r>
            <a:r>
              <a:rPr lang="ru-RU" dirty="0" err="1" smtClean="0"/>
              <a:t>корисні</a:t>
            </a:r>
            <a:r>
              <a:rPr lang="ru-RU" dirty="0" smtClean="0"/>
              <a:t> </a:t>
            </a:r>
            <a:r>
              <a:rPr lang="ru-RU" dirty="0" err="1" smtClean="0"/>
              <a:t>копалини</a:t>
            </a:r>
            <a:r>
              <a:rPr lang="ru-RU" dirty="0" smtClean="0"/>
              <a:t>, особливо </a:t>
            </a:r>
            <a:r>
              <a:rPr lang="ru-RU" dirty="0" err="1" smtClean="0"/>
              <a:t>будівельну</a:t>
            </a:r>
            <a:r>
              <a:rPr lang="ru-RU" dirty="0" smtClean="0"/>
              <a:t> </a:t>
            </a:r>
            <a:r>
              <a:rPr lang="ru-RU" dirty="0" err="1" smtClean="0"/>
              <a:t>сировину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них </a:t>
            </a:r>
            <a:r>
              <a:rPr lang="ru-RU" dirty="0" err="1" smtClean="0"/>
              <a:t>поклади</a:t>
            </a:r>
            <a:r>
              <a:rPr lang="ru-RU" dirty="0" smtClean="0"/>
              <a:t> </a:t>
            </a:r>
            <a:r>
              <a:rPr lang="ru-RU" dirty="0" err="1" smtClean="0"/>
              <a:t>графітів</a:t>
            </a:r>
            <a:r>
              <a:rPr lang="ru-RU" dirty="0" smtClean="0"/>
              <a:t> у </a:t>
            </a:r>
            <a:r>
              <a:rPr lang="ru-RU" dirty="0" err="1" smtClean="0"/>
              <a:t>Завалівському</a:t>
            </a:r>
            <a:r>
              <a:rPr lang="ru-RU" dirty="0" smtClean="0"/>
              <a:t> </a:t>
            </a:r>
            <a:r>
              <a:rPr lang="ru-RU" dirty="0" err="1" smtClean="0"/>
              <a:t>родовищі</a:t>
            </a:r>
            <a:r>
              <a:rPr lang="ru-RU" dirty="0" smtClean="0"/>
              <a:t>, </a:t>
            </a:r>
            <a:r>
              <a:rPr lang="ru-RU" dirty="0" err="1" smtClean="0"/>
              <a:t>каолінів</a:t>
            </a:r>
            <a:r>
              <a:rPr lang="ru-RU" dirty="0" smtClean="0"/>
              <a:t>, </a:t>
            </a:r>
            <a:r>
              <a:rPr lang="ru-RU" dirty="0" err="1" smtClean="0"/>
              <a:t>бентонітових</a:t>
            </a:r>
            <a:r>
              <a:rPr lang="ru-RU" dirty="0" smtClean="0"/>
              <a:t> глин (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у </a:t>
            </a:r>
            <a:r>
              <a:rPr lang="ru-RU" dirty="0" err="1" smtClean="0"/>
              <a:t>нафтопереробці</a:t>
            </a:r>
            <a:r>
              <a:rPr lang="ru-RU" dirty="0" smtClean="0"/>
              <a:t>) на </a:t>
            </a:r>
            <a:r>
              <a:rPr lang="ru-RU" dirty="0" err="1" smtClean="0"/>
              <a:t>Черкащині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вогнетривких</a:t>
            </a:r>
            <a:r>
              <a:rPr lang="ru-RU" dirty="0" smtClean="0"/>
              <a:t> глин, </a:t>
            </a:r>
            <a:r>
              <a:rPr lang="ru-RU" dirty="0" err="1" smtClean="0"/>
              <a:t>цементної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, </a:t>
            </a:r>
            <a:r>
              <a:rPr lang="ru-RU" dirty="0" err="1" smtClean="0"/>
              <a:t>будівельного</a:t>
            </a:r>
            <a:r>
              <a:rPr lang="ru-RU" dirty="0" smtClean="0"/>
              <a:t> </a:t>
            </a:r>
            <a:r>
              <a:rPr lang="ru-RU" dirty="0" err="1" smtClean="0"/>
              <a:t>каменю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6092952"/>
          </a:xfrm>
        </p:spPr>
        <p:txBody>
          <a:bodyPr/>
          <a:lstStyle/>
          <a:p>
            <a:r>
              <a:rPr lang="ru-RU" dirty="0" smtClean="0"/>
              <a:t>На </a:t>
            </a:r>
            <a:r>
              <a:rPr lang="ru-RU" dirty="0" err="1" smtClean="0"/>
              <a:t>лісові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 район </a:t>
            </a:r>
            <a:r>
              <a:rPr lang="ru-RU" dirty="0" err="1" smtClean="0"/>
              <a:t>бідний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рекреаційних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долина </a:t>
            </a:r>
            <a:r>
              <a:rPr lang="ru-RU" dirty="0" err="1" smtClean="0"/>
              <a:t>Дніпра</a:t>
            </a:r>
            <a:r>
              <a:rPr lang="ru-RU" dirty="0" smtClean="0"/>
              <a:t>, </a:t>
            </a:r>
            <a:r>
              <a:rPr lang="ru-RU" dirty="0" err="1" smtClean="0"/>
              <a:t>різноманітні</a:t>
            </a:r>
            <a:r>
              <a:rPr lang="ru-RU" dirty="0" smtClean="0"/>
              <a:t> </a:t>
            </a:r>
            <a:r>
              <a:rPr lang="ru-RU" dirty="0" err="1" smtClean="0"/>
              <a:t>історичні</a:t>
            </a:r>
            <a:r>
              <a:rPr lang="ru-RU" dirty="0" smtClean="0"/>
              <a:t> та </a:t>
            </a:r>
            <a:r>
              <a:rPr lang="ru-RU" dirty="0" err="1" smtClean="0"/>
              <a:t>архітектурні</a:t>
            </a:r>
            <a:r>
              <a:rPr lang="ru-RU" dirty="0" smtClean="0"/>
              <a:t> </a:t>
            </a:r>
            <a:r>
              <a:rPr lang="ru-RU" dirty="0" err="1" smtClean="0"/>
              <a:t>пам'ятки</a:t>
            </a:r>
            <a:r>
              <a:rPr lang="ru-RU" dirty="0" smtClean="0"/>
              <a:t> </a:t>
            </a:r>
            <a:r>
              <a:rPr lang="ru-RU" dirty="0" err="1" smtClean="0"/>
              <a:t>Кіровограда</a:t>
            </a:r>
            <a:r>
              <a:rPr lang="ru-RU" dirty="0" smtClean="0"/>
              <a:t>, </a:t>
            </a:r>
            <a:r>
              <a:rPr lang="ru-RU" dirty="0" err="1" smtClean="0"/>
              <a:t>Умані</a:t>
            </a:r>
            <a:r>
              <a:rPr lang="ru-RU" dirty="0" smtClean="0"/>
              <a:t>, Канева, Чигирина, </a:t>
            </a:r>
            <a:r>
              <a:rPr lang="ru-RU" dirty="0" err="1" smtClean="0"/>
              <a:t>Черкас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31838"/>
          </a:xfrm>
        </p:spPr>
        <p:txBody>
          <a:bodyPr/>
          <a:lstStyle/>
          <a:p>
            <a:pPr algn="ctr"/>
            <a:r>
              <a:rPr lang="ru-RU" dirty="0" err="1" smtClean="0"/>
              <a:t>Господарство</a:t>
            </a:r>
            <a:r>
              <a:rPr lang="ru-RU" dirty="0" smtClean="0"/>
              <a:t> району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305800" cy="5559552"/>
          </a:xfrm>
        </p:spPr>
        <p:txBody>
          <a:bodyPr/>
          <a:lstStyle/>
          <a:p>
            <a:r>
              <a:rPr lang="ru-RU" dirty="0" err="1" smtClean="0"/>
              <a:t>Провідними</a:t>
            </a:r>
            <a:r>
              <a:rPr lang="ru-RU" dirty="0" smtClean="0"/>
              <a:t> в </a:t>
            </a:r>
            <a:r>
              <a:rPr lang="ru-RU" dirty="0" err="1" smtClean="0"/>
              <a:t>економічному</a:t>
            </a:r>
            <a:r>
              <a:rPr lang="ru-RU" dirty="0" smtClean="0"/>
              <a:t> </a:t>
            </a:r>
            <a:r>
              <a:rPr lang="ru-RU" dirty="0" err="1" smtClean="0"/>
              <a:t>районі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паливна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 та </a:t>
            </a:r>
            <a:r>
              <a:rPr lang="ru-RU" dirty="0" err="1" smtClean="0"/>
              <a:t>електроенергетика</a:t>
            </a:r>
            <a:r>
              <a:rPr lang="ru-RU" dirty="0" smtClean="0"/>
              <a:t>, </a:t>
            </a:r>
            <a:r>
              <a:rPr lang="ru-RU" dirty="0" err="1" smtClean="0"/>
              <a:t>машинобудування</a:t>
            </a:r>
            <a:r>
              <a:rPr lang="ru-RU" dirty="0" smtClean="0"/>
              <a:t>, </a:t>
            </a:r>
            <a:r>
              <a:rPr lang="ru-RU" dirty="0" err="1" smtClean="0"/>
              <a:t>будівельних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, </a:t>
            </a:r>
            <a:r>
              <a:rPr lang="ru-RU" dirty="0" err="1" smtClean="0"/>
              <a:t>хімічна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, </a:t>
            </a:r>
            <a:r>
              <a:rPr lang="ru-RU" dirty="0" err="1" smtClean="0"/>
              <a:t>агропро-мисловий</a:t>
            </a:r>
            <a:r>
              <a:rPr lang="ru-RU" dirty="0" smtClean="0"/>
              <a:t>, </a:t>
            </a:r>
            <a:r>
              <a:rPr lang="ru-RU" dirty="0" err="1" smtClean="0"/>
              <a:t>транспортний</a:t>
            </a:r>
            <a:r>
              <a:rPr lang="ru-RU" dirty="0" smtClean="0"/>
              <a:t>, </a:t>
            </a:r>
            <a:r>
              <a:rPr lang="ru-RU" dirty="0" err="1" smtClean="0"/>
              <a:t>рекреаційний</a:t>
            </a:r>
            <a:r>
              <a:rPr lang="ru-RU" dirty="0" smtClean="0"/>
              <a:t> </a:t>
            </a:r>
            <a:r>
              <a:rPr lang="ru-RU" dirty="0" err="1" smtClean="0"/>
              <a:t>міжгалузеві</a:t>
            </a:r>
            <a:r>
              <a:rPr lang="ru-RU" dirty="0" smtClean="0"/>
              <a:t> </a:t>
            </a:r>
            <a:r>
              <a:rPr lang="ru-RU" dirty="0" err="1" smtClean="0"/>
              <a:t>комплекси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Паливна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 та </a:t>
            </a:r>
            <a:r>
              <a:rPr lang="ru-RU" dirty="0" err="1" smtClean="0"/>
              <a:t>електроенергетика</a:t>
            </a:r>
            <a:r>
              <a:rPr lang="ru-RU" dirty="0" smtClean="0"/>
              <a:t> </a:t>
            </a:r>
            <a:r>
              <a:rPr lang="ru-RU" dirty="0" err="1" smtClean="0"/>
              <a:t>спеціалізуються</a:t>
            </a:r>
            <a:r>
              <a:rPr lang="ru-RU" dirty="0" smtClean="0"/>
              <a:t> на </a:t>
            </a:r>
            <a:r>
              <a:rPr lang="ru-RU" dirty="0" err="1" smtClean="0"/>
              <a:t>видобутку</a:t>
            </a:r>
            <a:r>
              <a:rPr lang="ru-RU" dirty="0" smtClean="0"/>
              <a:t> бурого </a:t>
            </a:r>
            <a:r>
              <a:rPr lang="ru-RU" dirty="0" err="1" smtClean="0"/>
              <a:t>вугілля</a:t>
            </a:r>
            <a:r>
              <a:rPr lang="ru-RU" dirty="0" smtClean="0"/>
              <a:t>, </a:t>
            </a:r>
            <a:r>
              <a:rPr lang="ru-RU" dirty="0" err="1" smtClean="0"/>
              <a:t>виробництві</a:t>
            </a:r>
            <a:r>
              <a:rPr lang="ru-RU" dirty="0" smtClean="0"/>
              <a:t> </a:t>
            </a:r>
            <a:r>
              <a:rPr lang="ru-RU" dirty="0" err="1" smtClean="0"/>
              <a:t>електроенергії</a:t>
            </a:r>
            <a:r>
              <a:rPr lang="ru-RU" dirty="0" smtClean="0"/>
              <a:t> на невеликих ТЕЦ </a:t>
            </a:r>
            <a:r>
              <a:rPr lang="ru-RU" dirty="0" err="1" smtClean="0"/>
              <a:t>і</a:t>
            </a:r>
            <a:r>
              <a:rPr lang="ru-RU" dirty="0" smtClean="0"/>
              <a:t> ГЕС.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паливно-енергетичних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у </a:t>
            </a:r>
            <a:r>
              <a:rPr lang="ru-RU" dirty="0" err="1" smtClean="0"/>
              <a:t>районі</a:t>
            </a:r>
            <a:r>
              <a:rPr lang="ru-RU" dirty="0" smtClean="0"/>
              <a:t> не </a:t>
            </a:r>
            <a:r>
              <a:rPr lang="ru-RU" dirty="0" err="1" smtClean="0"/>
              <a:t>вистачає</a:t>
            </a:r>
            <a:r>
              <a:rPr lang="ru-RU" dirty="0" smtClean="0"/>
              <a:t>, а тому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постачають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регіонів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305800" cy="60929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До </a:t>
            </a:r>
            <a:r>
              <a:rPr lang="ru-RU" dirty="0" err="1" smtClean="0"/>
              <a:t>металургійного</a:t>
            </a:r>
            <a:r>
              <a:rPr lang="ru-RU" dirty="0" smtClean="0"/>
              <a:t> комплексу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видобуток</a:t>
            </a:r>
            <a:r>
              <a:rPr lang="ru-RU" dirty="0" smtClean="0"/>
              <a:t> </a:t>
            </a:r>
            <a:r>
              <a:rPr lang="ru-RU" dirty="0" err="1" smtClean="0"/>
              <a:t>нікелевих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кобальтових</a:t>
            </a:r>
            <a:r>
              <a:rPr lang="ru-RU" dirty="0" smtClean="0"/>
              <a:t> руд,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збагачення</a:t>
            </a:r>
            <a:r>
              <a:rPr lang="ru-RU" dirty="0" smtClean="0"/>
              <a:t> та </a:t>
            </a:r>
            <a:r>
              <a:rPr lang="ru-RU" dirty="0" err="1" smtClean="0"/>
              <a:t>виплавка</a:t>
            </a:r>
            <a:r>
              <a:rPr lang="ru-RU" dirty="0" smtClean="0"/>
              <a:t> на </a:t>
            </a:r>
            <a:r>
              <a:rPr lang="ru-RU" dirty="0" err="1" smtClean="0"/>
              <a:t>Побузькому</a:t>
            </a:r>
            <a:r>
              <a:rPr lang="ru-RU" dirty="0" smtClean="0"/>
              <a:t> </a:t>
            </a:r>
            <a:r>
              <a:rPr lang="ru-RU" dirty="0" err="1" smtClean="0"/>
              <a:t>комбінаті</a:t>
            </a:r>
            <a:r>
              <a:rPr lang="ru-RU" dirty="0" smtClean="0"/>
              <a:t>,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рідкісних</a:t>
            </a:r>
            <a:r>
              <a:rPr lang="ru-RU" dirty="0" smtClean="0"/>
              <a:t> та тугоплавких </a:t>
            </a:r>
            <a:r>
              <a:rPr lang="ru-RU" dirty="0" err="1" smtClean="0"/>
              <a:t>металів</a:t>
            </a:r>
            <a:r>
              <a:rPr lang="ru-RU" dirty="0" smtClean="0"/>
              <a:t> у </a:t>
            </a:r>
            <a:r>
              <a:rPr lang="ru-RU" dirty="0" err="1" smtClean="0"/>
              <a:t>Світловодську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машинобудівного</a:t>
            </a:r>
            <a:r>
              <a:rPr lang="ru-RU" dirty="0" smtClean="0"/>
              <a:t> комплексу </a:t>
            </a:r>
            <a:r>
              <a:rPr lang="ru-RU" dirty="0" err="1" smtClean="0"/>
              <a:t>найбільшого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набули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транспортне</a:t>
            </a:r>
            <a:r>
              <a:rPr lang="ru-RU" dirty="0" smtClean="0"/>
              <a:t> </a:t>
            </a:r>
            <a:r>
              <a:rPr lang="ru-RU" dirty="0" err="1" smtClean="0"/>
              <a:t>машинобудування</a:t>
            </a:r>
            <a:r>
              <a:rPr lang="ru-RU" dirty="0" smtClean="0"/>
              <a:t>, </a:t>
            </a:r>
            <a:r>
              <a:rPr lang="ru-RU" dirty="0" err="1" smtClean="0"/>
              <a:t>верстато</a:t>
            </a:r>
            <a:r>
              <a:rPr lang="ru-RU" dirty="0" smtClean="0"/>
              <a:t>-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приладобудування</a:t>
            </a:r>
            <a:r>
              <a:rPr lang="ru-RU" dirty="0" smtClean="0"/>
              <a:t>, </a:t>
            </a:r>
            <a:r>
              <a:rPr lang="ru-RU" dirty="0" err="1" smtClean="0"/>
              <a:t>радіоелектронне</a:t>
            </a:r>
            <a:r>
              <a:rPr lang="ru-RU" dirty="0" smtClean="0"/>
              <a:t> та </a:t>
            </a:r>
            <a:r>
              <a:rPr lang="ru-RU" dirty="0" err="1" smtClean="0"/>
              <a:t>електротехнічне</a:t>
            </a:r>
            <a:r>
              <a:rPr lang="ru-RU" dirty="0" smtClean="0"/>
              <a:t> </a:t>
            </a:r>
            <a:r>
              <a:rPr lang="ru-RU" dirty="0" err="1" smtClean="0"/>
              <a:t>машинобудування</a:t>
            </a:r>
            <a:r>
              <a:rPr lang="ru-RU" dirty="0" smtClean="0"/>
              <a:t>. </a:t>
            </a:r>
            <a:r>
              <a:rPr lang="ru-RU" dirty="0" err="1" smtClean="0"/>
              <a:t>Найбільшими</a:t>
            </a:r>
            <a:r>
              <a:rPr lang="ru-RU" dirty="0" smtClean="0"/>
              <a:t> центрами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Кіровоград</a:t>
            </a:r>
            <a:r>
              <a:rPr lang="ru-RU" dirty="0" smtClean="0"/>
              <a:t>, </a:t>
            </a:r>
            <a:r>
              <a:rPr lang="ru-RU" dirty="0" err="1" smtClean="0"/>
              <a:t>Олександрія</a:t>
            </a:r>
            <a:r>
              <a:rPr lang="ru-RU" dirty="0" smtClean="0"/>
              <a:t>, </a:t>
            </a:r>
            <a:r>
              <a:rPr lang="ru-RU" dirty="0" err="1" smtClean="0"/>
              <a:t>Черкаси</a:t>
            </a:r>
            <a:r>
              <a:rPr lang="ru-RU" dirty="0" smtClean="0"/>
              <a:t>, Умань, </a:t>
            </a:r>
            <a:r>
              <a:rPr lang="ru-RU" dirty="0" err="1" smtClean="0"/>
              <a:t>Сміла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Хімічна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 представлена </a:t>
            </a:r>
            <a:r>
              <a:rPr lang="ru-RU" dirty="0" err="1" smtClean="0"/>
              <a:t>підприємствами</a:t>
            </a:r>
            <a:r>
              <a:rPr lang="ru-RU" dirty="0" smtClean="0"/>
              <a:t> </a:t>
            </a:r>
            <a:r>
              <a:rPr lang="ru-RU" dirty="0" err="1" smtClean="0"/>
              <a:t>основної</a:t>
            </a:r>
            <a:r>
              <a:rPr lang="ru-RU" dirty="0" smtClean="0"/>
              <a:t> </a:t>
            </a:r>
            <a:r>
              <a:rPr lang="ru-RU" dirty="0" err="1" smtClean="0"/>
              <a:t>хімії</a:t>
            </a:r>
            <a:r>
              <a:rPr lang="ru-RU" dirty="0" smtClean="0"/>
              <a:t>, </a:t>
            </a:r>
            <a:r>
              <a:rPr lang="ru-RU" dirty="0" err="1" smtClean="0"/>
              <a:t>хімії</a:t>
            </a:r>
            <a:r>
              <a:rPr lang="ru-RU" dirty="0" smtClean="0"/>
              <a:t> </a:t>
            </a:r>
            <a:r>
              <a:rPr lang="ru-RU" dirty="0" err="1" smtClean="0"/>
              <a:t>органічного</a:t>
            </a:r>
            <a:r>
              <a:rPr lang="ru-RU" dirty="0" smtClean="0"/>
              <a:t> синтезу,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концентруються</a:t>
            </a:r>
            <a:r>
              <a:rPr lang="ru-RU" dirty="0" smtClean="0"/>
              <a:t> в </a:t>
            </a:r>
            <a:r>
              <a:rPr lang="ru-RU" dirty="0" err="1" smtClean="0"/>
              <a:t>Черкасах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місцеву</a:t>
            </a:r>
            <a:r>
              <a:rPr lang="ru-RU" dirty="0" smtClean="0"/>
              <a:t> </a:t>
            </a:r>
            <a:r>
              <a:rPr lang="ru-RU" dirty="0" err="1" smtClean="0"/>
              <a:t>сировину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споживача</a:t>
            </a:r>
            <a:r>
              <a:rPr lang="ru-RU" dirty="0" smtClean="0"/>
              <a:t> </a:t>
            </a:r>
            <a:r>
              <a:rPr lang="ru-RU" dirty="0" err="1" smtClean="0"/>
              <a:t>зорієнтований</a:t>
            </a:r>
            <a:r>
              <a:rPr lang="ru-RU" dirty="0" smtClean="0"/>
              <a:t> </a:t>
            </a:r>
            <a:r>
              <a:rPr lang="ru-RU" dirty="0" err="1" smtClean="0"/>
              <a:t>потужний</a:t>
            </a:r>
            <a:r>
              <a:rPr lang="ru-RU" dirty="0" smtClean="0"/>
              <a:t> </a:t>
            </a:r>
            <a:r>
              <a:rPr lang="ru-RU" dirty="0" err="1" smtClean="0"/>
              <a:t>будівельно-індустріальний</a:t>
            </a:r>
            <a:r>
              <a:rPr lang="ru-RU" dirty="0" smtClean="0"/>
              <a:t> комплекс.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6092952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Агропромисловий</a:t>
            </a:r>
            <a:r>
              <a:rPr lang="ru-RU" dirty="0" smtClean="0"/>
              <a:t> комплекс Центрального ЕР </a:t>
            </a:r>
            <a:r>
              <a:rPr lang="ru-RU" dirty="0" err="1" smtClean="0"/>
              <a:t>є</a:t>
            </a:r>
            <a:r>
              <a:rPr lang="ru-RU" dirty="0" smtClean="0"/>
              <a:t>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провідних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Основою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розвинуте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сільськогосподарське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багаті</a:t>
            </a:r>
            <a:r>
              <a:rPr lang="ru-RU" dirty="0" smtClean="0"/>
              <a:t> </a:t>
            </a:r>
            <a:r>
              <a:rPr lang="ru-RU" dirty="0" err="1" smtClean="0"/>
              <a:t>агрокліматичні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 району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ільшу</a:t>
            </a:r>
            <a:r>
              <a:rPr lang="ru-RU" dirty="0" smtClean="0"/>
              <a:t> </a:t>
            </a:r>
            <a:r>
              <a:rPr lang="ru-RU" dirty="0" err="1" smtClean="0"/>
              <a:t>частку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(71 %)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рослинництво</a:t>
            </a:r>
            <a:r>
              <a:rPr lang="ru-RU" dirty="0" smtClean="0"/>
              <a:t>, яке </a:t>
            </a:r>
            <a:r>
              <a:rPr lang="ru-RU" dirty="0" err="1" smtClean="0"/>
              <a:t>спеціалізується</a:t>
            </a:r>
            <a:r>
              <a:rPr lang="ru-RU" dirty="0" smtClean="0"/>
              <a:t> </a:t>
            </a:r>
            <a:r>
              <a:rPr lang="ru-RU" dirty="0" err="1" smtClean="0"/>
              <a:t>передусім</a:t>
            </a:r>
            <a:r>
              <a:rPr lang="ru-RU" dirty="0" smtClean="0"/>
              <a:t> на </a:t>
            </a:r>
            <a:r>
              <a:rPr lang="ru-RU" dirty="0" err="1" smtClean="0"/>
              <a:t>вирощуванні</a:t>
            </a:r>
            <a:r>
              <a:rPr lang="ru-RU" dirty="0" smtClean="0"/>
              <a:t> </a:t>
            </a:r>
            <a:r>
              <a:rPr lang="ru-RU" dirty="0" err="1" smtClean="0"/>
              <a:t>зернових</a:t>
            </a:r>
            <a:r>
              <a:rPr lang="ru-RU" dirty="0" smtClean="0"/>
              <a:t> культур (</a:t>
            </a:r>
            <a:r>
              <a:rPr lang="ru-RU" dirty="0" err="1" smtClean="0"/>
              <a:t>озимої</a:t>
            </a:r>
            <a:r>
              <a:rPr lang="ru-RU" dirty="0" smtClean="0"/>
              <a:t> </a:t>
            </a:r>
            <a:r>
              <a:rPr lang="ru-RU" dirty="0" err="1" smtClean="0"/>
              <a:t>пшениці</a:t>
            </a:r>
            <a:r>
              <a:rPr lang="ru-RU" dirty="0" smtClean="0"/>
              <a:t>, </a:t>
            </a:r>
            <a:r>
              <a:rPr lang="ru-RU" dirty="0" err="1" smtClean="0"/>
              <a:t>кукурудзи</a:t>
            </a:r>
            <a:r>
              <a:rPr lang="ru-RU" dirty="0" smtClean="0"/>
              <a:t> на зерно), </a:t>
            </a:r>
            <a:r>
              <a:rPr lang="ru-RU" dirty="0" err="1" smtClean="0"/>
              <a:t>технічних</a:t>
            </a:r>
            <a:r>
              <a:rPr lang="ru-RU" dirty="0" smtClean="0"/>
              <a:t> культур (</a:t>
            </a:r>
            <a:r>
              <a:rPr lang="ru-RU" dirty="0" err="1" smtClean="0"/>
              <a:t>соняшнику</a:t>
            </a:r>
            <a:r>
              <a:rPr lang="ru-RU" dirty="0" smtClean="0"/>
              <a:t> та </a:t>
            </a:r>
            <a:r>
              <a:rPr lang="ru-RU" dirty="0" err="1" smtClean="0"/>
              <a:t>цукрового</a:t>
            </a:r>
            <a:r>
              <a:rPr lang="ru-RU" dirty="0" smtClean="0"/>
              <a:t> </a:t>
            </a:r>
            <a:r>
              <a:rPr lang="ru-RU" dirty="0" err="1" smtClean="0"/>
              <a:t>буряку</a:t>
            </a:r>
            <a:r>
              <a:rPr lang="ru-RU" dirty="0" smtClean="0"/>
              <a:t>), </a:t>
            </a:r>
            <a:r>
              <a:rPr lang="ru-RU" dirty="0" err="1" smtClean="0"/>
              <a:t>овочівництві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плодівництві</a:t>
            </a:r>
            <a:r>
              <a:rPr lang="ru-RU" dirty="0" smtClean="0"/>
              <a:t>. </a:t>
            </a:r>
            <a:r>
              <a:rPr lang="ru-RU" dirty="0" err="1" smtClean="0"/>
              <a:t>Тваринництво</a:t>
            </a:r>
            <a:r>
              <a:rPr lang="ru-RU" dirty="0" smtClean="0"/>
              <a:t>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м'ясного</a:t>
            </a:r>
            <a:r>
              <a:rPr lang="ru-RU" dirty="0" smtClean="0"/>
              <a:t> </a:t>
            </a:r>
            <a:r>
              <a:rPr lang="ru-RU" dirty="0" err="1" smtClean="0"/>
              <a:t>напряму</a:t>
            </a:r>
            <a:r>
              <a:rPr lang="ru-RU" dirty="0" smtClean="0"/>
              <a:t> (</a:t>
            </a:r>
            <a:r>
              <a:rPr lang="ru-RU" dirty="0" err="1" smtClean="0"/>
              <a:t>молочно-м'ясне</a:t>
            </a:r>
            <a:r>
              <a:rPr lang="ru-RU" dirty="0" smtClean="0"/>
              <a:t> </a:t>
            </a:r>
            <a:r>
              <a:rPr lang="ru-RU" dirty="0" err="1" smtClean="0"/>
              <a:t>скотарство</a:t>
            </a:r>
            <a:r>
              <a:rPr lang="ru-RU" dirty="0" smtClean="0"/>
              <a:t>, </a:t>
            </a:r>
            <a:r>
              <a:rPr lang="ru-RU" dirty="0" err="1" smtClean="0"/>
              <a:t>свинарство</a:t>
            </a:r>
            <a:r>
              <a:rPr lang="ru-RU" dirty="0" smtClean="0"/>
              <a:t>, </a:t>
            </a:r>
            <a:r>
              <a:rPr lang="ru-RU" dirty="0" err="1" smtClean="0"/>
              <a:t>птахівництво</a:t>
            </a:r>
            <a:r>
              <a:rPr lang="ru-RU" dirty="0" smtClean="0"/>
              <a:t>, </a:t>
            </a:r>
            <a:r>
              <a:rPr lang="ru-RU" dirty="0" err="1" smtClean="0"/>
              <a:t>вівчарство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Сільське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 району </a:t>
            </a:r>
            <a:r>
              <a:rPr lang="ru-RU" dirty="0" err="1" smtClean="0"/>
              <a:t>визначило</a:t>
            </a:r>
            <a:r>
              <a:rPr lang="ru-RU" dirty="0" smtClean="0"/>
              <a:t> </a:t>
            </a:r>
            <a:r>
              <a:rPr lang="ru-RU" dirty="0" err="1" smtClean="0"/>
              <a:t>спеціалізацію</a:t>
            </a:r>
            <a:r>
              <a:rPr lang="ru-RU" dirty="0" smtClean="0"/>
              <a:t> </a:t>
            </a:r>
            <a:r>
              <a:rPr lang="ru-RU" dirty="0" err="1" smtClean="0"/>
              <a:t>харчової</a:t>
            </a:r>
            <a:r>
              <a:rPr lang="ru-RU" dirty="0" smtClean="0"/>
              <a:t> </a:t>
            </a:r>
            <a:r>
              <a:rPr lang="ru-RU" dirty="0" err="1" smtClean="0"/>
              <a:t>індустрії</a:t>
            </a:r>
            <a:r>
              <a:rPr lang="ru-RU" dirty="0" smtClean="0"/>
              <a:t> на </a:t>
            </a:r>
            <a:r>
              <a:rPr lang="ru-RU" dirty="0" err="1" smtClean="0"/>
              <a:t>виробництві</a:t>
            </a:r>
            <a:r>
              <a:rPr lang="ru-RU" dirty="0" smtClean="0"/>
              <a:t> </a:t>
            </a:r>
            <a:r>
              <a:rPr lang="ru-RU" dirty="0" err="1" smtClean="0"/>
              <a:t>борошна</a:t>
            </a:r>
            <a:r>
              <a:rPr lang="ru-RU" dirty="0" smtClean="0"/>
              <a:t>, </a:t>
            </a:r>
            <a:r>
              <a:rPr lang="ru-RU" dirty="0" err="1" smtClean="0"/>
              <a:t>цукру</a:t>
            </a:r>
            <a:r>
              <a:rPr lang="ru-RU" dirty="0" smtClean="0"/>
              <a:t>, </a:t>
            </a:r>
            <a:r>
              <a:rPr lang="ru-RU" dirty="0" err="1" smtClean="0"/>
              <a:t>олії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</TotalTime>
  <Words>451</Words>
  <PresentationFormat>Экран (4:3)</PresentationFormat>
  <Paragraphs>40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Центральний економічний район</vt:lpstr>
      <vt:lpstr>Загальні відомості</vt:lpstr>
      <vt:lpstr>Населення і трудові ресурси</vt:lpstr>
      <vt:lpstr>Слайд 4</vt:lpstr>
      <vt:lpstr>Природні умови і ресурси</vt:lpstr>
      <vt:lpstr>Слайд 6</vt:lpstr>
      <vt:lpstr>Господарство району</vt:lpstr>
      <vt:lpstr>Слайд 8</vt:lpstr>
      <vt:lpstr>Слайд 9</vt:lpstr>
      <vt:lpstr>Слайд 10</vt:lpstr>
      <vt:lpstr>Найбільші міста</vt:lpstr>
      <vt:lpstr>Слайд 12</vt:lpstr>
      <vt:lpstr>Проблеми й перспективи розвитку</vt:lpstr>
      <vt:lpstr>Черкаська область</vt:lpstr>
      <vt:lpstr>Слайд 15</vt:lpstr>
      <vt:lpstr>Слайд 16</vt:lpstr>
      <vt:lpstr>Слайд 17</vt:lpstr>
      <vt:lpstr>Кіровоградська область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Центральний економічний район</dc:title>
  <cp:lastModifiedBy>UserXP</cp:lastModifiedBy>
  <cp:revision>3</cp:revision>
  <dcterms:modified xsi:type="dcterms:W3CDTF">2012-05-18T06:50:39Z</dcterms:modified>
</cp:coreProperties>
</file>