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0A907B-68AC-453F-B6F5-903EA4551EC3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22C1CD-83BD-4D53-A36E-B53AE07B75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829761"/>
          </a:xfrm>
        </p:spPr>
        <p:txBody>
          <a:bodyPr>
            <a:noAutofit/>
          </a:bodyPr>
          <a:lstStyle/>
          <a:p>
            <a:r>
              <a:rPr lang="ru-RU" sz="13800" dirty="0" err="1" smtClean="0">
                <a:solidFill>
                  <a:srgbClr val="002060"/>
                </a:solidFill>
                <a:latin typeface="Gabriola" pitchFamily="82" charset="0"/>
              </a:rPr>
              <a:t>Франція</a:t>
            </a:r>
            <a:endParaRPr lang="ru-RU" sz="13800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026" name="Picture 2" descr="C:\Users\ммм\Downloads\f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6767143" cy="4356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Gabriola" pitchFamily="82" charset="0"/>
              </a:rPr>
              <a:t>1. Загальні відомості про країну.</a:t>
            </a:r>
            <a:endParaRPr lang="ru-RU" sz="4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86073"/>
            <a:ext cx="8460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Офіційна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назва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держави</a:t>
            </a:r>
            <a:r>
              <a:rPr lang="ru-RU" dirty="0" smtClean="0">
                <a:latin typeface="Cambria" pitchFamily="18" charset="0"/>
              </a:rPr>
              <a:t> - </a:t>
            </a:r>
            <a:r>
              <a:rPr lang="ru-RU" dirty="0" err="1" smtClean="0">
                <a:latin typeface="Cambria" pitchFamily="18" charset="0"/>
              </a:rPr>
              <a:t>Французька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Республіка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Площа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>
                <a:latin typeface="Cambria" pitchFamily="18" charset="0"/>
              </a:rPr>
              <a:t>543 965 км²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Населення</a:t>
            </a:r>
            <a:r>
              <a:rPr lang="ru-RU" dirty="0" smtClean="0">
                <a:latin typeface="Cambria" pitchFamily="18" charset="0"/>
              </a:rPr>
              <a:t> - 65 073 482. </a:t>
            </a:r>
            <a:r>
              <a:rPr lang="ru-RU" dirty="0" err="1" smtClean="0">
                <a:latin typeface="Cambria" pitchFamily="18" charset="0"/>
              </a:rPr>
              <a:t>Столиця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і </a:t>
            </a:r>
            <a:r>
              <a:rPr lang="ru-RU" dirty="0" err="1">
                <a:latin typeface="Cambria" pitchFamily="18" charset="0"/>
              </a:rPr>
              <a:t>найбільше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місто</a:t>
            </a:r>
            <a:r>
              <a:rPr lang="ru-RU" dirty="0">
                <a:latin typeface="Cambria" pitchFamily="18" charset="0"/>
              </a:rPr>
              <a:t> — </a:t>
            </a:r>
            <a:r>
              <a:rPr lang="ru-RU" dirty="0" smtClean="0">
                <a:latin typeface="Cambria" pitchFamily="18" charset="0"/>
              </a:rPr>
              <a:t>Париж. </a:t>
            </a:r>
          </a:p>
          <a:p>
            <a:r>
              <a:rPr lang="ru-RU" dirty="0" smtClean="0">
                <a:latin typeface="Cambria" pitchFamily="18" charset="0"/>
              </a:rPr>
              <a:t>Форма державного </a:t>
            </a:r>
            <a:r>
              <a:rPr lang="ru-RU" dirty="0" err="1" smtClean="0">
                <a:latin typeface="Cambria" pitchFamily="18" charset="0"/>
              </a:rPr>
              <a:t>правління</a:t>
            </a:r>
            <a:r>
              <a:rPr lang="ru-RU" dirty="0" smtClean="0">
                <a:latin typeface="Cambria" pitchFamily="18" charset="0"/>
              </a:rPr>
              <a:t> – </a:t>
            </a:r>
            <a:r>
              <a:rPr lang="ru-RU" dirty="0" err="1" smtClean="0">
                <a:latin typeface="Cambria" pitchFamily="18" charset="0"/>
              </a:rPr>
              <a:t>президентсько-парламентська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республіка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є </a:t>
            </a:r>
            <a:r>
              <a:rPr lang="ru-RU" dirty="0" err="1" smtClean="0">
                <a:latin typeface="Cambria" pitchFamily="18" charset="0"/>
              </a:rPr>
              <a:t>унітарною</a:t>
            </a:r>
            <a:r>
              <a:rPr lang="ru-RU" dirty="0" smtClean="0">
                <a:latin typeface="Cambria" pitchFamily="18" charset="0"/>
              </a:rPr>
              <a:t> державою.  Вона </a:t>
            </a:r>
            <a:r>
              <a:rPr lang="ru-RU" dirty="0" err="1" smtClean="0">
                <a:latin typeface="Cambria" pitchFamily="18" charset="0"/>
              </a:rPr>
              <a:t>складається</a:t>
            </a:r>
            <a:r>
              <a:rPr lang="ru-RU" dirty="0" smtClean="0">
                <a:latin typeface="Cambria" pitchFamily="18" charset="0"/>
              </a:rPr>
              <a:t> з 101 департаменту </a:t>
            </a:r>
            <a:r>
              <a:rPr lang="en-US" dirty="0" smtClean="0">
                <a:latin typeface="Cambria" pitchFamily="18" charset="0"/>
              </a:rPr>
              <a:t>22 </a:t>
            </a:r>
            <a:r>
              <a:rPr lang="ru-RU" dirty="0" err="1" smtClean="0">
                <a:latin typeface="Cambria" pitchFamily="18" charset="0"/>
              </a:rPr>
              <a:t>метропольних</a:t>
            </a:r>
            <a:r>
              <a:rPr lang="ru-RU" dirty="0" smtClean="0">
                <a:latin typeface="Cambria" pitchFamily="18" charset="0"/>
              </a:rPr>
              <a:t> та 5 </a:t>
            </a:r>
            <a:r>
              <a:rPr lang="ru-RU" dirty="0" err="1" smtClean="0">
                <a:latin typeface="Cambria" pitchFamily="18" charset="0"/>
              </a:rPr>
              <a:t>заморських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регіонів</a:t>
            </a:r>
            <a:r>
              <a:rPr lang="ru-RU" dirty="0" smtClean="0">
                <a:latin typeface="Cambria" pitchFamily="18" charset="0"/>
              </a:rPr>
              <a:t> , </a:t>
            </a:r>
            <a:r>
              <a:rPr lang="en-US" dirty="0" smtClean="0">
                <a:latin typeface="Cambria" pitchFamily="18" charset="0"/>
              </a:rPr>
              <a:t>329 </a:t>
            </a:r>
            <a:r>
              <a:rPr lang="ru-RU" dirty="0" err="1" smtClean="0">
                <a:latin typeface="Cambria" pitchFamily="18" charset="0"/>
              </a:rPr>
              <a:t>округів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Існує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також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поділ</a:t>
            </a:r>
            <a:r>
              <a:rPr lang="ru-RU" dirty="0" smtClean="0">
                <a:latin typeface="Cambria" pitchFamily="18" charset="0"/>
              </a:rPr>
              <a:t> на 37 </a:t>
            </a:r>
            <a:r>
              <a:rPr lang="ru-RU" dirty="0" err="1" smtClean="0">
                <a:latin typeface="Cambria" pitchFamily="18" charset="0"/>
              </a:rPr>
              <a:t>історичних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провінцій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Окрім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метрополії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Франції</a:t>
            </a:r>
            <a:r>
              <a:rPr lang="ru-RU" dirty="0">
                <a:latin typeface="Cambria" pitchFamily="18" charset="0"/>
              </a:rPr>
              <a:t> належать </a:t>
            </a:r>
            <a:r>
              <a:rPr lang="ru-RU" dirty="0" err="1">
                <a:latin typeface="Cambria" pitchFamily="18" charset="0"/>
              </a:rPr>
              <a:t>численні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заморські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території</a:t>
            </a:r>
            <a:r>
              <a:rPr lang="ru-RU" dirty="0" smtClean="0">
                <a:latin typeface="Cambria" pitchFamily="18" charset="0"/>
              </a:rPr>
              <a:t> - Гваделупа, Сен-</a:t>
            </a:r>
            <a:r>
              <a:rPr lang="ru-RU" dirty="0" err="1" smtClean="0">
                <a:latin typeface="Cambria" pitchFamily="18" charset="0"/>
              </a:rPr>
              <a:t>Бартельмі</a:t>
            </a:r>
            <a:r>
              <a:rPr lang="ru-RU" dirty="0" smtClean="0">
                <a:latin typeface="Cambria" pitchFamily="18" charset="0"/>
              </a:rPr>
              <a:t>, Сен-Мартен, </a:t>
            </a:r>
            <a:r>
              <a:rPr lang="ru-RU" dirty="0" err="1" smtClean="0">
                <a:latin typeface="Cambria" pitchFamily="18" charset="0"/>
              </a:rPr>
              <a:t>Французька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Гвіана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Мартиніка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Майотта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Назва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походить </a:t>
            </a:r>
            <a:r>
              <a:rPr lang="ru-RU" dirty="0" err="1" smtClean="0">
                <a:latin typeface="Cambria" pitchFamily="18" charset="0"/>
              </a:rPr>
              <a:t>від</a:t>
            </a:r>
            <a:r>
              <a:rPr lang="ru-RU" dirty="0" smtClean="0">
                <a:latin typeface="Cambria" pitchFamily="18" charset="0"/>
              </a:rPr>
              <a:t> лат. </a:t>
            </a:r>
            <a:r>
              <a:rPr lang="en-US" dirty="0" err="1" smtClean="0">
                <a:latin typeface="Cambria" pitchFamily="18" charset="0"/>
              </a:rPr>
              <a:t>Francia</a:t>
            </a:r>
            <a:r>
              <a:rPr lang="en-US" dirty="0" smtClean="0">
                <a:latin typeface="Cambria" pitchFamily="18" charset="0"/>
              </a:rPr>
              <a:t> — </a:t>
            </a:r>
            <a:r>
              <a:rPr lang="ru-RU" dirty="0" smtClean="0">
                <a:latin typeface="Cambria" pitchFamily="18" charset="0"/>
              </a:rPr>
              <a:t>Земля </a:t>
            </a:r>
            <a:r>
              <a:rPr lang="ru-RU" dirty="0" err="1" smtClean="0">
                <a:latin typeface="Cambria" pitchFamily="18" charset="0"/>
              </a:rPr>
              <a:t>франків</a:t>
            </a:r>
            <a:r>
              <a:rPr lang="ru-RU" dirty="0" smtClean="0">
                <a:latin typeface="Cambria" pitchFamily="18" charset="0"/>
              </a:rPr>
              <a:t>. </a:t>
            </a:r>
          </a:p>
          <a:p>
            <a:r>
              <a:rPr lang="ru-RU" dirty="0" err="1" smtClean="0">
                <a:latin typeface="Cambria" pitchFamily="18" charset="0"/>
              </a:rPr>
              <a:t>Національне</a:t>
            </a:r>
            <a:r>
              <a:rPr lang="ru-RU" dirty="0" smtClean="0">
                <a:latin typeface="Cambria" pitchFamily="18" charset="0"/>
              </a:rPr>
              <a:t> свято — 14 </a:t>
            </a:r>
            <a:r>
              <a:rPr lang="ru-RU" dirty="0" err="1" smtClean="0">
                <a:latin typeface="Cambria" pitchFamily="18" charset="0"/>
              </a:rPr>
              <a:t>липня</a:t>
            </a:r>
            <a:r>
              <a:rPr lang="ru-RU" dirty="0" smtClean="0">
                <a:latin typeface="Cambria" pitchFamily="18" charset="0"/>
              </a:rPr>
              <a:t> — День </a:t>
            </a:r>
            <a:r>
              <a:rPr lang="ru-RU" dirty="0" err="1" smtClean="0">
                <a:latin typeface="Cambria" pitchFamily="18" charset="0"/>
              </a:rPr>
              <a:t>взяття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Бастилії</a:t>
            </a:r>
            <a:r>
              <a:rPr lang="ru-RU" dirty="0" smtClean="0">
                <a:latin typeface="Cambria" pitchFamily="18" charset="0"/>
              </a:rPr>
              <a:t> (1789).</a:t>
            </a:r>
          </a:p>
          <a:p>
            <a:r>
              <a:rPr lang="ru-RU" dirty="0" smtClean="0">
                <a:latin typeface="Cambria" pitchFamily="18" charset="0"/>
              </a:rPr>
              <a:t>Прапор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синьо-біло-червоний</a:t>
            </a:r>
            <a:r>
              <a:rPr lang="ru-RU" dirty="0" smtClean="0">
                <a:latin typeface="Cambria" pitchFamily="18" charset="0"/>
              </a:rPr>
              <a:t>. </a:t>
            </a:r>
          </a:p>
          <a:p>
            <a:r>
              <a:rPr lang="ru-RU" dirty="0" err="1" smtClean="0">
                <a:latin typeface="Cambria" pitchFamily="18" charset="0"/>
              </a:rPr>
              <a:t>Білий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колір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символізує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королівську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владу</a:t>
            </a:r>
            <a:r>
              <a:rPr lang="ru-RU" dirty="0" smtClean="0">
                <a:latin typeface="Cambria" pitchFamily="18" charset="0"/>
              </a:rPr>
              <a:t>, </a:t>
            </a:r>
          </a:p>
          <a:p>
            <a:r>
              <a:rPr lang="ru-RU" dirty="0" smtClean="0">
                <a:latin typeface="Cambria" pitchFamily="18" charset="0"/>
              </a:rPr>
              <a:t>а </a:t>
            </a:r>
            <a:r>
              <a:rPr lang="ru-RU" dirty="0" err="1" smtClean="0">
                <a:latin typeface="Cambria" pitchFamily="18" charset="0"/>
              </a:rPr>
              <a:t>синій</a:t>
            </a:r>
            <a:r>
              <a:rPr lang="ru-RU" dirty="0" smtClean="0">
                <a:latin typeface="Cambria" pitchFamily="18" charset="0"/>
              </a:rPr>
              <a:t> і </a:t>
            </a:r>
            <a:r>
              <a:rPr lang="ru-RU" dirty="0" err="1" smtClean="0">
                <a:latin typeface="Cambria" pitchFamily="18" charset="0"/>
              </a:rPr>
              <a:t>червоний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кольори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кокарди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r>
              <a:rPr lang="ru-RU" dirty="0" err="1" smtClean="0">
                <a:latin typeface="Cambria" pitchFamily="18" charset="0"/>
              </a:rPr>
              <a:t>національної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гвардії</a:t>
            </a:r>
            <a:r>
              <a:rPr lang="ru-RU" dirty="0" smtClean="0">
                <a:latin typeface="Cambria" pitchFamily="18" charset="0"/>
              </a:rPr>
              <a:t> Парижа.</a:t>
            </a:r>
          </a:p>
          <a:p>
            <a:r>
              <a:rPr lang="ru-RU" dirty="0" err="1" smtClean="0">
                <a:latin typeface="Cambria" pitchFamily="18" charset="0"/>
              </a:rPr>
              <a:t>Своїм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національним</a:t>
            </a:r>
            <a:r>
              <a:rPr lang="ru-RU" dirty="0" smtClean="0">
                <a:latin typeface="Cambria" pitchFamily="18" charset="0"/>
              </a:rPr>
              <a:t> символом </a:t>
            </a:r>
            <a:r>
              <a:rPr lang="ru-RU" dirty="0" err="1" smtClean="0">
                <a:latin typeface="Cambria" pitchFamily="18" charset="0"/>
              </a:rPr>
              <a:t>французи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r>
              <a:rPr lang="ru-RU" dirty="0" err="1" smtClean="0">
                <a:latin typeface="Cambria" pitchFamily="18" charset="0"/>
              </a:rPr>
              <a:t>вважають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Маріанну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символічний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r>
              <a:rPr lang="ru-RU" dirty="0" err="1" smtClean="0">
                <a:latin typeface="Cambria" pitchFamily="18" charset="0"/>
              </a:rPr>
              <a:t>жіночий</a:t>
            </a:r>
            <a:r>
              <a:rPr lang="ru-RU" dirty="0" smtClean="0">
                <a:latin typeface="Cambria" pitchFamily="18" charset="0"/>
              </a:rPr>
              <a:t> образ, </a:t>
            </a:r>
            <a:r>
              <a:rPr lang="ru-RU" dirty="0" err="1" smtClean="0">
                <a:latin typeface="Cambria" pitchFamily="18" charset="0"/>
              </a:rPr>
              <a:t>який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уособлює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Францію</a:t>
            </a:r>
            <a:r>
              <a:rPr lang="ru-RU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2051" name="Picture 3" descr="C:\Users\ммм\Downloads\f37b624b6c_193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78038"/>
            <a:ext cx="4355977" cy="347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03" y="1166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Gabriola" pitchFamily="82" charset="0"/>
              </a:rPr>
              <a:t>2. Географічне положення.</a:t>
            </a:r>
            <a:endParaRPr lang="ru-RU" sz="4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7" y="764704"/>
            <a:ext cx="91403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займає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західну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частину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Європейського</a:t>
            </a:r>
            <a:r>
              <a:rPr lang="ru-RU" dirty="0" smtClean="0">
                <a:latin typeface="Cambria" pitchFamily="18" charset="0"/>
              </a:rPr>
              <a:t> материка. </a:t>
            </a:r>
            <a:r>
              <a:rPr lang="ru-RU" dirty="0" err="1" smtClean="0">
                <a:latin typeface="Cambria" pitchFamily="18" charset="0"/>
              </a:rPr>
              <a:t>Завдяки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своєму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географічному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геополітичному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розташуванню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нерідко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називають</a:t>
            </a:r>
            <a:r>
              <a:rPr lang="ru-RU" dirty="0" smtClean="0">
                <a:latin typeface="Cambria" pitchFamily="18" charset="0"/>
              </a:rPr>
              <a:t> «центральною </a:t>
            </a:r>
            <a:r>
              <a:rPr lang="ru-RU" dirty="0" err="1" smtClean="0">
                <a:latin typeface="Cambria" pitchFamily="18" charset="0"/>
              </a:rPr>
              <a:t>країною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Західної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Європи</a:t>
            </a:r>
            <a:r>
              <a:rPr lang="ru-RU" dirty="0" smtClean="0">
                <a:latin typeface="Cambria" pitchFamily="18" charset="0"/>
              </a:rPr>
              <a:t>».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має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одночасний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вихід</a:t>
            </a:r>
            <a:r>
              <a:rPr lang="ru-RU" dirty="0" smtClean="0">
                <a:latin typeface="Cambria" pitchFamily="18" charset="0"/>
              </a:rPr>
              <a:t> до </a:t>
            </a:r>
            <a:r>
              <a:rPr lang="ru-RU" dirty="0" err="1" smtClean="0">
                <a:latin typeface="Cambria" pitchFamily="18" charset="0"/>
              </a:rPr>
              <a:t>Атлантичного</a:t>
            </a:r>
            <a:r>
              <a:rPr lang="ru-RU" dirty="0" smtClean="0">
                <a:latin typeface="Cambria" pitchFamily="18" charset="0"/>
              </a:rPr>
              <a:t> океану, </a:t>
            </a:r>
            <a:r>
              <a:rPr lang="ru-RU" dirty="0" err="1" smtClean="0">
                <a:latin typeface="Cambria" pitchFamily="18" charset="0"/>
              </a:rPr>
              <a:t>Середземного</a:t>
            </a:r>
            <a:r>
              <a:rPr lang="ru-RU" dirty="0" smtClean="0">
                <a:latin typeface="Cambria" pitchFamily="18" charset="0"/>
              </a:rPr>
              <a:t> моря і через Ла-Манш у </a:t>
            </a:r>
            <a:r>
              <a:rPr lang="ru-RU" dirty="0" err="1" smtClean="0">
                <a:latin typeface="Cambria" pitchFamily="18" charset="0"/>
              </a:rPr>
              <a:t>Північне</a:t>
            </a:r>
            <a:r>
              <a:rPr lang="ru-RU" dirty="0" smtClean="0">
                <a:latin typeface="Cambria" pitchFamily="18" charset="0"/>
              </a:rPr>
              <a:t> море та </a:t>
            </a:r>
            <a:r>
              <a:rPr lang="ru-RU" dirty="0" err="1" smtClean="0">
                <a:latin typeface="Cambria" pitchFamily="18" charset="0"/>
              </a:rPr>
              <a:t>контролює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головні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гірські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системи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Західної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Європи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межує</a:t>
            </a:r>
            <a:r>
              <a:rPr lang="ru-RU" dirty="0" smtClean="0">
                <a:latin typeface="Cambria" pitchFamily="18" charset="0"/>
              </a:rPr>
              <a:t> з </a:t>
            </a:r>
            <a:r>
              <a:rPr lang="ru-RU" dirty="0" err="1" smtClean="0">
                <a:latin typeface="Cambria" pitchFamily="18" charset="0"/>
              </a:rPr>
              <a:t>Андоррою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Бельгією</a:t>
            </a:r>
            <a:r>
              <a:rPr lang="ru-RU" dirty="0" smtClean="0">
                <a:latin typeface="Cambria" pitchFamily="18" charset="0"/>
              </a:rPr>
              <a:t>, Люксембургом, </a:t>
            </a:r>
            <a:r>
              <a:rPr lang="ru-RU" dirty="0" err="1" smtClean="0">
                <a:latin typeface="Cambria" pitchFamily="18" charset="0"/>
              </a:rPr>
              <a:t>Німеччиною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Швейцарією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Італією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Іспанією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r>
              <a:rPr lang="ru-RU" dirty="0" smtClean="0">
                <a:latin typeface="Cambria" pitchFamily="18" charset="0"/>
              </a:rPr>
              <a:t>У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представлені</a:t>
            </a:r>
            <a:r>
              <a:rPr lang="ru-RU" dirty="0" smtClean="0">
                <a:latin typeface="Cambria" pitchFamily="18" charset="0"/>
              </a:rPr>
              <a:t> три </a:t>
            </a:r>
            <a:r>
              <a:rPr lang="ru-RU" dirty="0" err="1" smtClean="0">
                <a:latin typeface="Cambria" pitchFamily="18" charset="0"/>
              </a:rPr>
              <a:t>різних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типи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рельєфу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високі</a:t>
            </a:r>
            <a:r>
              <a:rPr lang="ru-RU" dirty="0" smtClean="0">
                <a:latin typeface="Cambria" pitchFamily="18" charset="0"/>
              </a:rPr>
              <a:t> гори, </a:t>
            </a:r>
            <a:r>
              <a:rPr lang="ru-RU" dirty="0" err="1" smtClean="0">
                <a:latin typeface="Cambria" pitchFamily="18" charset="0"/>
              </a:rPr>
              <a:t>древнє</a:t>
            </a:r>
            <a:r>
              <a:rPr lang="ru-RU" dirty="0" smtClean="0">
                <a:latin typeface="Cambria" pitchFamily="18" charset="0"/>
              </a:rPr>
              <a:t> плато і </a:t>
            </a:r>
            <a:r>
              <a:rPr lang="ru-RU" dirty="0" err="1" smtClean="0">
                <a:latin typeface="Cambria" pitchFamily="18" charset="0"/>
              </a:rPr>
              <a:t>рівнини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Західні</a:t>
            </a:r>
            <a:r>
              <a:rPr lang="ru-RU" dirty="0" smtClean="0">
                <a:latin typeface="Cambria" pitchFamily="18" charset="0"/>
              </a:rPr>
              <a:t> і </a:t>
            </a:r>
            <a:r>
              <a:rPr lang="ru-RU" dirty="0" err="1" smtClean="0">
                <a:latin typeface="Cambria" pitchFamily="18" charset="0"/>
              </a:rPr>
              <a:t>північні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райони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рівнини</a:t>
            </a:r>
            <a:r>
              <a:rPr lang="ru-RU" dirty="0" smtClean="0">
                <a:latin typeface="Cambria" pitchFamily="18" charset="0"/>
              </a:rPr>
              <a:t> і </a:t>
            </a:r>
            <a:r>
              <a:rPr lang="ru-RU" dirty="0" err="1" smtClean="0">
                <a:latin typeface="Cambria" pitchFamily="18" charset="0"/>
              </a:rPr>
              <a:t>низькогір'я</a:t>
            </a:r>
            <a:r>
              <a:rPr lang="ru-RU" dirty="0" smtClean="0">
                <a:latin typeface="Cambria" pitchFamily="18" charset="0"/>
              </a:rPr>
              <a:t>. </a:t>
            </a:r>
          </a:p>
          <a:p>
            <a:r>
              <a:rPr lang="ru-RU" dirty="0" smtClean="0">
                <a:latin typeface="Cambria" pitchFamily="18" charset="0"/>
              </a:rPr>
              <a:t>В </a:t>
            </a:r>
            <a:r>
              <a:rPr lang="ru-RU" dirty="0" err="1" smtClean="0">
                <a:latin typeface="Cambria" pitchFamily="18" charset="0"/>
              </a:rPr>
              <a:t>центрі</a:t>
            </a:r>
            <a:r>
              <a:rPr lang="ru-RU" dirty="0" smtClean="0">
                <a:latin typeface="Cambria" pitchFamily="18" charset="0"/>
              </a:rPr>
              <a:t> і на </a:t>
            </a:r>
            <a:r>
              <a:rPr lang="ru-RU" dirty="0" err="1" smtClean="0">
                <a:latin typeface="Cambria" pitchFamily="18" charset="0"/>
              </a:rPr>
              <a:t>сході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середньовисотні</a:t>
            </a:r>
            <a:r>
              <a:rPr lang="ru-RU" dirty="0" smtClean="0">
                <a:latin typeface="Cambria" pitchFamily="18" charset="0"/>
              </a:rPr>
              <a:t> гори. На </a:t>
            </a:r>
            <a:r>
              <a:rPr lang="ru-RU" dirty="0" err="1" smtClean="0">
                <a:latin typeface="Cambria" pitchFamily="18" charset="0"/>
              </a:rPr>
              <a:t>південному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заході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Піренеї</a:t>
            </a:r>
            <a:r>
              <a:rPr lang="ru-RU" dirty="0" smtClean="0">
                <a:latin typeface="Cambria" pitchFamily="18" charset="0"/>
              </a:rPr>
              <a:t>. На </a:t>
            </a:r>
            <a:r>
              <a:rPr lang="ru-RU" dirty="0" err="1" smtClean="0">
                <a:latin typeface="Cambria" pitchFamily="18" charset="0"/>
              </a:rPr>
              <a:t>південному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сході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Альпи</a:t>
            </a:r>
            <a:r>
              <a:rPr lang="ru-RU" dirty="0" smtClean="0">
                <a:latin typeface="Cambria" pitchFamily="18" charset="0"/>
              </a:rPr>
              <a:t> (</a:t>
            </a:r>
            <a:r>
              <a:rPr lang="ru-RU" dirty="0" err="1" smtClean="0">
                <a:latin typeface="Cambria" pitchFamily="18" charset="0"/>
              </a:rPr>
              <a:t>найвища</a:t>
            </a:r>
            <a:r>
              <a:rPr lang="ru-RU" dirty="0" smtClean="0">
                <a:latin typeface="Cambria" pitchFamily="18" charset="0"/>
              </a:rPr>
              <a:t> вершина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Західної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Європи</a:t>
            </a:r>
            <a:r>
              <a:rPr lang="ru-RU" dirty="0" smtClean="0">
                <a:latin typeface="Cambria" pitchFamily="18" charset="0"/>
              </a:rPr>
              <a:t> — г. Монблан, 4807 м). </a:t>
            </a:r>
          </a:p>
          <a:p>
            <a:r>
              <a:rPr lang="ru-RU" dirty="0" err="1" smtClean="0">
                <a:latin typeface="Cambria" pitchFamily="18" charset="0"/>
              </a:rPr>
              <a:t>Інші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великі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гірські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системи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окрім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r>
              <a:rPr lang="ru-RU" dirty="0" err="1" smtClean="0">
                <a:latin typeface="Cambria" pitchFamily="18" charset="0"/>
              </a:rPr>
              <a:t>цих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Центральний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Французький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масив</a:t>
            </a:r>
            <a:r>
              <a:rPr lang="ru-RU" dirty="0" smtClean="0">
                <a:latin typeface="Cambria" pitchFamily="18" charset="0"/>
              </a:rPr>
              <a:t>, </a:t>
            </a:r>
          </a:p>
          <a:p>
            <a:r>
              <a:rPr lang="ru-RU" dirty="0" smtClean="0">
                <a:latin typeface="Cambria" pitchFamily="18" charset="0"/>
              </a:rPr>
              <a:t>Юра, </a:t>
            </a:r>
            <a:r>
              <a:rPr lang="ru-RU" dirty="0" err="1" smtClean="0">
                <a:latin typeface="Cambria" pitchFamily="18" charset="0"/>
              </a:rPr>
              <a:t>Вогези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Севенни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r>
              <a:rPr lang="ru-RU" dirty="0" err="1" smtClean="0">
                <a:latin typeface="Cambria" pitchFamily="18" charset="0"/>
              </a:rPr>
              <a:t>Великі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ріки</a:t>
            </a:r>
            <a:r>
              <a:rPr lang="ru-RU" dirty="0" smtClean="0">
                <a:latin typeface="Cambria" pitchFamily="18" charset="0"/>
              </a:rPr>
              <a:t> — Сена (</a:t>
            </a:r>
            <a:r>
              <a:rPr lang="ru-RU" dirty="0" err="1" smtClean="0">
                <a:latin typeface="Cambria" pitchFamily="18" charset="0"/>
              </a:rPr>
              <a:t>найдовша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річка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r>
              <a:rPr lang="ru-RU" dirty="0" err="1">
                <a:latin typeface="Cambria" pitchFamily="18" charset="0"/>
              </a:rPr>
              <a:t>к</a:t>
            </a:r>
            <a:r>
              <a:rPr lang="ru-RU" dirty="0" err="1" smtClean="0">
                <a:latin typeface="Cambria" pitchFamily="18" charset="0"/>
              </a:rPr>
              <a:t>раїни</a:t>
            </a:r>
            <a:r>
              <a:rPr lang="ru-RU" dirty="0" smtClean="0">
                <a:latin typeface="Cambria" pitchFamily="18" charset="0"/>
              </a:rPr>
              <a:t>),Рона, Луара, Гаронна, </a:t>
            </a:r>
          </a:p>
          <a:p>
            <a:r>
              <a:rPr lang="ru-RU" dirty="0" smtClean="0">
                <a:latin typeface="Cambria" pitchFamily="18" charset="0"/>
              </a:rPr>
              <a:t>Рейн.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075" name="Picture 3" descr="C:\Users\ммм\Downloads\map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 b="10846"/>
          <a:stretch/>
        </p:blipFill>
        <p:spPr bwMode="auto">
          <a:xfrm>
            <a:off x="4355976" y="3635869"/>
            <a:ext cx="4770864" cy="3205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7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20761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Gabriola" pitchFamily="82" charset="0"/>
              </a:rPr>
              <a:t>3. Природні умови і ресурси.</a:t>
            </a:r>
            <a:endParaRPr lang="ru-RU" sz="4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9252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лежить</a:t>
            </a:r>
            <a:r>
              <a:rPr lang="ru-RU" dirty="0" smtClean="0">
                <a:latin typeface="Cambria" pitchFamily="18" charset="0"/>
              </a:rPr>
              <a:t> у </a:t>
            </a:r>
            <a:r>
              <a:rPr lang="ru-RU" dirty="0" err="1" smtClean="0">
                <a:latin typeface="Cambria" pitchFamily="18" charset="0"/>
              </a:rPr>
              <a:t>помірних</a:t>
            </a:r>
            <a:r>
              <a:rPr lang="ru-RU" dirty="0" smtClean="0">
                <a:latin typeface="Cambria" pitchFamily="18" charset="0"/>
              </a:rPr>
              <a:t> широтах і є </a:t>
            </a:r>
            <a:r>
              <a:rPr lang="ru-RU" dirty="0" err="1" smtClean="0">
                <a:latin typeface="Cambria" pitchFamily="18" charset="0"/>
              </a:rPr>
              <a:t>єдиною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європейською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країною</a:t>
            </a:r>
            <a:r>
              <a:rPr lang="ru-RU" dirty="0" smtClean="0">
                <a:latin typeface="Cambria" pitchFamily="18" charset="0"/>
              </a:rPr>
              <a:t>, яка </a:t>
            </a:r>
            <a:r>
              <a:rPr lang="ru-RU" dirty="0" err="1" smtClean="0">
                <a:latin typeface="Cambria" pitchFamily="18" charset="0"/>
              </a:rPr>
              <a:t>розташована</a:t>
            </a:r>
            <a:r>
              <a:rPr lang="ru-RU" dirty="0" smtClean="0">
                <a:latin typeface="Cambria" pitchFamily="18" charset="0"/>
              </a:rPr>
              <a:t> в </a:t>
            </a:r>
            <a:r>
              <a:rPr lang="ru-RU" dirty="0" err="1" smtClean="0">
                <a:latin typeface="Cambria" pitchFamily="18" charset="0"/>
              </a:rPr>
              <a:t>чотирьох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кліматичних</a:t>
            </a:r>
            <a:r>
              <a:rPr lang="ru-RU" dirty="0" smtClean="0">
                <a:latin typeface="Cambria" pitchFamily="18" charset="0"/>
              </a:rPr>
              <a:t> зонах. </a:t>
            </a:r>
            <a:r>
              <a:rPr lang="ru-RU" dirty="0" err="1" smtClean="0">
                <a:latin typeface="Cambria" pitchFamily="18" charset="0"/>
              </a:rPr>
              <a:t>Клімат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сприятливий</a:t>
            </a:r>
            <a:r>
              <a:rPr lang="ru-RU" dirty="0" smtClean="0">
                <a:latin typeface="Cambria" pitchFamily="18" charset="0"/>
              </a:rPr>
              <a:t> для </a:t>
            </a:r>
            <a:r>
              <a:rPr lang="ru-RU" dirty="0" err="1" smtClean="0">
                <a:latin typeface="Cambria" pitchFamily="18" charset="0"/>
              </a:rPr>
              <a:t>життя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населення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недостатньо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забезпечена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мінеральними</a:t>
            </a:r>
            <a:r>
              <a:rPr lang="ru-RU" dirty="0" smtClean="0">
                <a:latin typeface="Cambria" pitchFamily="18" charset="0"/>
              </a:rPr>
              <a:t> ресурсами для </a:t>
            </a:r>
            <a:r>
              <a:rPr lang="ru-RU" dirty="0" err="1" smtClean="0">
                <a:latin typeface="Cambria" pitchFamily="18" charset="0"/>
              </a:rPr>
              <a:t>розвитку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промисловості</a:t>
            </a:r>
            <a:r>
              <a:rPr lang="ru-RU" dirty="0" smtClean="0">
                <a:latin typeface="Cambria" pitchFamily="18" charset="0"/>
              </a:rPr>
              <a:t> і </a:t>
            </a:r>
            <a:r>
              <a:rPr lang="ru-RU" dirty="0" err="1" smtClean="0">
                <a:latin typeface="Cambria" pitchFamily="18" charset="0"/>
              </a:rPr>
              <a:t>залежить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від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імпорту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сировини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енергоносіїв</a:t>
            </a:r>
            <a:r>
              <a:rPr lang="ru-RU" dirty="0" smtClean="0">
                <a:latin typeface="Cambria" pitchFamily="18" charset="0"/>
              </a:rPr>
              <a:t>. Запаси </a:t>
            </a:r>
            <a:r>
              <a:rPr lang="ru-RU" dirty="0" err="1" smtClean="0">
                <a:latin typeface="Cambria" pitchFamily="18" charset="0"/>
              </a:rPr>
              <a:t>вугілля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нафти</a:t>
            </a:r>
            <a:r>
              <a:rPr lang="ru-RU" dirty="0" smtClean="0">
                <a:latin typeface="Cambria" pitchFamily="18" charset="0"/>
              </a:rPr>
              <a:t>, природного газу та руд </a:t>
            </a:r>
            <a:r>
              <a:rPr lang="ru-RU" dirty="0" err="1" smtClean="0">
                <a:latin typeface="Cambria" pitchFamily="18" charset="0"/>
              </a:rPr>
              <a:t>кольорових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металів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незначні</a:t>
            </a:r>
            <a:r>
              <a:rPr lang="ru-RU" dirty="0" smtClean="0">
                <a:latin typeface="Cambria" pitchFamily="18" charset="0"/>
              </a:rPr>
              <a:t>. У той же час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посідає</a:t>
            </a:r>
            <a:r>
              <a:rPr lang="ru-RU" dirty="0" smtClean="0">
                <a:latin typeface="Cambria" pitchFamily="18" charset="0"/>
              </a:rPr>
              <a:t> перше </a:t>
            </a:r>
            <a:r>
              <a:rPr lang="ru-RU" dirty="0" err="1" smtClean="0">
                <a:latin typeface="Cambria" pitchFamily="18" charset="0"/>
              </a:rPr>
              <a:t>місце</a:t>
            </a:r>
            <a:r>
              <a:rPr lang="ru-RU" dirty="0" smtClean="0">
                <a:latin typeface="Cambria" pitchFamily="18" charset="0"/>
              </a:rPr>
              <a:t> в </a:t>
            </a:r>
            <a:r>
              <a:rPr lang="ru-RU" dirty="0" err="1" smtClean="0">
                <a:latin typeface="Cambria" pitchFamily="18" charset="0"/>
              </a:rPr>
              <a:t>Європі</a:t>
            </a:r>
            <a:r>
              <a:rPr lang="ru-RU" dirty="0" smtClean="0">
                <a:latin typeface="Cambria" pitchFamily="18" charset="0"/>
              </a:rPr>
              <a:t> за запасами </a:t>
            </a:r>
            <a:r>
              <a:rPr lang="ru-RU" dirty="0" err="1" smtClean="0">
                <a:latin typeface="Cambria" pitchFamily="18" charset="0"/>
              </a:rPr>
              <a:t>уранових</a:t>
            </a:r>
            <a:r>
              <a:rPr lang="ru-RU" dirty="0" smtClean="0">
                <a:latin typeface="Cambria" pitchFamily="18" charset="0"/>
              </a:rPr>
              <a:t> руд. </a:t>
            </a:r>
            <a:r>
              <a:rPr lang="ru-RU" dirty="0" err="1" smtClean="0">
                <a:latin typeface="Cambria" pitchFamily="18" charset="0"/>
              </a:rPr>
              <a:t>Поклади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залізних</a:t>
            </a:r>
            <a:r>
              <a:rPr lang="ru-RU" dirty="0" smtClean="0">
                <a:latin typeface="Cambria" pitchFamily="18" charset="0"/>
              </a:rPr>
              <a:t> руд у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найбільші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серед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країн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Західної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Європи</a:t>
            </a:r>
            <a:r>
              <a:rPr lang="ru-RU" dirty="0" smtClean="0">
                <a:latin typeface="Cambria" pitchFamily="18" charset="0"/>
              </a:rPr>
              <a:t>. На </a:t>
            </a:r>
            <a:r>
              <a:rPr lang="ru-RU" dirty="0" err="1" smtClean="0">
                <a:latin typeface="Cambria" pitchFamily="18" charset="0"/>
              </a:rPr>
              <a:t>півдні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держави</a:t>
            </a:r>
            <a:r>
              <a:rPr lang="ru-RU" dirty="0" smtClean="0">
                <a:latin typeface="Cambria" pitchFamily="18" charset="0"/>
              </a:rPr>
              <a:t> є </a:t>
            </a:r>
            <a:r>
              <a:rPr lang="ru-RU" dirty="0" err="1" smtClean="0">
                <a:latin typeface="Cambria" pitchFamily="18" charset="0"/>
              </a:rPr>
              <a:t>великі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родовища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бокситів</a:t>
            </a:r>
            <a:r>
              <a:rPr lang="ru-RU" dirty="0" smtClean="0">
                <a:latin typeface="Cambria" pitchFamily="18" charset="0"/>
              </a:rPr>
              <a:t>, в </a:t>
            </a:r>
            <a:r>
              <a:rPr lang="ru-RU" dirty="0" err="1" smtClean="0">
                <a:latin typeface="Cambria" pitchFamily="18" charset="0"/>
              </a:rPr>
              <a:t>Ельзасі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калійної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солі</a:t>
            </a:r>
            <a:r>
              <a:rPr lang="ru-RU" dirty="0" smtClean="0">
                <a:latin typeface="Cambria" pitchFamily="18" charset="0"/>
              </a:rPr>
              <a:t>, в </a:t>
            </a:r>
            <a:r>
              <a:rPr lang="ru-RU" dirty="0" err="1" smtClean="0">
                <a:latin typeface="Cambria" pitchFamily="18" charset="0"/>
              </a:rPr>
              <a:t>Лотарингії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кухонної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солі</a:t>
            </a:r>
            <a:r>
              <a:rPr lang="ru-RU" dirty="0" smtClean="0">
                <a:latin typeface="Cambria" pitchFamily="18" charset="0"/>
              </a:rPr>
              <a:t>. Вона </a:t>
            </a:r>
            <a:r>
              <a:rPr lang="ru-RU" dirty="0" err="1" smtClean="0">
                <a:latin typeface="Cambria" pitchFamily="18" charset="0"/>
              </a:rPr>
              <a:t>досить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багата</a:t>
            </a:r>
            <a:r>
              <a:rPr lang="ru-RU" dirty="0" smtClean="0">
                <a:latin typeface="Cambria" pitchFamily="18" charset="0"/>
              </a:rPr>
              <a:t> на </a:t>
            </a:r>
            <a:r>
              <a:rPr lang="ru-RU" dirty="0" err="1" smtClean="0">
                <a:latin typeface="Cambria" pitchFamily="18" charset="0"/>
              </a:rPr>
              <a:t>будівельну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сировину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Країна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забезпечена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прісними</a:t>
            </a:r>
            <a:r>
              <a:rPr lang="ru-RU" dirty="0" smtClean="0">
                <a:latin typeface="Cambria" pitchFamily="18" charset="0"/>
              </a:rPr>
              <a:t> водами, </a:t>
            </a:r>
            <a:r>
              <a:rPr lang="ru-RU" dirty="0" err="1" smtClean="0">
                <a:latin typeface="Cambria" pitchFamily="18" charset="0"/>
              </a:rPr>
              <a:t>має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значні</a:t>
            </a:r>
            <a:r>
              <a:rPr lang="ru-RU" dirty="0" smtClean="0">
                <a:latin typeface="Cambria" pitchFamily="18" charset="0"/>
              </a:rPr>
              <a:t> запаси </a:t>
            </a:r>
            <a:r>
              <a:rPr lang="ru-RU" dirty="0" err="1" smtClean="0">
                <a:latin typeface="Cambria" pitchFamily="18" charset="0"/>
              </a:rPr>
              <a:t>гідроенергетичних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ресурсів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альпійських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річок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морських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припливів.Ліси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займають</a:t>
            </a:r>
            <a:r>
              <a:rPr lang="ru-RU" dirty="0" smtClean="0">
                <a:latin typeface="Cambria" pitchFamily="18" charset="0"/>
              </a:rPr>
              <a:t> 25% </a:t>
            </a:r>
            <a:r>
              <a:rPr lang="ru-RU" dirty="0" err="1" smtClean="0">
                <a:latin typeface="Cambria" pitchFamily="18" charset="0"/>
              </a:rPr>
              <a:t>території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. За </a:t>
            </a:r>
            <a:r>
              <a:rPr lang="ru-RU" dirty="0" err="1" smtClean="0">
                <a:latin typeface="Cambria" pitchFamily="18" charset="0"/>
              </a:rPr>
              <a:t>рахунок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власних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ресурсів</a:t>
            </a:r>
            <a:r>
              <a:rPr lang="ru-RU" dirty="0" smtClean="0">
                <a:latin typeface="Cambria" pitchFamily="18" charset="0"/>
              </a:rPr>
              <a:t> вона не </a:t>
            </a:r>
            <a:r>
              <a:rPr lang="ru-RU" dirty="0" err="1" smtClean="0">
                <a:latin typeface="Cambria" pitchFamily="18" charset="0"/>
              </a:rPr>
              <a:t>тільки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забезпечує</a:t>
            </a:r>
            <a:r>
              <a:rPr lang="ru-RU" dirty="0" smtClean="0">
                <a:latin typeface="Cambria" pitchFamily="18" charset="0"/>
              </a:rPr>
              <a:t> себе деревиною, а й </a:t>
            </a:r>
            <a:r>
              <a:rPr lang="ru-RU" dirty="0" err="1" smtClean="0">
                <a:latin typeface="Cambria" pitchFamily="18" charset="0"/>
              </a:rPr>
              <a:t>навіть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експортує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її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Південне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узбережжя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важливий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рекреаційний</a:t>
            </a:r>
            <a:r>
              <a:rPr lang="ru-RU" dirty="0" smtClean="0">
                <a:latin typeface="Cambria" pitchFamily="18" charset="0"/>
              </a:rPr>
              <a:t> район </a:t>
            </a:r>
            <a:r>
              <a:rPr lang="ru-RU" dirty="0" err="1" smtClean="0">
                <a:latin typeface="Cambria" pitchFamily="18" charset="0"/>
              </a:rPr>
              <a:t>світу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Крім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морських</a:t>
            </a:r>
            <a:r>
              <a:rPr lang="ru-RU" dirty="0" smtClean="0">
                <a:latin typeface="Cambria" pitchFamily="18" charset="0"/>
              </a:rPr>
              <a:t>  </a:t>
            </a:r>
            <a:r>
              <a:rPr lang="ru-RU" dirty="0" err="1" smtClean="0">
                <a:latin typeface="Cambria" pitchFamily="18" charset="0"/>
              </a:rPr>
              <a:t>узбереж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важливими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регіонами</a:t>
            </a:r>
            <a:r>
              <a:rPr lang="ru-RU" dirty="0" smtClean="0">
                <a:latin typeface="Cambria" pitchFamily="18" charset="0"/>
              </a:rPr>
              <a:t> є </a:t>
            </a:r>
            <a:r>
              <a:rPr lang="ru-RU" dirty="0" err="1" smtClean="0">
                <a:latin typeface="Cambria" pitchFamily="18" charset="0"/>
              </a:rPr>
              <a:t>Альпи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Піренеї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зберегла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багату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культурну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спадщину</a:t>
            </a:r>
            <a:r>
              <a:rPr lang="ru-RU" dirty="0" smtClean="0">
                <a:latin typeface="Cambria" pitchFamily="18" charset="0"/>
              </a:rPr>
              <a:t>, яка </a:t>
            </a:r>
            <a:r>
              <a:rPr lang="ru-RU" dirty="0" err="1" smtClean="0">
                <a:latin typeface="Cambria" pitchFamily="18" charset="0"/>
              </a:rPr>
              <a:t>приваблює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мільйони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туристів</a:t>
            </a:r>
            <a:r>
              <a:rPr lang="ru-RU" dirty="0" smtClean="0">
                <a:latin typeface="Cambria" pitchFamily="18" charset="0"/>
              </a:rPr>
              <a:t> до Парижа, Страсбурга, Бордо, </a:t>
            </a:r>
            <a:r>
              <a:rPr lang="ru-RU" dirty="0" err="1" smtClean="0">
                <a:latin typeface="Cambria" pitchFamily="18" charset="0"/>
              </a:rPr>
              <a:t>Ніцци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інших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міст</a:t>
            </a:r>
            <a:r>
              <a:rPr lang="ru-RU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098" name="Picture 2" descr="C:\Users\ммм\Downloads\geo_katjer_te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/>
          <a:stretch/>
        </p:blipFill>
        <p:spPr bwMode="auto">
          <a:xfrm>
            <a:off x="827584" y="4606767"/>
            <a:ext cx="3456892" cy="2251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мм\Downloads\geo_geotermal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69796"/>
            <a:ext cx="3456384" cy="2238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94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8637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Gabriola" pitchFamily="82" charset="0"/>
              </a:rPr>
              <a:t>4. Народонаселення і культура.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3071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Населення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налічує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близько</a:t>
            </a:r>
            <a:r>
              <a:rPr lang="ru-RU" dirty="0" smtClean="0">
                <a:latin typeface="Cambria" pitchFamily="18" charset="0"/>
              </a:rPr>
              <a:t> 65 млн </a:t>
            </a:r>
            <a:r>
              <a:rPr lang="ru-RU" dirty="0" err="1" smtClean="0">
                <a:latin typeface="Cambria" pitchFamily="18" charset="0"/>
              </a:rPr>
              <a:t>чол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Щільність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населення</a:t>
            </a:r>
            <a:r>
              <a:rPr lang="ru-RU" dirty="0" smtClean="0">
                <a:latin typeface="Cambria" pitchFamily="18" charset="0"/>
              </a:rPr>
              <a:t> у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108 </a:t>
            </a:r>
            <a:r>
              <a:rPr lang="ru-RU" dirty="0" err="1" smtClean="0">
                <a:latin typeface="Cambria" pitchFamily="18" charset="0"/>
              </a:rPr>
              <a:t>осіб</a:t>
            </a:r>
            <a:r>
              <a:rPr lang="ru-RU" dirty="0" smtClean="0">
                <a:latin typeface="Cambria" pitchFamily="18" charset="0"/>
              </a:rPr>
              <a:t> на 1 км². За </a:t>
            </a:r>
            <a:r>
              <a:rPr lang="ru-RU" dirty="0" err="1" smtClean="0">
                <a:latin typeface="Cambria" pitchFamily="18" charset="0"/>
              </a:rPr>
              <a:t>цим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показником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посідає</a:t>
            </a:r>
            <a:r>
              <a:rPr lang="ru-RU" dirty="0" smtClean="0">
                <a:latin typeface="Cambria" pitchFamily="18" charset="0"/>
              </a:rPr>
              <a:t> 14-е </a:t>
            </a:r>
            <a:r>
              <a:rPr lang="ru-RU" dirty="0" err="1" smtClean="0">
                <a:latin typeface="Cambria" pitchFamily="18" charset="0"/>
              </a:rPr>
              <a:t>місце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серед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країн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Євросоюзу</a:t>
            </a:r>
            <a:r>
              <a:rPr lang="ru-RU" dirty="0" smtClean="0">
                <a:latin typeface="Cambria" pitchFamily="18" charset="0"/>
              </a:rPr>
              <a:t>.  </a:t>
            </a:r>
            <a:r>
              <a:rPr lang="ru-RU" dirty="0" err="1" smtClean="0">
                <a:latin typeface="Cambria" pitchFamily="18" charset="0"/>
              </a:rPr>
              <a:t>Близько</a:t>
            </a:r>
            <a:r>
              <a:rPr lang="ru-RU" dirty="0" smtClean="0">
                <a:latin typeface="Cambria" pitchFamily="18" charset="0"/>
              </a:rPr>
              <a:t> 5 млн </a:t>
            </a:r>
            <a:r>
              <a:rPr lang="ru-RU" dirty="0" err="1" smtClean="0">
                <a:latin typeface="Cambria" pitchFamily="18" charset="0"/>
              </a:rPr>
              <a:t>чоловік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мають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іноземне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походження</a:t>
            </a:r>
            <a:r>
              <a:rPr lang="ru-RU" dirty="0" smtClean="0">
                <a:latin typeface="Cambria" pitchFamily="18" charset="0"/>
              </a:rPr>
              <a:t>, з них 2 млн </a:t>
            </a:r>
            <a:r>
              <a:rPr lang="ru-RU" dirty="0" err="1" smtClean="0">
                <a:latin typeface="Cambria" pitchFamily="18" charset="0"/>
              </a:rPr>
              <a:t>мають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французьке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громадянство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Від</a:t>
            </a:r>
            <a:r>
              <a:rPr lang="ru-RU" dirty="0" smtClean="0">
                <a:latin typeface="Cambria" pitchFamily="18" charset="0"/>
              </a:rPr>
              <a:t> 5 до 6 млн. </a:t>
            </a:r>
            <a:r>
              <a:rPr lang="ru-RU" dirty="0" err="1" smtClean="0">
                <a:latin typeface="Cambria" pitchFamily="18" charset="0"/>
              </a:rPr>
              <a:t>жителів</a:t>
            </a:r>
            <a:r>
              <a:rPr lang="ru-RU" dirty="0" smtClean="0">
                <a:latin typeface="Cambria" pitchFamily="18" charset="0"/>
              </a:rPr>
              <a:t> є мусульманами. </a:t>
            </a:r>
            <a:r>
              <a:rPr lang="ru-RU" dirty="0" err="1" smtClean="0">
                <a:latin typeface="Cambria" pitchFamily="18" charset="0"/>
              </a:rPr>
              <a:t>Природний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приріст</a:t>
            </a:r>
            <a:r>
              <a:rPr lang="ru-RU" dirty="0" smtClean="0">
                <a:latin typeface="Cambria" pitchFamily="18" charset="0"/>
              </a:rPr>
              <a:t> - 0,574 %, 346 тис </a:t>
            </a:r>
            <a:r>
              <a:rPr lang="ru-RU" dirty="0" err="1" smtClean="0">
                <a:latin typeface="Cambria" pitchFamily="18" charset="0"/>
              </a:rPr>
              <a:t>осіб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Майже</a:t>
            </a:r>
            <a:r>
              <a:rPr lang="ru-RU" dirty="0" smtClean="0">
                <a:latin typeface="Cambria" pitchFamily="18" charset="0"/>
              </a:rPr>
              <a:t> все </a:t>
            </a:r>
            <a:r>
              <a:rPr lang="ru-RU" dirty="0" err="1" smtClean="0">
                <a:latin typeface="Cambria" pitchFamily="18" charset="0"/>
              </a:rPr>
              <a:t>населення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країни</a:t>
            </a:r>
            <a:r>
              <a:rPr lang="ru-RU" dirty="0" smtClean="0">
                <a:latin typeface="Cambria" pitchFamily="18" charset="0"/>
              </a:rPr>
              <a:t> — католики. Але з </a:t>
            </a:r>
            <a:r>
              <a:rPr lang="ru-RU" dirty="0" err="1" smtClean="0">
                <a:latin typeface="Cambria" pitchFamily="18" charset="0"/>
              </a:rPr>
              <a:t>огляду</a:t>
            </a:r>
            <a:r>
              <a:rPr lang="ru-RU" dirty="0" smtClean="0">
                <a:latin typeface="Cambria" pitchFamily="18" charset="0"/>
              </a:rPr>
              <a:t> на </a:t>
            </a:r>
            <a:r>
              <a:rPr lang="ru-RU" dirty="0" err="1" smtClean="0">
                <a:latin typeface="Cambria" pitchFamily="18" charset="0"/>
              </a:rPr>
              <a:t>історичні</a:t>
            </a:r>
            <a:r>
              <a:rPr lang="ru-RU" dirty="0" smtClean="0">
                <a:latin typeface="Cambria" pitchFamily="18" charset="0"/>
              </a:rPr>
              <a:t> причини у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співіснують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багато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різних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релігій</a:t>
            </a:r>
            <a:r>
              <a:rPr lang="ru-RU" dirty="0" smtClean="0">
                <a:latin typeface="Cambria" pitchFamily="18" charset="0"/>
              </a:rPr>
              <a:t>. На другому </a:t>
            </a:r>
            <a:r>
              <a:rPr lang="ru-RU" dirty="0" err="1" smtClean="0">
                <a:latin typeface="Cambria" pitchFamily="18" charset="0"/>
              </a:rPr>
              <a:t>місці</a:t>
            </a:r>
            <a:r>
              <a:rPr lang="ru-RU" dirty="0" smtClean="0">
                <a:latin typeface="Cambria" pitchFamily="18" charset="0"/>
              </a:rPr>
              <a:t> — </a:t>
            </a:r>
            <a:r>
              <a:rPr lang="ru-RU" dirty="0" err="1" smtClean="0">
                <a:latin typeface="Cambria" pitchFamily="18" charset="0"/>
              </a:rPr>
              <a:t>іслам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Його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сповідують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вихідці</a:t>
            </a:r>
            <a:r>
              <a:rPr lang="ru-RU" dirty="0" smtClean="0">
                <a:latin typeface="Cambria" pitchFamily="18" charset="0"/>
              </a:rPr>
              <a:t> з </a:t>
            </a:r>
            <a:r>
              <a:rPr lang="ru-RU" dirty="0" err="1" smtClean="0">
                <a:latin typeface="Cambria" pitchFamily="18" charset="0"/>
              </a:rPr>
              <a:t>країн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Північної</a:t>
            </a:r>
            <a:r>
              <a:rPr lang="ru-RU" dirty="0" smtClean="0">
                <a:latin typeface="Cambria" pitchFamily="18" charset="0"/>
              </a:rPr>
              <a:t> Африки. Є </a:t>
            </a:r>
            <a:r>
              <a:rPr lang="ru-RU" dirty="0" err="1" smtClean="0">
                <a:latin typeface="Cambria" pitchFamily="18" charset="0"/>
              </a:rPr>
              <a:t>також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прибічники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юдаїзму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православ'я</a:t>
            </a:r>
            <a:r>
              <a:rPr lang="ru-RU" dirty="0" smtClean="0">
                <a:latin typeface="Cambria" pitchFamily="18" charset="0"/>
              </a:rPr>
              <a:t>, протестантизму та </a:t>
            </a:r>
            <a:r>
              <a:rPr lang="ru-RU" dirty="0" err="1" smtClean="0">
                <a:latin typeface="Cambria" pitchFamily="18" charset="0"/>
              </a:rPr>
              <a:t>англіканства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Французька</a:t>
            </a:r>
            <a:r>
              <a:rPr lang="ru-RU" dirty="0" smtClean="0">
                <a:latin typeface="Cambria" pitchFamily="18" charset="0"/>
              </a:rPr>
              <a:t> культура дала </a:t>
            </a:r>
            <a:r>
              <a:rPr lang="ru-RU" dirty="0" err="1" smtClean="0">
                <a:latin typeface="Cambria" pitchFamily="18" charset="0"/>
              </a:rPr>
              <a:t>цивілізації</a:t>
            </a:r>
            <a:r>
              <a:rPr lang="ru-RU" dirty="0" smtClean="0">
                <a:latin typeface="Cambria" pitchFamily="18" charset="0"/>
              </a:rPr>
              <a:t> великих </a:t>
            </a:r>
            <a:r>
              <a:rPr lang="ru-RU" dirty="0" err="1" smtClean="0">
                <a:latin typeface="Cambria" pitchFamily="18" charset="0"/>
              </a:rPr>
              <a:t>математиків</a:t>
            </a:r>
            <a:r>
              <a:rPr lang="ru-RU" dirty="0" smtClean="0">
                <a:latin typeface="Cambria" pitchFamily="18" charset="0"/>
              </a:rPr>
              <a:t>(Франсуа </a:t>
            </a:r>
            <a:r>
              <a:rPr lang="ru-RU" dirty="0" err="1" smtClean="0">
                <a:latin typeface="Cambria" pitchFamily="18" charset="0"/>
              </a:rPr>
              <a:t>Вієт</a:t>
            </a:r>
            <a:r>
              <a:rPr lang="ru-RU" dirty="0" smtClean="0">
                <a:latin typeface="Cambria" pitchFamily="18" charset="0"/>
              </a:rPr>
              <a:t>),</a:t>
            </a:r>
            <a:r>
              <a:rPr lang="ru-RU" dirty="0" err="1" smtClean="0">
                <a:latin typeface="Cambria" pitchFamily="18" charset="0"/>
              </a:rPr>
              <a:t>численних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філософів</a:t>
            </a:r>
            <a:r>
              <a:rPr lang="ru-RU" dirty="0" smtClean="0">
                <a:latin typeface="Cambria" pitchFamily="18" charset="0"/>
              </a:rPr>
              <a:t>(Жан-Жак Руссо),</a:t>
            </a:r>
            <a:r>
              <a:rPr lang="ru-RU" dirty="0" err="1" smtClean="0">
                <a:latin typeface="Cambria" pitchFamily="18" charset="0"/>
              </a:rPr>
              <a:t>письменників</a:t>
            </a:r>
            <a:r>
              <a:rPr lang="ru-RU" dirty="0" smtClean="0">
                <a:latin typeface="Cambria" pitchFamily="18" charset="0"/>
              </a:rPr>
              <a:t>(Оноре де Бальзак‎, Жуль Верн‎) ,</a:t>
            </a:r>
            <a:r>
              <a:rPr lang="ru-RU" dirty="0" err="1" smtClean="0">
                <a:latin typeface="Cambria" pitchFamily="18" charset="0"/>
              </a:rPr>
              <a:t>композиторів</a:t>
            </a:r>
            <a:r>
              <a:rPr lang="ru-RU" dirty="0" smtClean="0">
                <a:latin typeface="Cambria" pitchFamily="18" charset="0"/>
              </a:rPr>
              <a:t>(Клод </a:t>
            </a:r>
            <a:r>
              <a:rPr lang="ru-RU" dirty="0" err="1" smtClean="0">
                <a:latin typeface="Cambria" pitchFamily="18" charset="0"/>
              </a:rPr>
              <a:t>Дебюссі</a:t>
            </a:r>
            <a:r>
              <a:rPr lang="ru-RU" dirty="0" smtClean="0">
                <a:latin typeface="Cambria" pitchFamily="18" charset="0"/>
              </a:rPr>
              <a:t>).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відома</a:t>
            </a:r>
            <a:r>
              <a:rPr lang="ru-RU" dirty="0" smtClean="0">
                <a:latin typeface="Cambria" pitchFamily="18" charset="0"/>
              </a:rPr>
              <a:t> в </a:t>
            </a:r>
            <a:r>
              <a:rPr lang="ru-RU" dirty="0" err="1" smtClean="0">
                <a:latin typeface="Cambria" pitchFamily="18" charset="0"/>
              </a:rPr>
              <a:t>усьому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світі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своїми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численними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досягненнями</a:t>
            </a:r>
            <a:r>
              <a:rPr lang="ru-RU" dirty="0" smtClean="0">
                <a:latin typeface="Cambria" pitchFamily="18" charset="0"/>
              </a:rPr>
              <a:t> в </a:t>
            </a:r>
            <a:r>
              <a:rPr lang="ru-RU" dirty="0" err="1" smtClean="0">
                <a:latin typeface="Cambria" pitchFamily="18" charset="0"/>
              </a:rPr>
              <a:t>області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медицини</a:t>
            </a:r>
            <a:r>
              <a:rPr lang="ru-RU" dirty="0" smtClean="0">
                <a:latin typeface="Cambria" pitchFamily="18" charset="0"/>
              </a:rPr>
              <a:t> і </a:t>
            </a:r>
            <a:r>
              <a:rPr lang="ru-RU" dirty="0" err="1" smtClean="0">
                <a:latin typeface="Cambria" pitchFamily="18" charset="0"/>
              </a:rPr>
              <a:t>технології</a:t>
            </a:r>
            <a:r>
              <a:rPr lang="ru-RU" dirty="0" smtClean="0">
                <a:latin typeface="Cambria" pitchFamily="18" charset="0"/>
              </a:rPr>
              <a:t>, а </a:t>
            </a:r>
            <a:r>
              <a:rPr lang="ru-RU" dirty="0" err="1" smtClean="0">
                <a:latin typeface="Cambria" pitchFamily="18" charset="0"/>
              </a:rPr>
              <a:t>також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особливим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французьким</a:t>
            </a:r>
            <a:r>
              <a:rPr lang="ru-RU" dirty="0" smtClean="0">
                <a:latin typeface="Cambria" pitchFamily="18" charset="0"/>
              </a:rPr>
              <a:t> стилем </a:t>
            </a:r>
            <a:r>
              <a:rPr lang="ru-RU" dirty="0" err="1" smtClean="0">
                <a:latin typeface="Cambria" pitchFamily="18" charset="0"/>
              </a:rPr>
              <a:t>життя</a:t>
            </a:r>
            <a:r>
              <a:rPr lang="ru-RU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122" name="Picture 2" descr="C:\Users\ммм\Downloads\1297067154_disnejlehnd-vo-frantsii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6"/>
          <a:stretch/>
        </p:blipFill>
        <p:spPr bwMode="auto">
          <a:xfrm>
            <a:off x="63280" y="4085533"/>
            <a:ext cx="4537645" cy="279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мм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25" y="4089641"/>
            <a:ext cx="4543075" cy="2725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22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3" y="-17140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Gabriola" pitchFamily="82" charset="0"/>
              </a:rPr>
              <a:t>5. </a:t>
            </a:r>
            <a:r>
              <a:rPr lang="uk-UA" sz="4000" b="1" dirty="0" smtClean="0">
                <a:solidFill>
                  <a:srgbClr val="FF0000"/>
                </a:solidFill>
                <a:latin typeface="Gabriola" pitchFamily="82" charset="0"/>
              </a:rPr>
              <a:t>Промисловість</a:t>
            </a:r>
            <a:r>
              <a:rPr lang="uk-UA" sz="4400" b="1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endParaRPr lang="ru-RU" sz="4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7284" y="462920"/>
            <a:ext cx="91812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- </a:t>
            </a:r>
            <a:r>
              <a:rPr lang="ru-RU" dirty="0" err="1" smtClean="0">
                <a:latin typeface="Cambria" pitchFamily="18" charset="0"/>
              </a:rPr>
              <a:t>економічно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високорозвинена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країна</a:t>
            </a:r>
            <a:r>
              <a:rPr lang="ru-RU" dirty="0" smtClean="0">
                <a:latin typeface="Cambria" pitchFamily="18" charset="0"/>
              </a:rPr>
              <a:t>. Широкий </a:t>
            </a:r>
            <a:r>
              <a:rPr lang="ru-RU" dirty="0" err="1" smtClean="0">
                <a:latin typeface="Cambria" pitchFamily="18" charset="0"/>
              </a:rPr>
              <a:t>розвиток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отримали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такі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прогресивні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галузі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промисловості</a:t>
            </a:r>
            <a:r>
              <a:rPr lang="ru-RU" dirty="0" smtClean="0">
                <a:latin typeface="Cambria" pitchFamily="18" charset="0"/>
              </a:rPr>
              <a:t>, як </a:t>
            </a:r>
            <a:r>
              <a:rPr lang="ru-RU" dirty="0" err="1" smtClean="0">
                <a:latin typeface="Cambria" pitchFamily="18" charset="0"/>
              </a:rPr>
              <a:t>нафтопереробна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хімічна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машинобудівна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електротехнічна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електронна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Найважливішою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особливістю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господарства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 є </a:t>
            </a:r>
            <a:r>
              <a:rPr lang="ru-RU" dirty="0" err="1" smtClean="0">
                <a:latin typeface="Cambria" pitchFamily="18" charset="0"/>
              </a:rPr>
              <a:t>дефіцит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власних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енергоресурсів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їх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значний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імпорт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належить</a:t>
            </a:r>
            <a:r>
              <a:rPr lang="ru-RU" dirty="0" smtClean="0">
                <a:latin typeface="Cambria" pitchFamily="18" charset="0"/>
              </a:rPr>
              <a:t> до </a:t>
            </a:r>
            <a:r>
              <a:rPr lang="ru-RU" dirty="0" err="1" smtClean="0">
                <a:latin typeface="Cambria" pitchFamily="18" charset="0"/>
              </a:rPr>
              <a:t>найбільших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імпортерів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енергоресурсів</a:t>
            </a:r>
            <a:r>
              <a:rPr lang="ru-RU" dirty="0" smtClean="0">
                <a:latin typeface="Cambria" pitchFamily="18" charset="0"/>
              </a:rPr>
              <a:t>, особливо </a:t>
            </a:r>
            <a:r>
              <a:rPr lang="ru-RU" dirty="0" err="1" smtClean="0">
                <a:latin typeface="Cambria" pitchFamily="18" charset="0"/>
              </a:rPr>
              <a:t>нафти,природного</a:t>
            </a:r>
            <a:r>
              <a:rPr lang="ru-RU" dirty="0" smtClean="0">
                <a:latin typeface="Cambria" pitchFamily="18" charset="0"/>
              </a:rPr>
              <a:t> газу і </a:t>
            </a:r>
            <a:r>
              <a:rPr lang="ru-RU" dirty="0" err="1" smtClean="0">
                <a:latin typeface="Cambria" pitchFamily="18" charset="0"/>
              </a:rPr>
              <a:t>вугілля</a:t>
            </a:r>
            <a:r>
              <a:rPr lang="ru-RU" dirty="0" smtClean="0">
                <a:latin typeface="Cambria" pitchFamily="18" charset="0"/>
              </a:rPr>
              <a:t>. З </a:t>
            </a:r>
            <a:r>
              <a:rPr lang="ru-RU" dirty="0" err="1" smtClean="0">
                <a:latin typeface="Cambria" pitchFamily="18" charset="0"/>
              </a:rPr>
              <a:t>дефіцитом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мінерального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палива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пов'язана</a:t>
            </a:r>
            <a:r>
              <a:rPr lang="ru-RU" dirty="0" smtClean="0">
                <a:latin typeface="Cambria" pitchFamily="18" charset="0"/>
              </a:rPr>
              <a:t> велика </a:t>
            </a:r>
            <a:r>
              <a:rPr lang="ru-RU" dirty="0" err="1" smtClean="0">
                <a:latin typeface="Cambria" pitchFamily="18" charset="0"/>
              </a:rPr>
              <a:t>увага</a:t>
            </a:r>
            <a:r>
              <a:rPr lang="ru-RU" dirty="0" smtClean="0">
                <a:latin typeface="Cambria" pitchFamily="18" charset="0"/>
              </a:rPr>
              <a:t> до </a:t>
            </a:r>
            <a:r>
              <a:rPr lang="ru-RU" dirty="0" err="1" smtClean="0">
                <a:latin typeface="Cambria" pitchFamily="18" charset="0"/>
              </a:rPr>
              <a:t>розвитку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гідро</a:t>
            </a:r>
            <a:r>
              <a:rPr lang="ru-RU" dirty="0" smtClean="0">
                <a:latin typeface="Cambria" pitchFamily="18" charset="0"/>
              </a:rPr>
              <a:t>- і </a:t>
            </a:r>
            <a:r>
              <a:rPr lang="ru-RU" dirty="0" err="1" smtClean="0">
                <a:latin typeface="Cambria" pitchFamily="18" charset="0"/>
              </a:rPr>
              <a:t>атомної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енергетики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сама </a:t>
            </a:r>
            <a:r>
              <a:rPr lang="ru-RU" dirty="0" err="1" smtClean="0">
                <a:latin typeface="Cambria" pitchFamily="18" charset="0"/>
              </a:rPr>
              <a:t>виробляє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ядерне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паливо</a:t>
            </a:r>
            <a:r>
              <a:rPr lang="ru-RU" dirty="0" smtClean="0">
                <a:latin typeface="Cambria" pitchFamily="18" charset="0"/>
              </a:rPr>
              <a:t>. За </a:t>
            </a:r>
            <a:r>
              <a:rPr lang="ru-RU" dirty="0" err="1" smtClean="0">
                <a:latin typeface="Cambria" pitchFamily="18" charset="0"/>
              </a:rPr>
              <a:t>потужністю</a:t>
            </a:r>
            <a:r>
              <a:rPr lang="ru-RU" dirty="0" smtClean="0">
                <a:latin typeface="Cambria" pitchFamily="18" charset="0"/>
              </a:rPr>
              <a:t> АЕС вона </a:t>
            </a:r>
            <a:r>
              <a:rPr lang="ru-RU" dirty="0" err="1" smtClean="0">
                <a:latin typeface="Cambria" pitchFamily="18" charset="0"/>
              </a:rPr>
              <a:t>поступається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лише</a:t>
            </a:r>
            <a:r>
              <a:rPr lang="ru-RU" dirty="0" smtClean="0">
                <a:latin typeface="Cambria" pitchFamily="18" charset="0"/>
              </a:rPr>
              <a:t> США. На </a:t>
            </a:r>
            <a:r>
              <a:rPr lang="ru-RU" dirty="0" err="1" smtClean="0">
                <a:latin typeface="Cambria" pitchFamily="18" charset="0"/>
              </a:rPr>
              <a:t>атомну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енергетику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припадає</a:t>
            </a:r>
            <a:r>
              <a:rPr lang="ru-RU" dirty="0" smtClean="0">
                <a:latin typeface="Cambria" pitchFamily="18" charset="0"/>
              </a:rPr>
              <a:t> 50 % </a:t>
            </a:r>
            <a:r>
              <a:rPr lang="ru-RU" dirty="0" err="1" smtClean="0">
                <a:latin typeface="Cambria" pitchFamily="18" charset="0"/>
              </a:rPr>
              <a:t>виробленої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електроенергії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Чорна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металургія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Франції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перебуває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стані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депресії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Кольорова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металургія</a:t>
            </a:r>
            <a:r>
              <a:rPr lang="ru-RU" dirty="0" smtClean="0">
                <a:latin typeface="Cambria" pitchFamily="18" charset="0"/>
              </a:rPr>
              <a:t> - </a:t>
            </a:r>
            <a:r>
              <a:rPr lang="ru-RU" dirty="0" err="1" smtClean="0">
                <a:latin typeface="Cambria" pitchFamily="18" charset="0"/>
              </a:rPr>
              <a:t>важлива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галузь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економіки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країни</a:t>
            </a:r>
            <a:r>
              <a:rPr lang="ru-RU" dirty="0" smtClean="0">
                <a:latin typeface="Cambria" pitchFamily="18" charset="0"/>
              </a:rPr>
              <a:t>. Особливо </a:t>
            </a:r>
            <a:r>
              <a:rPr lang="ru-RU" dirty="0" err="1" smtClean="0">
                <a:latin typeface="Cambria" pitchFamily="18" charset="0"/>
              </a:rPr>
              <a:t>розвинуті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алюмінієва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свинцево-цинкова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галузі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Машинобудування</a:t>
            </a:r>
            <a:r>
              <a:rPr lang="ru-RU" dirty="0">
                <a:latin typeface="Cambria" pitchFamily="18" charset="0"/>
              </a:rPr>
              <a:t> є </a:t>
            </a:r>
            <a:r>
              <a:rPr lang="ru-RU" dirty="0" err="1">
                <a:latin typeface="Cambria" pitchFamily="18" charset="0"/>
              </a:rPr>
              <a:t>провідною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галуззю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промисловості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Франції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dirty="0" err="1">
                <a:latin typeface="Cambria" pitchFamily="18" charset="0"/>
              </a:rPr>
              <a:t>Домінуючою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галуззю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машинобудування</a:t>
            </a:r>
            <a:r>
              <a:rPr lang="ru-RU" dirty="0">
                <a:latin typeface="Cambria" pitchFamily="18" charset="0"/>
              </a:rPr>
              <a:t> є </a:t>
            </a:r>
            <a:r>
              <a:rPr lang="ru-RU" dirty="0" err="1" smtClean="0">
                <a:latin typeface="Cambria" pitchFamily="18" charset="0"/>
              </a:rPr>
              <a:t>автомобільна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промисловість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найбільші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автомобільні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компанії</a:t>
            </a:r>
            <a:r>
              <a:rPr lang="ru-RU" dirty="0">
                <a:latin typeface="Cambria" pitchFamily="18" charset="0"/>
              </a:rPr>
              <a:t> "Рено" та "Пежо" </a:t>
            </a:r>
            <a:r>
              <a:rPr lang="ru-RU" dirty="0" err="1">
                <a:latin typeface="Cambria" pitchFamily="18" charset="0"/>
              </a:rPr>
              <a:t>припадає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більше</a:t>
            </a:r>
            <a:r>
              <a:rPr lang="ru-RU" dirty="0">
                <a:latin typeface="Cambria" pitchFamily="18" charset="0"/>
              </a:rPr>
              <a:t> 90% </a:t>
            </a:r>
            <a:r>
              <a:rPr lang="ru-RU" dirty="0" err="1">
                <a:latin typeface="Cambria" pitchFamily="18" charset="0"/>
              </a:rPr>
              <a:t>продажів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>
                <a:latin typeface="Cambria" pitchFamily="18" charset="0"/>
              </a:rPr>
              <a:t>майже</a:t>
            </a:r>
            <a:r>
              <a:rPr lang="ru-RU" dirty="0">
                <a:latin typeface="Cambria" pitchFamily="18" charset="0"/>
              </a:rPr>
              <a:t> 100% </a:t>
            </a:r>
            <a:r>
              <a:rPr lang="ru-RU" dirty="0" err="1">
                <a:latin typeface="Cambria" pitchFamily="18" charset="0"/>
              </a:rPr>
              <a:t>експорту</a:t>
            </a:r>
            <a:r>
              <a:rPr lang="ru-RU" dirty="0">
                <a:latin typeface="Cambria" pitchFamily="18" charset="0"/>
              </a:rPr>
              <a:t> в </a:t>
            </a:r>
            <a:r>
              <a:rPr lang="ru-RU" dirty="0" err="1">
                <a:latin typeface="Cambria" pitchFamily="18" charset="0"/>
              </a:rPr>
              <a:t>галузі</a:t>
            </a:r>
            <a:r>
              <a:rPr lang="ru-RU" dirty="0">
                <a:latin typeface="Cambria" pitchFamily="18" charset="0"/>
              </a:rPr>
              <a:t>. Легка </a:t>
            </a:r>
            <a:r>
              <a:rPr lang="ru-RU" dirty="0" err="1">
                <a:latin typeface="Cambria" pitchFamily="18" charset="0"/>
              </a:rPr>
              <a:t>промисловість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перебуває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у </a:t>
            </a:r>
            <a:r>
              <a:rPr lang="ru-RU" dirty="0" err="1">
                <a:latin typeface="Cambria" pitchFamily="18" charset="0"/>
              </a:rPr>
              <a:t>стані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занепаду</a:t>
            </a:r>
            <a:r>
              <a:rPr lang="ru-RU" dirty="0">
                <a:latin typeface="Cambria" pitchFamily="18" charset="0"/>
              </a:rPr>
              <a:t> та </a:t>
            </a:r>
            <a:r>
              <a:rPr lang="ru-RU" dirty="0" err="1">
                <a:latin typeface="Cambria" pitchFamily="18" charset="0"/>
              </a:rPr>
              <a:t>розвивається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імпортованій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сировині</a:t>
            </a:r>
            <a:r>
              <a:rPr lang="ru-RU" dirty="0">
                <a:latin typeface="Cambria" pitchFamily="18" charset="0"/>
              </a:rPr>
              <a:t>.</a:t>
            </a:r>
          </a:p>
        </p:txBody>
      </p:sp>
      <p:pic>
        <p:nvPicPr>
          <p:cNvPr id="6146" name="Picture 2" descr="C:\Users\ммм\Downloads\862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7" y="4581128"/>
            <a:ext cx="3445520" cy="236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мм\Downloads\renault-captur-6866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03" y="4381258"/>
            <a:ext cx="3774424" cy="250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1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Gabriola" pitchFamily="82" charset="0"/>
              </a:rPr>
              <a:t>6. Сільське господарство.</a:t>
            </a:r>
            <a:endParaRPr lang="ru-RU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mbria" pitchFamily="18" charset="0"/>
              </a:rPr>
              <a:t>Франція</a:t>
            </a:r>
            <a:r>
              <a:rPr lang="ru-RU" dirty="0">
                <a:latin typeface="Cambria" pitchFamily="18" charset="0"/>
              </a:rPr>
              <a:t> є </a:t>
            </a:r>
            <a:r>
              <a:rPr lang="ru-RU" dirty="0" err="1">
                <a:latin typeface="Cambria" pitchFamily="18" charset="0"/>
              </a:rPr>
              <a:t>найбільшим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виробником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сільськогосподарської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продукції</a:t>
            </a:r>
            <a:r>
              <a:rPr lang="ru-RU" dirty="0">
                <a:latin typeface="Cambria" pitchFamily="18" charset="0"/>
              </a:rPr>
              <a:t> в </a:t>
            </a:r>
            <a:r>
              <a:rPr lang="ru-RU" dirty="0" err="1">
                <a:latin typeface="Cambria" pitchFamily="18" charset="0"/>
              </a:rPr>
              <a:t>Західній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Європі</a:t>
            </a:r>
            <a:r>
              <a:rPr lang="ru-RU" dirty="0">
                <a:latin typeface="Cambria" pitchFamily="18" charset="0"/>
              </a:rPr>
              <a:t> та одним з </a:t>
            </a:r>
            <a:r>
              <a:rPr lang="ru-RU" dirty="0" err="1">
                <a:latin typeface="Cambria" pitchFamily="18" charset="0"/>
              </a:rPr>
              <a:t>найбільших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її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експортерів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світі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сільському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господарстві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працює</a:t>
            </a:r>
            <a:r>
              <a:rPr lang="ru-RU" dirty="0">
                <a:latin typeface="Cambria" pitchFamily="18" charset="0"/>
              </a:rPr>
              <a:t> 1,2 млн </a:t>
            </a:r>
            <a:r>
              <a:rPr lang="ru-RU" dirty="0" err="1">
                <a:latin typeface="Cambria" pitchFamily="18" charset="0"/>
              </a:rPr>
              <a:t>чол</a:t>
            </a:r>
            <a:r>
              <a:rPr lang="ru-RU" dirty="0">
                <a:latin typeface="Cambria" pitchFamily="18" charset="0"/>
              </a:rPr>
              <a:t>., </a:t>
            </a:r>
            <a:r>
              <a:rPr lang="ru-RU" dirty="0" err="1">
                <a:latin typeface="Cambria" pitchFamily="18" charset="0"/>
              </a:rPr>
              <a:t>середній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розмір</a:t>
            </a:r>
            <a:r>
              <a:rPr lang="ru-RU" dirty="0">
                <a:latin typeface="Cambria" pitchFamily="18" charset="0"/>
              </a:rPr>
              <a:t> ферм становить 28 га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Рослинництво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dirty="0" err="1">
                <a:latin typeface="Cambria" pitchFamily="18" charset="0"/>
              </a:rPr>
              <a:t>дає</a:t>
            </a:r>
            <a:r>
              <a:rPr lang="ru-RU" dirty="0">
                <a:latin typeface="Cambria" pitchFamily="18" charset="0"/>
              </a:rPr>
              <a:t> 1/3 </a:t>
            </a:r>
            <a:r>
              <a:rPr lang="ru-RU" dirty="0" err="1">
                <a:latin typeface="Cambria" pitchFamily="18" charset="0"/>
              </a:rPr>
              <a:t>вартості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продукції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Вирощують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зернові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картоплю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цукрові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буряки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олійні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Головний</a:t>
            </a:r>
            <a:r>
              <a:rPr lang="ru-RU" dirty="0">
                <a:latin typeface="Cambria" pitchFamily="18" charset="0"/>
              </a:rPr>
              <a:t> район </a:t>
            </a:r>
            <a:r>
              <a:rPr lang="ru-RU" dirty="0" err="1">
                <a:latin typeface="Cambria" pitchFamily="18" charset="0"/>
              </a:rPr>
              <a:t>вирощування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пшениці</a:t>
            </a:r>
            <a:r>
              <a:rPr lang="ru-RU" dirty="0">
                <a:latin typeface="Cambria" pitchFamily="18" charset="0"/>
              </a:rPr>
              <a:t> — </a:t>
            </a:r>
            <a:r>
              <a:rPr lang="ru-RU" dirty="0" err="1">
                <a:latin typeface="Cambria" pitchFamily="18" charset="0"/>
              </a:rPr>
              <a:t>басейни</a:t>
            </a:r>
            <a:r>
              <a:rPr lang="ru-RU" dirty="0">
                <a:latin typeface="Cambria" pitchFamily="18" charset="0"/>
              </a:rPr>
              <a:t> Сени і </a:t>
            </a:r>
            <a:r>
              <a:rPr lang="ru-RU" dirty="0" err="1">
                <a:latin typeface="Cambria" pitchFamily="18" charset="0"/>
              </a:rPr>
              <a:t>Луари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кукурудзи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—</a:t>
            </a:r>
            <a:r>
              <a:rPr lang="ru-RU" dirty="0" err="1" smtClean="0">
                <a:latin typeface="Cambria" pitchFamily="18" charset="0"/>
              </a:rPr>
              <a:t>басейн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Ґаронни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Вирощують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різноманітні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овочі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фрукти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>
                <a:latin typeface="Cambria" pitchFamily="18" charset="0"/>
              </a:rPr>
              <a:t>квіти</a:t>
            </a:r>
            <a:r>
              <a:rPr lang="ru-RU" dirty="0">
                <a:latin typeface="Cambria" pitchFamily="18" charset="0"/>
              </a:rPr>
              <a:t>, в тому </a:t>
            </a:r>
            <a:r>
              <a:rPr lang="ru-RU" dirty="0" err="1">
                <a:latin typeface="Cambria" pitchFamily="18" charset="0"/>
              </a:rPr>
              <a:t>числі</a:t>
            </a:r>
            <a:r>
              <a:rPr lang="ru-RU" dirty="0">
                <a:latin typeface="Cambria" pitchFamily="18" charset="0"/>
              </a:rPr>
              <a:t> для </a:t>
            </a:r>
            <a:r>
              <a:rPr lang="ru-RU" dirty="0" err="1">
                <a:latin typeface="Cambria" pitchFamily="18" charset="0"/>
              </a:rPr>
              <a:t>виготовлення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парфумів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Серед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фруктів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найпоширеніші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яблука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Цитрусових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і оливок мало, </a:t>
            </a:r>
            <a:r>
              <a:rPr lang="ru-RU" dirty="0" err="1">
                <a:latin typeface="Cambria" pitchFamily="18" charset="0"/>
              </a:rPr>
              <a:t>бо</a:t>
            </a:r>
            <a:r>
              <a:rPr lang="ru-RU" dirty="0">
                <a:latin typeface="Cambria" pitchFamily="18" charset="0"/>
              </a:rPr>
              <a:t> зона </a:t>
            </a:r>
            <a:r>
              <a:rPr lang="ru-RU" dirty="0" err="1" smtClean="0">
                <a:latin typeface="Cambria" pitchFamily="18" charset="0"/>
              </a:rPr>
              <a:t>субтропіків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незначна.Важливу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роль </a:t>
            </a:r>
            <a:r>
              <a:rPr lang="ru-RU" dirty="0" err="1">
                <a:latin typeface="Cambria" pitchFamily="18" charset="0"/>
              </a:rPr>
              <a:t>відіграє</a:t>
            </a:r>
            <a:r>
              <a:rPr lang="ru-RU" dirty="0">
                <a:latin typeface="Cambria" pitchFamily="18" charset="0"/>
              </a:rPr>
              <a:t> виноградарство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За </a:t>
            </a:r>
            <a:r>
              <a:rPr lang="ru-RU" dirty="0" err="1">
                <a:latin typeface="Cambria" pitchFamily="18" charset="0"/>
              </a:rPr>
              <a:t>збором</a:t>
            </a:r>
            <a:r>
              <a:rPr lang="ru-RU" dirty="0">
                <a:latin typeface="Cambria" pitchFamily="18" charset="0"/>
              </a:rPr>
              <a:t> винограду, </a:t>
            </a:r>
            <a:r>
              <a:rPr lang="ru-RU" dirty="0" err="1">
                <a:latin typeface="Cambria" pitchFamily="18" charset="0"/>
              </a:rPr>
              <a:t>виробництвом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 smtClean="0">
                <a:latin typeface="Cambria" pitchFamily="18" charset="0"/>
              </a:rPr>
              <a:t>експортом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вина, </a:t>
            </a:r>
            <a:r>
              <a:rPr lang="ru-RU" dirty="0" err="1">
                <a:latin typeface="Cambria" pitchFamily="18" charset="0"/>
              </a:rPr>
              <a:t>споживанням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його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smtClean="0">
                <a:latin typeface="Cambria" pitchFamily="18" charset="0"/>
              </a:rPr>
              <a:t>душу </a:t>
            </a:r>
            <a:r>
              <a:rPr lang="ru-RU" dirty="0" err="1">
                <a:latin typeface="Cambria" pitchFamily="18" charset="0"/>
              </a:rPr>
              <a:t>населення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Франція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займає</a:t>
            </a:r>
            <a:r>
              <a:rPr lang="ru-RU" dirty="0">
                <a:latin typeface="Cambria" pitchFamily="18" charset="0"/>
              </a:rPr>
              <a:t> друге </a:t>
            </a:r>
            <a:r>
              <a:rPr lang="ru-RU" dirty="0" err="1" smtClean="0">
                <a:latin typeface="Cambria" pitchFamily="18" charset="0"/>
              </a:rPr>
              <a:t>місце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в </a:t>
            </a:r>
            <a:r>
              <a:rPr lang="ru-RU" dirty="0" err="1" smtClean="0">
                <a:latin typeface="Cambria" pitchFamily="18" charset="0"/>
              </a:rPr>
              <a:t>світі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Тваринництво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dirty="0" err="1">
                <a:latin typeface="Cambria" pitchFamily="18" charset="0"/>
              </a:rPr>
              <a:t>дає</a:t>
            </a:r>
            <a:r>
              <a:rPr lang="ru-RU" dirty="0">
                <a:latin typeface="Cambria" pitchFamily="18" charset="0"/>
              </a:rPr>
              <a:t> 2/3 </a:t>
            </a:r>
            <a:r>
              <a:rPr lang="ru-RU" dirty="0" err="1" smtClean="0">
                <a:latin typeface="Cambria" pitchFamily="18" charset="0"/>
              </a:rPr>
              <a:t>вартості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продукції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сільського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господарства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Основним</a:t>
            </a:r>
            <a:r>
              <a:rPr lang="ru-RU" dirty="0" smtClean="0">
                <a:latin typeface="Cambria" pitchFamily="18" charset="0"/>
              </a:rPr>
              <a:t> є </a:t>
            </a:r>
            <a:r>
              <a:rPr lang="ru-RU" dirty="0" err="1">
                <a:latin typeface="Cambria" pitchFamily="18" charset="0"/>
              </a:rPr>
              <a:t>розведення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великої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рогатої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худоби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Спеціалізовані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свинарство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 smtClean="0">
                <a:latin typeface="Cambria" pitchFamily="18" charset="0"/>
              </a:rPr>
              <a:t>птахівництво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стали </a:t>
            </a:r>
            <a:r>
              <a:rPr lang="ru-RU" dirty="0" err="1">
                <a:latin typeface="Cambria" pitchFamily="18" charset="0"/>
              </a:rPr>
              <a:t>розвиватися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порівняно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недавно.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М'яса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виробляють</a:t>
            </a:r>
            <a:r>
              <a:rPr lang="ru-RU" dirty="0">
                <a:latin typeface="Cambria" pitchFamily="18" charset="0"/>
              </a:rPr>
              <a:t> по 110 кг </a:t>
            </a:r>
            <a:r>
              <a:rPr lang="ru-RU" dirty="0" smtClean="0">
                <a:latin typeface="Cambria" pitchFamily="18" charset="0"/>
              </a:rPr>
              <a:t>на жителя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дуже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значним</a:t>
            </a:r>
            <a:r>
              <a:rPr lang="ru-RU" dirty="0">
                <a:latin typeface="Cambria" pitchFamily="18" charset="0"/>
              </a:rPr>
              <a:t> є </a:t>
            </a:r>
            <a:r>
              <a:rPr lang="ru-RU" dirty="0" err="1">
                <a:latin typeface="Cambria" pitchFamily="18" charset="0"/>
              </a:rPr>
              <a:t>також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виробництво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молока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Як </a:t>
            </a:r>
            <a:r>
              <a:rPr lang="ru-RU" dirty="0" err="1">
                <a:latin typeface="Cambria" pitchFamily="18" charset="0"/>
              </a:rPr>
              <a:t>експортер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твердих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сирів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країна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посідає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високе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місце</a:t>
            </a:r>
            <a:r>
              <a:rPr lang="ru-RU" dirty="0">
                <a:latin typeface="Cambria" pitchFamily="18" charset="0"/>
              </a:rPr>
              <a:t> в </a:t>
            </a:r>
            <a:r>
              <a:rPr lang="ru-RU" dirty="0" err="1" smtClean="0">
                <a:latin typeface="Cambria" pitchFamily="18" charset="0"/>
              </a:rPr>
              <a:t>світі.Вівчарство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має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місце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південних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схилах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Центрального </a:t>
            </a:r>
            <a:r>
              <a:rPr lang="ru-RU" dirty="0" err="1">
                <a:latin typeface="Cambria" pitchFamily="18" charset="0"/>
              </a:rPr>
              <a:t>масиву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Найважливішим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районом </a:t>
            </a:r>
            <a:r>
              <a:rPr lang="ru-RU" dirty="0" err="1" smtClean="0">
                <a:latin typeface="Cambria" pitchFamily="18" charset="0"/>
              </a:rPr>
              <a:t>птахівництва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стала Бретань</a:t>
            </a:r>
            <a:r>
              <a:rPr lang="ru-RU" dirty="0" smtClean="0">
                <a:latin typeface="Cambria" pitchFamily="18" charset="0"/>
              </a:rPr>
              <a:t>.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170" name="Picture 2" descr="C:\Users\ммм\Downloads\1327906886_vinodelie-vo-francii-proizvodstvo-i-potreblenie-vi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8"/>
          <a:stretch/>
        </p:blipFill>
        <p:spPr bwMode="auto">
          <a:xfrm>
            <a:off x="47591" y="4630014"/>
            <a:ext cx="3220861" cy="2142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мм\Downloads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/>
          <a:stretch/>
        </p:blipFill>
        <p:spPr bwMode="auto">
          <a:xfrm>
            <a:off x="6100354" y="4630014"/>
            <a:ext cx="3043646" cy="2254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мм\Downloads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98" y="4630014"/>
            <a:ext cx="2857256" cy="2142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93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Gabriola" pitchFamily="82" charset="0"/>
              </a:rPr>
              <a:t>7.Сфера послуг.</a:t>
            </a:r>
            <a:endParaRPr lang="ru-RU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849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Сфера </a:t>
            </a:r>
            <a:r>
              <a:rPr lang="ru-RU" dirty="0" err="1" smtClean="0">
                <a:latin typeface="Cambria" pitchFamily="18" charset="0"/>
              </a:rPr>
              <a:t>послуг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відіграє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важливе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місце</a:t>
            </a:r>
            <a:r>
              <a:rPr lang="ru-RU" dirty="0" smtClean="0">
                <a:latin typeface="Cambria" pitchFamily="18" charset="0"/>
              </a:rPr>
              <a:t> в </a:t>
            </a:r>
            <a:r>
              <a:rPr lang="ru-RU" dirty="0" err="1" smtClean="0">
                <a:latin typeface="Cambria" pitchFamily="18" charset="0"/>
              </a:rPr>
              <a:t>економіці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Франції</a:t>
            </a:r>
            <a:r>
              <a:rPr lang="ru-RU" dirty="0" smtClean="0">
                <a:latin typeface="Cambria" pitchFamily="18" charset="0"/>
              </a:rPr>
              <a:t>. Про </a:t>
            </a:r>
            <a:r>
              <a:rPr lang="ru-RU" dirty="0" err="1" smtClean="0">
                <a:latin typeface="Cambria" pitchFamily="18" charset="0"/>
              </a:rPr>
              <a:t>це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свідчить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її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частка</a:t>
            </a:r>
            <a:r>
              <a:rPr lang="ru-RU" dirty="0" smtClean="0">
                <a:latin typeface="Cambria" pitchFamily="18" charset="0"/>
              </a:rPr>
              <a:t> у ВНП </a:t>
            </a:r>
            <a:r>
              <a:rPr lang="ru-RU" dirty="0" err="1" smtClean="0">
                <a:latin typeface="Cambria" pitchFamily="18" charset="0"/>
              </a:rPr>
              <a:t>країни</a:t>
            </a:r>
            <a:r>
              <a:rPr lang="ru-RU" dirty="0" smtClean="0">
                <a:latin typeface="Cambria" pitchFamily="18" charset="0"/>
              </a:rPr>
              <a:t> — 76%.</a:t>
            </a:r>
          </a:p>
          <a:p>
            <a:r>
              <a:rPr lang="ru-RU" dirty="0" err="1" smtClean="0">
                <a:latin typeface="Cambria" pitchFamily="18" charset="0"/>
              </a:rPr>
              <a:t>Серед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галузей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сфери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послуг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вагоме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місце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займає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фінансово-кредитна</a:t>
            </a:r>
            <a:r>
              <a:rPr lang="ru-RU" dirty="0" smtClean="0">
                <a:latin typeface="Cambria" pitchFamily="18" charset="0"/>
              </a:rPr>
              <a:t> сфера і </a:t>
            </a:r>
            <a:r>
              <a:rPr lang="ru-RU" dirty="0" err="1" smtClean="0">
                <a:latin typeface="Cambria" pitchFamily="18" charset="0"/>
              </a:rPr>
              <a:t>страхування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становлячи</a:t>
            </a:r>
            <a:r>
              <a:rPr lang="ru-RU" dirty="0" smtClean="0">
                <a:latin typeface="Cambria" pitchFamily="18" charset="0"/>
              </a:rPr>
              <a:t> одну </a:t>
            </a:r>
            <a:r>
              <a:rPr lang="ru-RU" dirty="0" err="1" smtClean="0">
                <a:latin typeface="Cambria" pitchFamily="18" charset="0"/>
              </a:rPr>
              <a:t>четверту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вартості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послуг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усієї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сфери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Серед</a:t>
            </a:r>
            <a:r>
              <a:rPr lang="ru-RU" dirty="0" smtClean="0">
                <a:latin typeface="Cambria" pitchFamily="18" charset="0"/>
              </a:rPr>
              <a:t> перших 25 </a:t>
            </a:r>
            <a:r>
              <a:rPr lang="ru-RU" dirty="0" err="1" smtClean="0">
                <a:latin typeface="Cambria" pitchFamily="18" charset="0"/>
              </a:rPr>
              <a:t>банків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світу</a:t>
            </a:r>
            <a:r>
              <a:rPr lang="ru-RU" dirty="0" smtClean="0">
                <a:latin typeface="Cambria" pitchFamily="18" charset="0"/>
              </a:rPr>
              <a:t> 4 </a:t>
            </a:r>
            <a:r>
              <a:rPr lang="ru-RU" dirty="0" err="1" smtClean="0">
                <a:latin typeface="Cambria" pitchFamily="18" charset="0"/>
              </a:rPr>
              <a:t>французьких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r>
              <a:rPr lang="ru-RU" dirty="0" err="1" smtClean="0">
                <a:latin typeface="Cambria" pitchFamily="18" charset="0"/>
              </a:rPr>
              <a:t>Важливою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галуззю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сфери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послуг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що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підтримується</a:t>
            </a:r>
            <a:r>
              <a:rPr lang="ru-RU" dirty="0" smtClean="0">
                <a:latin typeface="Cambria" pitchFamily="18" charset="0"/>
              </a:rPr>
              <a:t> державою, є </a:t>
            </a:r>
            <a:r>
              <a:rPr lang="ru-RU" dirty="0" err="1" smtClean="0">
                <a:latin typeface="Cambria" pitchFamily="18" charset="0"/>
              </a:rPr>
              <a:t>освіта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 smtClean="0">
                <a:latin typeface="Cambria" pitchFamily="18" charset="0"/>
              </a:rPr>
              <a:t>Світовою</a:t>
            </a:r>
            <a:r>
              <a:rPr lang="ru-RU" dirty="0" smtClean="0">
                <a:latin typeface="Cambria" pitchFamily="18" charset="0"/>
              </a:rPr>
              <a:t> славою </a:t>
            </a:r>
            <a:r>
              <a:rPr lang="ru-RU" dirty="0" err="1" smtClean="0">
                <a:latin typeface="Cambria" pitchFamily="18" charset="0"/>
              </a:rPr>
              <a:t>користуються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вищі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навчальні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заклади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зокрема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університет</a:t>
            </a:r>
            <a:r>
              <a:rPr lang="ru-RU" dirty="0" smtClean="0">
                <a:latin typeface="Cambria" pitchFamily="18" charset="0"/>
              </a:rPr>
              <a:t> Сорбонна у </a:t>
            </a:r>
            <a:r>
              <a:rPr lang="ru-RU" dirty="0" err="1" smtClean="0">
                <a:latin typeface="Cambria" pitchFamily="18" charset="0"/>
              </a:rPr>
              <a:t>Парижі</a:t>
            </a:r>
            <a:r>
              <a:rPr lang="ru-RU" dirty="0" smtClean="0">
                <a:latin typeface="Cambria" pitchFamily="18" charset="0"/>
              </a:rPr>
              <a:t>, де </a:t>
            </a:r>
            <a:r>
              <a:rPr lang="ru-RU" dirty="0" err="1" smtClean="0">
                <a:latin typeface="Cambria" pitchFamily="18" charset="0"/>
              </a:rPr>
              <a:t>готуються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висококваліфіковані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спеціалісти</a:t>
            </a:r>
            <a:r>
              <a:rPr lang="ru-RU" dirty="0" smtClean="0">
                <a:latin typeface="Cambria" pitchFamily="18" charset="0"/>
              </a:rPr>
              <a:t> з </a:t>
            </a:r>
            <a:r>
              <a:rPr lang="ru-RU" dirty="0" err="1" smtClean="0">
                <a:latin typeface="Cambria" pitchFamily="18" charset="0"/>
              </a:rPr>
              <a:t>різних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галузей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знань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Серед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інших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галузей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сфери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послуг</a:t>
            </a:r>
            <a:r>
              <a:rPr lang="ru-RU" dirty="0">
                <a:latin typeface="Cambria" pitchFamily="18" charset="0"/>
              </a:rPr>
              <a:t> особливого </a:t>
            </a:r>
            <a:r>
              <a:rPr lang="ru-RU" dirty="0" err="1">
                <a:latin typeface="Cambria" pitchFamily="18" charset="0"/>
              </a:rPr>
              <a:t>розвитку</a:t>
            </a:r>
            <a:r>
              <a:rPr lang="ru-RU" dirty="0">
                <a:latin typeface="Cambria" pitchFamily="18" charset="0"/>
              </a:rPr>
              <a:t> досягнув туризм. У </a:t>
            </a:r>
            <a:r>
              <a:rPr lang="ru-RU" dirty="0" err="1">
                <a:latin typeface="Cambria" pitchFamily="18" charset="0"/>
              </a:rPr>
              <a:t>французів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найпопулярнішим</a:t>
            </a:r>
            <a:r>
              <a:rPr lang="ru-RU" dirty="0">
                <a:latin typeface="Cambria" pitchFamily="18" charset="0"/>
              </a:rPr>
              <a:t> є автотуризм, </a:t>
            </a:r>
            <a:r>
              <a:rPr lang="ru-RU" dirty="0" err="1">
                <a:latin typeface="Cambria" pitchFamily="18" charset="0"/>
              </a:rPr>
              <a:t>завдяки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якому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місцеві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туристи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щонайменше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двічі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рік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відпочивають</a:t>
            </a:r>
            <a:r>
              <a:rPr lang="ru-RU" dirty="0">
                <a:latin typeface="Cambria" pitchFamily="18" charset="0"/>
              </a:rPr>
              <a:t> раз у горах, а раз — на </a:t>
            </a:r>
            <a:r>
              <a:rPr lang="ru-RU" dirty="0" err="1">
                <a:latin typeface="Cambria" pitchFamily="18" charset="0"/>
              </a:rPr>
              <a:t>березі</a:t>
            </a:r>
            <a:r>
              <a:rPr lang="ru-RU" dirty="0">
                <a:latin typeface="Cambria" pitchFamily="18" charset="0"/>
              </a:rPr>
              <a:t> теплого </a:t>
            </a:r>
            <a:r>
              <a:rPr lang="ru-RU" dirty="0" err="1">
                <a:latin typeface="Cambria" pitchFamily="18" charset="0"/>
              </a:rPr>
              <a:t>Середземного</a:t>
            </a:r>
            <a:r>
              <a:rPr lang="ru-RU" dirty="0">
                <a:latin typeface="Cambria" pitchFamily="18" charset="0"/>
              </a:rPr>
              <a:t> моря.</a:t>
            </a:r>
          </a:p>
        </p:txBody>
      </p:sp>
      <p:pic>
        <p:nvPicPr>
          <p:cNvPr id="8194" name="Picture 2" descr="C:\Users\ммм\Downloads\8787844-1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5" y="3717032"/>
            <a:ext cx="311074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мм\Download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3280035" cy="2182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мм\Downloads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16" y="4665158"/>
            <a:ext cx="3146598" cy="215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1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Gabriola" pitchFamily="82" charset="0"/>
              </a:rPr>
              <a:t>8.Зовнішньоекономічна</a:t>
            </a:r>
            <a:r>
              <a:rPr lang="uk-UA" sz="3600" b="1" dirty="0" smtClean="0">
                <a:solidFill>
                  <a:srgbClr val="FF0000"/>
                </a:solidFill>
                <a:latin typeface="Gabriola" pitchFamily="82" charset="0"/>
              </a:rPr>
              <a:t> діяльність.</a:t>
            </a:r>
            <a:endParaRPr lang="ru-RU" sz="36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itchFamily="18" charset="0"/>
              </a:rPr>
              <a:t>За оборотом </a:t>
            </a:r>
            <a:r>
              <a:rPr lang="ru-RU" dirty="0" err="1">
                <a:latin typeface="Cambria" pitchFamily="18" charset="0"/>
              </a:rPr>
              <a:t>зовнішньої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торгівлі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Франція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займає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четверте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місце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світі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після</a:t>
            </a:r>
            <a:r>
              <a:rPr lang="ru-RU" dirty="0">
                <a:latin typeface="Cambria" pitchFamily="18" charset="0"/>
              </a:rPr>
              <a:t> США, </a:t>
            </a:r>
            <a:r>
              <a:rPr lang="ru-RU" dirty="0" err="1">
                <a:latin typeface="Cambria" pitchFamily="18" charset="0"/>
              </a:rPr>
              <a:t>Німеччини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Японії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Понад</a:t>
            </a:r>
            <a:r>
              <a:rPr lang="ru-RU" dirty="0">
                <a:latin typeface="Cambria" pitchFamily="18" charset="0"/>
              </a:rPr>
              <a:t> три </a:t>
            </a:r>
            <a:r>
              <a:rPr lang="ru-RU" dirty="0" err="1">
                <a:latin typeface="Cambria" pitchFamily="18" charset="0"/>
              </a:rPr>
              <a:t>четвертих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експорту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Франції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— </a:t>
            </a:r>
            <a:r>
              <a:rPr lang="ru-RU" dirty="0" err="1">
                <a:latin typeface="Cambria" pitchFamily="18" charset="0"/>
              </a:rPr>
              <a:t>це</a:t>
            </a:r>
            <a:r>
              <a:rPr lang="ru-RU" dirty="0">
                <a:latin typeface="Cambria" pitchFamily="18" charset="0"/>
              </a:rPr>
              <a:t> готова </a:t>
            </a:r>
            <a:r>
              <a:rPr lang="ru-RU" dirty="0" err="1">
                <a:latin typeface="Cambria" pitchFamily="18" charset="0"/>
              </a:rPr>
              <a:t>продукція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>
                <a:latin typeface="Cambria" pitchFamily="18" charset="0"/>
              </a:rPr>
              <a:t>напівфабрикати</a:t>
            </a:r>
            <a:r>
              <a:rPr lang="ru-RU" dirty="0">
                <a:latin typeface="Cambria" pitchFamily="18" charset="0"/>
              </a:rPr>
              <a:t>, а </a:t>
            </a:r>
            <a:r>
              <a:rPr lang="ru-RU" dirty="0" err="1">
                <a:latin typeface="Cambria" pitchFamily="18" charset="0"/>
              </a:rPr>
              <a:t>саме</a:t>
            </a:r>
            <a:r>
              <a:rPr lang="ru-RU" dirty="0">
                <a:latin typeface="Cambria" pitchFamily="18" charset="0"/>
              </a:rPr>
              <a:t>: </a:t>
            </a:r>
            <a:r>
              <a:rPr lang="ru-RU" dirty="0" err="1">
                <a:latin typeface="Cambria" pitchFamily="18" charset="0"/>
              </a:rPr>
              <a:t>сільськогосподарські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товари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 smtClean="0">
                <a:latin typeface="Cambria" pitchFamily="18" charset="0"/>
              </a:rPr>
              <a:t>продовольство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устаткування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хімічні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вироби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автомобілі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споживчі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товари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>
                <a:latin typeface="Cambria" pitchFamily="18" charset="0"/>
              </a:rPr>
              <a:t>метали </a:t>
            </a:r>
            <a:r>
              <a:rPr lang="ru-RU" dirty="0" smtClean="0">
                <a:latin typeface="Cambria" pitchFamily="18" charset="0"/>
              </a:rPr>
              <a:t>та </a:t>
            </a:r>
            <a:r>
              <a:rPr lang="ru-RU" dirty="0" err="1">
                <a:latin typeface="Cambria" pitchFamily="18" charset="0"/>
              </a:rPr>
              <a:t>інші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товари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Більшість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товарів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відправляються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у </a:t>
            </a:r>
            <a:r>
              <a:rPr lang="ru-RU" dirty="0" err="1">
                <a:latin typeface="Cambria" pitchFamily="18" charset="0"/>
              </a:rPr>
              <a:t>країни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Європейського</a:t>
            </a:r>
            <a:r>
              <a:rPr lang="ru-RU" dirty="0">
                <a:latin typeface="Cambria" pitchFamily="18" charset="0"/>
              </a:rPr>
              <a:t> Союзу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Масштаби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зв'язків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Франції</a:t>
            </a:r>
            <a:r>
              <a:rPr lang="ru-RU" dirty="0">
                <a:latin typeface="Cambria" pitchFamily="18" charset="0"/>
              </a:rPr>
              <a:t> з </a:t>
            </a:r>
            <a:r>
              <a:rPr lang="ru-RU" dirty="0" err="1">
                <a:latin typeface="Cambria" pitchFamily="18" charset="0"/>
              </a:rPr>
              <a:t>Україною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невеликі</a:t>
            </a:r>
            <a:r>
              <a:rPr lang="ru-RU" dirty="0">
                <a:latin typeface="Cambria" pitchFamily="18" charset="0"/>
              </a:rPr>
              <a:t>, але вони </a:t>
            </a:r>
            <a:r>
              <a:rPr lang="ru-RU" dirty="0" err="1">
                <a:latin typeface="Cambria" pitchFamily="18" charset="0"/>
              </a:rPr>
              <a:t>поступово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зростають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Частка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Франції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зовнішньоторговельному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обігу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України</a:t>
            </a:r>
            <a:r>
              <a:rPr lang="ru-RU" dirty="0">
                <a:latin typeface="Cambria" pitchFamily="18" charset="0"/>
              </a:rPr>
              <a:t> — 1,07</a:t>
            </a:r>
            <a:r>
              <a:rPr lang="ru-RU" dirty="0" smtClean="0">
                <a:latin typeface="Cambria" pitchFamily="18" charset="0"/>
              </a:rPr>
              <a:t>%.</a:t>
            </a:r>
            <a:r>
              <a:rPr lang="ru-RU" dirty="0">
                <a:latin typeface="Cambria" pitchFamily="18" charset="0"/>
              </a:rPr>
              <a:t> Для </a:t>
            </a:r>
            <a:r>
              <a:rPr lang="ru-RU" dirty="0" err="1">
                <a:latin typeface="Cambria" pitchFamily="18" charset="0"/>
              </a:rPr>
              <a:t>розв'язання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соціально-економічних</a:t>
            </a:r>
            <a:r>
              <a:rPr lang="ru-RU" dirty="0" smtClean="0">
                <a:latin typeface="Cambria" pitchFamily="18" charset="0"/>
              </a:rPr>
              <a:t> проблем </a:t>
            </a:r>
            <a:r>
              <a:rPr lang="ru-RU" dirty="0" err="1">
                <a:latin typeface="Cambria" pitchFamily="18" charset="0"/>
              </a:rPr>
              <a:t>країну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поділено</a:t>
            </a:r>
            <a:r>
              <a:rPr lang="ru-RU" dirty="0">
                <a:latin typeface="Cambria" pitchFamily="18" charset="0"/>
              </a:rPr>
              <a:t> на 22 </a:t>
            </a:r>
            <a:r>
              <a:rPr lang="ru-RU" dirty="0" err="1">
                <a:latin typeface="Cambria" pitchFamily="18" charset="0"/>
              </a:rPr>
              <a:t>адміністративно-планувальні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райони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які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згруповані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сім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економічних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районів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Найбільшим</a:t>
            </a:r>
            <a:r>
              <a:rPr lang="ru-RU" dirty="0">
                <a:latin typeface="Cambria" pitchFamily="18" charset="0"/>
              </a:rPr>
              <a:t> за </a:t>
            </a:r>
            <a:r>
              <a:rPr lang="ru-RU" dirty="0" err="1">
                <a:latin typeface="Cambria" pitchFamily="18" charset="0"/>
              </a:rPr>
              <a:t>площею</a:t>
            </a:r>
            <a:r>
              <a:rPr lang="ru-RU" dirty="0">
                <a:latin typeface="Cambria" pitchFamily="18" charset="0"/>
              </a:rPr>
              <a:t> (29% </a:t>
            </a:r>
            <a:r>
              <a:rPr lang="ru-RU" dirty="0" err="1">
                <a:latin typeface="Cambria" pitchFamily="18" charset="0"/>
              </a:rPr>
              <a:t>території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>
                <a:latin typeface="Cambria" pitchFamily="18" charset="0"/>
              </a:rPr>
              <a:t>майже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дві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чверті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населення</a:t>
            </a:r>
            <a:r>
              <a:rPr lang="ru-RU" dirty="0">
                <a:latin typeface="Cambria" pitchFamily="18" charset="0"/>
              </a:rPr>
              <a:t>) є </a:t>
            </a:r>
            <a:r>
              <a:rPr lang="ru-RU" dirty="0" err="1">
                <a:latin typeface="Cambria" pitchFamily="18" charset="0"/>
              </a:rPr>
              <a:t>Паризький</a:t>
            </a:r>
            <a:r>
              <a:rPr lang="ru-RU" dirty="0">
                <a:latin typeface="Cambria" pitchFamily="18" charset="0"/>
              </a:rPr>
              <a:t> район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Паризький</a:t>
            </a:r>
            <a:r>
              <a:rPr lang="ru-RU" dirty="0">
                <a:latin typeface="Cambria" pitchFamily="18" charset="0"/>
              </a:rPr>
              <a:t> район — </a:t>
            </a:r>
            <a:r>
              <a:rPr lang="ru-RU" dirty="0" err="1">
                <a:latin typeface="Cambria" pitchFamily="18" charset="0"/>
              </a:rPr>
              <a:t>значний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виробник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сільськогосподарської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продукції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який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має</a:t>
            </a:r>
            <a:r>
              <a:rPr lang="ru-RU" dirty="0">
                <a:latin typeface="Cambria" pitchFamily="18" charset="0"/>
              </a:rPr>
              <a:t> великий </a:t>
            </a:r>
            <a:r>
              <a:rPr lang="ru-RU" dirty="0" err="1">
                <a:latin typeface="Cambria" pitchFamily="18" charset="0"/>
              </a:rPr>
              <a:t>ринок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збуту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Віддалені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від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столиці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райони</a:t>
            </a:r>
            <a:r>
              <a:rPr lang="ru-RU" dirty="0">
                <a:latin typeface="Cambria" pitchFamily="18" charset="0"/>
              </a:rPr>
              <a:t> є великим </a:t>
            </a:r>
            <a:r>
              <a:rPr lang="ru-RU" dirty="0" err="1">
                <a:latin typeface="Cambria" pitchFamily="18" charset="0"/>
              </a:rPr>
              <a:t>виробником</a:t>
            </a:r>
            <a:r>
              <a:rPr lang="ru-RU" dirty="0">
                <a:latin typeface="Cambria" pitchFamily="18" charset="0"/>
              </a:rPr>
              <a:t> винограду і вина, </a:t>
            </a:r>
            <a:r>
              <a:rPr lang="ru-RU" dirty="0" err="1">
                <a:latin typeface="Cambria" pitchFamily="18" charset="0"/>
              </a:rPr>
              <a:t>цукрового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буряку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овочів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молочної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>
                <a:latin typeface="Cambria" pitchFamily="18" charset="0"/>
              </a:rPr>
              <a:t>м'ясної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продукції</a:t>
            </a:r>
            <a:r>
              <a:rPr lang="ru-RU" dirty="0">
                <a:latin typeface="Cambria" pitchFamily="18" charset="0"/>
              </a:rPr>
              <a:t>.</a:t>
            </a:r>
          </a:p>
        </p:txBody>
      </p:sp>
      <p:pic>
        <p:nvPicPr>
          <p:cNvPr id="9218" name="Picture 2" descr="C:\Users\ммм\Downloads\vstrecha_posol_franci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2852"/>
            <a:ext cx="4322248" cy="2665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мм\Downloads\overn2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5"/>
          <a:stretch/>
        </p:blipFill>
        <p:spPr bwMode="auto">
          <a:xfrm>
            <a:off x="72851" y="4068601"/>
            <a:ext cx="4643165" cy="27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749</TotalTime>
  <Words>963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Франція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ммм</dc:creator>
  <cp:lastModifiedBy>ммм</cp:lastModifiedBy>
  <cp:revision>19</cp:revision>
  <dcterms:created xsi:type="dcterms:W3CDTF">2013-01-29T14:52:45Z</dcterms:created>
  <dcterms:modified xsi:type="dcterms:W3CDTF">2013-01-30T04:56:05Z</dcterms:modified>
</cp:coreProperties>
</file>