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7D764-FAAA-4DA3-B041-D6FB0DC24FF2}" type="datetimeFigureOut">
              <a:rPr lang="ru-RU" smtClean="0"/>
              <a:t>25.01.2015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E141E-BD67-46E8-87D8-2816823B58A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4" y="692696"/>
            <a:ext cx="4032448" cy="4401205"/>
          </a:xfrm>
          <a:prstGeom prst="rect">
            <a:avLst/>
          </a:prstGeom>
          <a:noFill/>
        </p:spPr>
        <p:txBody>
          <a:bodyPr wrap="square" rtlCol="0">
            <a:spAutoFit/>
          </a:bodyPr>
          <a:lstStyle/>
          <a:p>
            <a:endParaRPr lang="uk-UA" sz="4000" dirty="0" smtClean="0">
              <a:solidFill>
                <a:schemeClr val="bg1"/>
              </a:solidFill>
              <a:latin typeface="Arial Black" pitchFamily="34" charset="0"/>
            </a:endParaRPr>
          </a:p>
          <a:p>
            <a:r>
              <a:rPr lang="uk-UA" sz="4000" dirty="0" smtClean="0">
                <a:solidFill>
                  <a:schemeClr val="bg1"/>
                </a:solidFill>
                <a:latin typeface="Arial Black" pitchFamily="34" charset="0"/>
              </a:rPr>
              <a:t>Антарктида:</a:t>
            </a:r>
          </a:p>
          <a:p>
            <a:endParaRPr lang="uk-UA" sz="4000" dirty="0" smtClean="0">
              <a:solidFill>
                <a:schemeClr val="bg1"/>
              </a:solidFill>
              <a:latin typeface="Arial Black" pitchFamily="34" charset="0"/>
            </a:endParaRPr>
          </a:p>
          <a:p>
            <a:endParaRPr lang="uk-UA" sz="4000" dirty="0" smtClean="0">
              <a:solidFill>
                <a:schemeClr val="bg1"/>
              </a:solidFill>
              <a:latin typeface="Arial Black" pitchFamily="34" charset="0"/>
            </a:endParaRPr>
          </a:p>
          <a:p>
            <a:r>
              <a:rPr lang="uk-UA" sz="4000" dirty="0" smtClean="0">
                <a:solidFill>
                  <a:schemeClr val="bg1"/>
                </a:solidFill>
                <a:latin typeface="Arial Black" pitchFamily="34" charset="0"/>
              </a:rPr>
              <a:t>Світ за межами побаченого</a:t>
            </a:r>
            <a:endParaRPr lang="ru-RU" sz="4000" dirty="0">
              <a:solidFill>
                <a:schemeClr val="bg1"/>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4392488" cy="2554545"/>
          </a:xfrm>
          <a:prstGeom prst="rect">
            <a:avLst/>
          </a:prstGeom>
          <a:noFill/>
        </p:spPr>
        <p:txBody>
          <a:bodyPr wrap="square" rtlCol="0">
            <a:spAutoFit/>
          </a:bodyPr>
          <a:lstStyle/>
          <a:p>
            <a:r>
              <a:rPr lang="uk-UA" sz="3200" dirty="0" smtClean="0">
                <a:solidFill>
                  <a:schemeClr val="bg1"/>
                </a:solidFill>
                <a:latin typeface="Arial Black" pitchFamily="34" charset="0"/>
              </a:rPr>
              <a:t>Червоний водоспад</a:t>
            </a:r>
          </a:p>
          <a:p>
            <a:r>
              <a:rPr lang="uk-UA" sz="3200" dirty="0" smtClean="0">
                <a:solidFill>
                  <a:schemeClr val="bg1"/>
                </a:solidFill>
                <a:latin typeface="Arial Black" pitchFamily="34" charset="0"/>
              </a:rPr>
              <a:t>Або </a:t>
            </a:r>
          </a:p>
          <a:p>
            <a:r>
              <a:rPr lang="uk-UA" sz="3200" dirty="0" smtClean="0">
                <a:solidFill>
                  <a:schemeClr val="bg1"/>
                </a:solidFill>
                <a:latin typeface="Arial Black" pitchFamily="34" charset="0"/>
              </a:rPr>
              <a:t>Кров'яна </a:t>
            </a:r>
          </a:p>
          <a:p>
            <a:r>
              <a:rPr lang="uk-UA" sz="3200" dirty="0" smtClean="0">
                <a:solidFill>
                  <a:schemeClr val="bg1"/>
                </a:solidFill>
                <a:latin typeface="Arial Black" pitchFamily="34" charset="0"/>
              </a:rPr>
              <a:t>долина</a:t>
            </a:r>
            <a:endParaRPr lang="ru-RU" sz="3200" dirty="0">
              <a:solidFill>
                <a:schemeClr val="bg1"/>
              </a:solidFill>
              <a:latin typeface="Arial Black" pitchFamily="34" charset="0"/>
            </a:endParaRPr>
          </a:p>
        </p:txBody>
      </p:sp>
      <p:sp>
        <p:nvSpPr>
          <p:cNvPr id="3" name="TextBox 2"/>
          <p:cNvSpPr txBox="1"/>
          <p:nvPr/>
        </p:nvSpPr>
        <p:spPr>
          <a:xfrm>
            <a:off x="4788024" y="260648"/>
            <a:ext cx="4176464" cy="4801314"/>
          </a:xfrm>
          <a:prstGeom prst="rect">
            <a:avLst/>
          </a:prstGeom>
          <a:noFill/>
        </p:spPr>
        <p:txBody>
          <a:bodyPr wrap="square" rtlCol="0">
            <a:spAutoFit/>
          </a:bodyPr>
          <a:lstStyle/>
          <a:p>
            <a:r>
              <a:rPr lang="uk-UA" dirty="0" smtClean="0">
                <a:solidFill>
                  <a:schemeClr val="bg1"/>
                </a:solidFill>
                <a:latin typeface="Arial Black" pitchFamily="34" charset="0"/>
              </a:rPr>
              <a:t>Англійські геологи висадились на узбережжя Антарктиди зі сторони Нової Зеландії. З часом геолог помітив на білому снігу червоні кров'яні плями,заспокоюючи себе,що то мікроводорості червоного кольору. Виявилось,що це водоспад,який виривається з льодових надр. Дивно,але навкруги лід? Геологи дослідили,що це двовалентне залізо,яке витікає з льоду,вступає в реакцію з повітрям і стає червоним. Але де воно взялось? </a:t>
            </a:r>
            <a:endParaRPr lang="ru-RU" dirty="0">
              <a:solidFill>
                <a:schemeClr val="bg1"/>
              </a:solidFill>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4392488" cy="2554545"/>
          </a:xfrm>
          <a:prstGeom prst="rect">
            <a:avLst/>
          </a:prstGeom>
          <a:noFill/>
        </p:spPr>
        <p:txBody>
          <a:bodyPr wrap="square" rtlCol="0">
            <a:spAutoFit/>
          </a:bodyPr>
          <a:lstStyle/>
          <a:p>
            <a:r>
              <a:rPr lang="uk-UA" sz="3200" dirty="0" smtClean="0">
                <a:solidFill>
                  <a:schemeClr val="bg1"/>
                </a:solidFill>
                <a:latin typeface="Arial Black" pitchFamily="34" charset="0"/>
              </a:rPr>
              <a:t>Червоний водоспад</a:t>
            </a:r>
          </a:p>
          <a:p>
            <a:r>
              <a:rPr lang="uk-UA" sz="3200" dirty="0" smtClean="0">
                <a:solidFill>
                  <a:schemeClr val="bg1"/>
                </a:solidFill>
                <a:latin typeface="Arial Black" pitchFamily="34" charset="0"/>
              </a:rPr>
              <a:t>Або </a:t>
            </a:r>
          </a:p>
          <a:p>
            <a:r>
              <a:rPr lang="uk-UA" sz="3200" dirty="0" smtClean="0">
                <a:solidFill>
                  <a:schemeClr val="bg1"/>
                </a:solidFill>
                <a:latin typeface="Arial Black" pitchFamily="34" charset="0"/>
              </a:rPr>
              <a:t>Кров'яна </a:t>
            </a:r>
          </a:p>
          <a:p>
            <a:r>
              <a:rPr lang="uk-UA" sz="3200" dirty="0" smtClean="0">
                <a:solidFill>
                  <a:schemeClr val="bg1"/>
                </a:solidFill>
                <a:latin typeface="Arial Black" pitchFamily="34" charset="0"/>
              </a:rPr>
              <a:t>долина</a:t>
            </a:r>
            <a:endParaRPr lang="ru-RU" sz="3200" dirty="0">
              <a:solidFill>
                <a:schemeClr val="bg1"/>
              </a:solidFill>
              <a:latin typeface="Arial Black" pitchFamily="34" charset="0"/>
            </a:endParaRPr>
          </a:p>
        </p:txBody>
      </p:sp>
      <p:sp>
        <p:nvSpPr>
          <p:cNvPr id="4" name="TextBox 3"/>
          <p:cNvSpPr txBox="1"/>
          <p:nvPr/>
        </p:nvSpPr>
        <p:spPr>
          <a:xfrm>
            <a:off x="4860032" y="260648"/>
            <a:ext cx="4176464" cy="5355312"/>
          </a:xfrm>
          <a:prstGeom prst="rect">
            <a:avLst/>
          </a:prstGeom>
          <a:noFill/>
        </p:spPr>
        <p:txBody>
          <a:bodyPr wrap="square" rtlCol="0">
            <a:spAutoFit/>
          </a:bodyPr>
          <a:lstStyle/>
          <a:p>
            <a:r>
              <a:rPr lang="uk-UA" dirty="0" smtClean="0">
                <a:solidFill>
                  <a:schemeClr val="bg1"/>
                </a:solidFill>
                <a:latin typeface="Arial Black" pitchFamily="34" charset="0"/>
              </a:rPr>
              <a:t>Джерелом заліза є дуже солене озеро на великій глибині. Через велику кількість солі воно не замерзло. Йому приблизно 2 млн років.</a:t>
            </a:r>
          </a:p>
          <a:p>
            <a:r>
              <a:rPr lang="uk-UA" dirty="0" smtClean="0">
                <a:solidFill>
                  <a:schemeClr val="bg1"/>
                </a:solidFill>
                <a:latin typeface="Arial Black" pitchFamily="34" charset="0"/>
              </a:rPr>
              <a:t>Під час раптового зледеніння озеро з живністю  опинилось під льодовим клапаном. Половина води замерзла а половина стала дуже солоною. Там утворилася своя біосистема з бактеріями.  Як не дивно,вчені затверджують,що життя можливе там і зараз,а червоний колір – це продукт давньої системи та прикладом життя на Антарктиді. </a:t>
            </a:r>
            <a:endParaRPr lang="ru-RU" dirty="0">
              <a:solidFill>
                <a:schemeClr val="bg1"/>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rovavyj-vodopad-3.jpg"/>
          <p:cNvPicPr>
            <a:picLocks noChangeAspect="1"/>
          </p:cNvPicPr>
          <p:nvPr/>
        </p:nvPicPr>
        <p:blipFill>
          <a:blip r:embed="rId2" cstate="print"/>
          <a:stretch>
            <a:fillRect/>
          </a:stretch>
        </p:blipFill>
        <p:spPr>
          <a:xfrm>
            <a:off x="0" y="0"/>
            <a:ext cx="4211960" cy="4687788"/>
          </a:xfrm>
          <a:prstGeom prst="rect">
            <a:avLst/>
          </a:prstGeom>
          <a:ln>
            <a:noFill/>
          </a:ln>
          <a:effectLst>
            <a:softEdge rad="112500"/>
          </a:effectLst>
        </p:spPr>
      </p:pic>
      <p:pic>
        <p:nvPicPr>
          <p:cNvPr id="3" name="Рисунок 2" descr="img_czkh1mv95ixlx.jpg"/>
          <p:cNvPicPr>
            <a:picLocks noChangeAspect="1"/>
          </p:cNvPicPr>
          <p:nvPr/>
        </p:nvPicPr>
        <p:blipFill>
          <a:blip r:embed="rId3" cstate="print"/>
          <a:stretch>
            <a:fillRect/>
          </a:stretch>
        </p:blipFill>
        <p:spPr>
          <a:xfrm>
            <a:off x="4184259" y="0"/>
            <a:ext cx="4959741" cy="3859882"/>
          </a:xfrm>
          <a:prstGeom prst="rect">
            <a:avLst/>
          </a:prstGeom>
          <a:ln>
            <a:noFill/>
          </a:ln>
          <a:effectLst>
            <a:softEdge rad="112500"/>
          </a:effectLst>
        </p:spPr>
      </p:pic>
      <p:pic>
        <p:nvPicPr>
          <p:cNvPr id="4" name="Рисунок 3" descr="20130107111150.jpg"/>
          <p:cNvPicPr>
            <a:picLocks noChangeAspect="1"/>
          </p:cNvPicPr>
          <p:nvPr/>
        </p:nvPicPr>
        <p:blipFill>
          <a:blip r:embed="rId4" cstate="print"/>
          <a:stretch>
            <a:fillRect/>
          </a:stretch>
        </p:blipFill>
        <p:spPr>
          <a:xfrm>
            <a:off x="2483768" y="3501008"/>
            <a:ext cx="4656920" cy="318665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3816424" cy="1754326"/>
          </a:xfrm>
          <a:prstGeom prst="rect">
            <a:avLst/>
          </a:prstGeom>
          <a:noFill/>
        </p:spPr>
        <p:txBody>
          <a:bodyPr wrap="square" rtlCol="0">
            <a:spAutoFit/>
          </a:bodyPr>
          <a:lstStyle/>
          <a:p>
            <a:r>
              <a:rPr lang="uk-UA" sz="3600" dirty="0" smtClean="0">
                <a:solidFill>
                  <a:schemeClr val="bg1"/>
                </a:solidFill>
                <a:latin typeface="Arial Black" pitchFamily="34" charset="0"/>
              </a:rPr>
              <a:t>Льодяний палець смерті  </a:t>
            </a:r>
            <a:endParaRPr lang="ru-RU" sz="3600" dirty="0">
              <a:solidFill>
                <a:schemeClr val="bg1"/>
              </a:solidFill>
              <a:latin typeface="Arial Black" pitchFamily="34" charset="0"/>
            </a:endParaRPr>
          </a:p>
        </p:txBody>
      </p:sp>
      <p:sp>
        <p:nvSpPr>
          <p:cNvPr id="4" name="TextBox 3"/>
          <p:cNvSpPr txBox="1"/>
          <p:nvPr/>
        </p:nvSpPr>
        <p:spPr>
          <a:xfrm>
            <a:off x="4644008" y="188640"/>
            <a:ext cx="4392488" cy="5355312"/>
          </a:xfrm>
          <a:prstGeom prst="rect">
            <a:avLst/>
          </a:prstGeom>
          <a:noFill/>
        </p:spPr>
        <p:txBody>
          <a:bodyPr wrap="square" rtlCol="0">
            <a:spAutoFit/>
          </a:bodyPr>
          <a:lstStyle/>
          <a:p>
            <a:r>
              <a:rPr lang="uk-UA" dirty="0" smtClean="0">
                <a:solidFill>
                  <a:schemeClr val="bg1"/>
                </a:solidFill>
                <a:latin typeface="Arial Black" pitchFamily="34" charset="0"/>
              </a:rPr>
              <a:t>Кінематографи зафіксували на узбережжі Антарктиди дивне явище. Великий стовп льоду пронизав велику товщу льоду,немов гарячий, і легко увійшов у воду. </a:t>
            </a:r>
          </a:p>
          <a:p>
            <a:r>
              <a:rPr lang="uk-UA" dirty="0" smtClean="0">
                <a:solidFill>
                  <a:schemeClr val="bg1"/>
                </a:solidFill>
                <a:latin typeface="Arial Black" pitchFamily="34" charset="0"/>
              </a:rPr>
              <a:t>Виявилось,що це надзвичайно небезпечний тип льоду: це дуже холодний лід з надзвичайно великим вмістом солі. Якщо він доторкається до усього живого ,то вмить все стає льодом. Так що тюлені і пінгвіни знають,що не можна близько підпливати до нього.</a:t>
            </a:r>
          </a:p>
          <a:p>
            <a:r>
              <a:rPr lang="uk-UA" dirty="0" smtClean="0">
                <a:solidFill>
                  <a:schemeClr val="bg1"/>
                </a:solidFill>
                <a:latin typeface="Arial Black" pitchFamily="34" charset="0"/>
              </a:rPr>
              <a:t>Цей феномен нагадує легенду про озеро,яке робило всі речі золотими. Його занесено до дивних феноменів світу. </a:t>
            </a:r>
            <a:endParaRPr lang="ru-RU" dirty="0">
              <a:solidFill>
                <a:schemeClr val="bg1"/>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c7fce_578723f5_orig.jpg"/>
          <p:cNvPicPr>
            <a:picLocks noChangeAspect="1"/>
          </p:cNvPicPr>
          <p:nvPr/>
        </p:nvPicPr>
        <p:blipFill>
          <a:blip r:embed="rId2" cstate="print"/>
          <a:stretch>
            <a:fillRect/>
          </a:stretch>
        </p:blipFill>
        <p:spPr>
          <a:xfrm>
            <a:off x="0" y="0"/>
            <a:ext cx="5220072" cy="3748012"/>
          </a:xfrm>
          <a:prstGeom prst="rect">
            <a:avLst/>
          </a:prstGeom>
          <a:ln>
            <a:noFill/>
          </a:ln>
          <a:effectLst>
            <a:softEdge rad="112500"/>
          </a:effectLst>
        </p:spPr>
      </p:pic>
      <p:pic>
        <p:nvPicPr>
          <p:cNvPr id="3" name="Рисунок 2" descr="375086.jpg"/>
          <p:cNvPicPr>
            <a:picLocks noChangeAspect="1"/>
          </p:cNvPicPr>
          <p:nvPr/>
        </p:nvPicPr>
        <p:blipFill>
          <a:blip r:embed="rId3" cstate="print"/>
          <a:stretch>
            <a:fillRect/>
          </a:stretch>
        </p:blipFill>
        <p:spPr>
          <a:xfrm>
            <a:off x="0" y="3361320"/>
            <a:ext cx="6228184" cy="3496680"/>
          </a:xfrm>
          <a:prstGeom prst="rect">
            <a:avLst/>
          </a:prstGeom>
          <a:ln>
            <a:noFill/>
          </a:ln>
          <a:effectLst>
            <a:softEdge rad="112500"/>
          </a:effectLst>
        </p:spPr>
      </p:pic>
      <p:pic>
        <p:nvPicPr>
          <p:cNvPr id="4" name="Рисунок 3" descr="FROZEN-OCEAN-FLOOR-Wallpaper__yvt2.jpg"/>
          <p:cNvPicPr>
            <a:picLocks noChangeAspect="1"/>
          </p:cNvPicPr>
          <p:nvPr/>
        </p:nvPicPr>
        <p:blipFill>
          <a:blip r:embed="rId4" cstate="print"/>
          <a:stretch>
            <a:fillRect/>
          </a:stretch>
        </p:blipFill>
        <p:spPr>
          <a:xfrm>
            <a:off x="4571999" y="1772816"/>
            <a:ext cx="4572001" cy="3429001"/>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4788024" cy="1200329"/>
          </a:xfrm>
          <a:prstGeom prst="rect">
            <a:avLst/>
          </a:prstGeom>
          <a:noFill/>
        </p:spPr>
        <p:txBody>
          <a:bodyPr wrap="square" rtlCol="0">
            <a:spAutoFit/>
          </a:bodyPr>
          <a:lstStyle/>
          <a:p>
            <a:r>
              <a:rPr lang="uk-UA" sz="3600" dirty="0" smtClean="0">
                <a:solidFill>
                  <a:schemeClr val="bg1"/>
                </a:solidFill>
                <a:latin typeface="Arial Black" pitchFamily="34" charset="0"/>
              </a:rPr>
              <a:t>Обличчя Антарктиди </a:t>
            </a:r>
            <a:endParaRPr lang="ru-RU" sz="3600" dirty="0">
              <a:solidFill>
                <a:schemeClr val="bg1"/>
              </a:solidFill>
              <a:latin typeface="Arial Black" pitchFamily="34" charset="0"/>
            </a:endParaRPr>
          </a:p>
        </p:txBody>
      </p:sp>
      <p:sp>
        <p:nvSpPr>
          <p:cNvPr id="3" name="TextBox 2"/>
          <p:cNvSpPr txBox="1"/>
          <p:nvPr/>
        </p:nvSpPr>
        <p:spPr>
          <a:xfrm>
            <a:off x="4716016" y="188640"/>
            <a:ext cx="4427984" cy="6370975"/>
          </a:xfrm>
          <a:prstGeom prst="rect">
            <a:avLst/>
          </a:prstGeom>
          <a:noFill/>
        </p:spPr>
        <p:txBody>
          <a:bodyPr wrap="square" rtlCol="0">
            <a:spAutoFit/>
          </a:bodyPr>
          <a:lstStyle/>
          <a:p>
            <a:r>
              <a:rPr lang="uk-UA" sz="2400" dirty="0" smtClean="0">
                <a:solidFill>
                  <a:schemeClr val="bg1"/>
                </a:solidFill>
                <a:latin typeface="Arial Black" pitchFamily="34" charset="0"/>
              </a:rPr>
              <a:t>У 2012 році було знято цікаве фото на узбережжі Антарктиди. </a:t>
            </a:r>
          </a:p>
          <a:p>
            <a:r>
              <a:rPr lang="uk-UA" sz="2400" dirty="0" smtClean="0">
                <a:solidFill>
                  <a:schemeClr val="bg1"/>
                </a:solidFill>
                <a:latin typeface="Arial Black" pitchFamily="34" charset="0"/>
              </a:rPr>
              <a:t>На тому фото був айсберг,який складався з різних шарів льоду. Але розгледівши його форму,фотографи завмерли: то було “ Обличчя Антарктиди ”- так назвали вони це фото.</a:t>
            </a:r>
          </a:p>
          <a:p>
            <a:r>
              <a:rPr lang="uk-UA" sz="2400" dirty="0" smtClean="0">
                <a:solidFill>
                  <a:schemeClr val="bg1"/>
                </a:solidFill>
                <a:latin typeface="Arial Black" pitchFamily="34" charset="0"/>
              </a:rPr>
              <a:t>Воно зірвало Інтернет та зібрало безліч відгуків,чому? Ви зараз в цьому самі переконаєтесь. </a:t>
            </a:r>
            <a:endParaRPr lang="ru-RU" sz="2400" dirty="0">
              <a:solidFill>
                <a:schemeClr val="bg1"/>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DCCvIQ.jpg"/>
          <p:cNvPicPr>
            <a:picLocks noChangeAspect="1"/>
          </p:cNvPicPr>
          <p:nvPr/>
        </p:nvPicPr>
        <p:blipFill>
          <a:blip r:embed="rId2" cstate="print"/>
          <a:stretch>
            <a:fillRect/>
          </a:stretch>
        </p:blipFill>
        <p:spPr>
          <a:xfrm>
            <a:off x="0" y="381000"/>
            <a:ext cx="9144000" cy="609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2952328" cy="1200329"/>
          </a:xfrm>
          <a:prstGeom prst="rect">
            <a:avLst/>
          </a:prstGeom>
          <a:noFill/>
        </p:spPr>
        <p:txBody>
          <a:bodyPr wrap="square" rtlCol="0">
            <a:spAutoFit/>
          </a:bodyPr>
          <a:lstStyle/>
          <a:p>
            <a:r>
              <a:rPr lang="uk-UA" sz="3600" dirty="0" smtClean="0">
                <a:solidFill>
                  <a:schemeClr val="bg1"/>
                </a:solidFill>
                <a:latin typeface="Arial Black" pitchFamily="34" charset="0"/>
              </a:rPr>
              <a:t>Суха долина </a:t>
            </a:r>
            <a:endParaRPr lang="ru-RU" sz="3600" dirty="0">
              <a:solidFill>
                <a:schemeClr val="bg1"/>
              </a:solidFill>
              <a:latin typeface="Arial Black" pitchFamily="34" charset="0"/>
            </a:endParaRPr>
          </a:p>
        </p:txBody>
      </p:sp>
      <p:sp>
        <p:nvSpPr>
          <p:cNvPr id="3" name="TextBox 2"/>
          <p:cNvSpPr txBox="1"/>
          <p:nvPr/>
        </p:nvSpPr>
        <p:spPr>
          <a:xfrm>
            <a:off x="4283968" y="260648"/>
            <a:ext cx="4860032" cy="2862322"/>
          </a:xfrm>
          <a:prstGeom prst="rect">
            <a:avLst/>
          </a:prstGeom>
          <a:noFill/>
        </p:spPr>
        <p:txBody>
          <a:bodyPr wrap="square" rtlCol="0">
            <a:spAutoFit/>
          </a:bodyPr>
          <a:lstStyle/>
          <a:p>
            <a:r>
              <a:rPr lang="uk-UA" dirty="0" smtClean="0">
                <a:solidFill>
                  <a:schemeClr val="bg1"/>
                </a:solidFill>
                <a:latin typeface="Arial Black" pitchFamily="34" charset="0"/>
              </a:rPr>
              <a:t>Де найменше випадає опадів? Може,хтось з вас скаже в Сахарі чи Наміб в Африці?</a:t>
            </a:r>
          </a:p>
          <a:p>
            <a:r>
              <a:rPr lang="uk-UA" dirty="0" smtClean="0">
                <a:solidFill>
                  <a:schemeClr val="bg1"/>
                </a:solidFill>
                <a:latin typeface="Arial Black" pitchFamily="34" charset="0"/>
              </a:rPr>
              <a:t>А  я скажу вам про Суху долину в Антарктиді. У вищесказаних територіях найбільше не було опадів близько 400 років,а в цій дилині опадів не було 2 млн років!</a:t>
            </a:r>
            <a:r>
              <a:rPr lang="ru-RU" dirty="0" smtClean="0">
                <a:solidFill>
                  <a:schemeClr val="bg1"/>
                </a:solidFill>
                <a:latin typeface="Arial Black" pitchFamily="34" charset="0"/>
              </a:rPr>
              <a:t> </a:t>
            </a:r>
            <a:r>
              <a:rPr lang="ru-RU" dirty="0" err="1" smtClean="0">
                <a:solidFill>
                  <a:schemeClr val="bg1"/>
                </a:solidFill>
                <a:latin typeface="Arial Black" pitchFamily="34" charset="0"/>
              </a:rPr>
              <a:t>Це</a:t>
            </a:r>
            <a:r>
              <a:rPr lang="ru-RU" dirty="0" smtClean="0">
                <a:solidFill>
                  <a:schemeClr val="bg1"/>
                </a:solidFill>
                <a:latin typeface="Arial Black" pitchFamily="34" charset="0"/>
              </a:rPr>
              <a:t> все спричиняє вітер, </a:t>
            </a:r>
            <a:r>
              <a:rPr lang="ru-RU" dirty="0" err="1" smtClean="0">
                <a:solidFill>
                  <a:schemeClr val="bg1"/>
                </a:solidFill>
                <a:latin typeface="Arial Black" pitchFamily="34" charset="0"/>
              </a:rPr>
              <a:t>який</a:t>
            </a:r>
            <a:r>
              <a:rPr lang="ru-RU" dirty="0" smtClean="0">
                <a:solidFill>
                  <a:schemeClr val="bg1"/>
                </a:solidFill>
                <a:latin typeface="Arial Black" pitchFamily="34" charset="0"/>
              </a:rPr>
              <a:t> </a:t>
            </a:r>
            <a:r>
              <a:rPr lang="ru-RU" dirty="0" err="1" smtClean="0">
                <a:solidFill>
                  <a:schemeClr val="bg1"/>
                </a:solidFill>
                <a:latin typeface="Arial Black" pitchFamily="34" charset="0"/>
              </a:rPr>
              <a:t>д</a:t>
            </a:r>
            <a:r>
              <a:rPr lang="ru-RU" dirty="0" err="1" smtClean="0">
                <a:solidFill>
                  <a:schemeClr val="bg1"/>
                </a:solidFill>
                <a:latin typeface="Arial Black" pitchFamily="34" charset="0"/>
              </a:rPr>
              <a:t>остигає</a:t>
            </a:r>
            <a:r>
              <a:rPr lang="ru-RU" dirty="0" smtClean="0">
                <a:solidFill>
                  <a:schemeClr val="bg1"/>
                </a:solidFill>
                <a:latin typeface="Arial Black" pitchFamily="34" charset="0"/>
              </a:rPr>
              <a:t> там 340 км за год</a:t>
            </a:r>
            <a:r>
              <a:rPr lang="ru-RU" dirty="0" smtClean="0">
                <a:solidFill>
                  <a:schemeClr val="bg1"/>
                </a:solidFill>
              </a:rPr>
              <a:t>!</a:t>
            </a:r>
            <a:endParaRPr lang="uk-UA" dirty="0" smtClean="0">
              <a:solidFill>
                <a:schemeClr val="bg1"/>
              </a:solidFill>
            </a:endParaRPr>
          </a:p>
        </p:txBody>
      </p:sp>
      <p:pic>
        <p:nvPicPr>
          <p:cNvPr id="4" name="Рисунок 3" descr="1379084850_c22536d8122413f087c97b17898fd298.jpg"/>
          <p:cNvPicPr>
            <a:picLocks noChangeAspect="1"/>
          </p:cNvPicPr>
          <p:nvPr/>
        </p:nvPicPr>
        <p:blipFill>
          <a:blip r:embed="rId2" cstate="print"/>
          <a:stretch>
            <a:fillRect/>
          </a:stretch>
        </p:blipFill>
        <p:spPr>
          <a:xfrm>
            <a:off x="179513" y="3098870"/>
            <a:ext cx="8280919" cy="36076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3960440" cy="1077218"/>
          </a:xfrm>
          <a:prstGeom prst="rect">
            <a:avLst/>
          </a:prstGeom>
          <a:noFill/>
        </p:spPr>
        <p:txBody>
          <a:bodyPr wrap="square" rtlCol="0">
            <a:spAutoFit/>
          </a:bodyPr>
          <a:lstStyle/>
          <a:p>
            <a:r>
              <a:rPr lang="uk-UA" sz="3200" dirty="0" smtClean="0">
                <a:solidFill>
                  <a:schemeClr val="bg1"/>
                </a:solidFill>
                <a:latin typeface="Arial Black" pitchFamily="34" charset="0"/>
              </a:rPr>
              <a:t>Льодовий Парфенон </a:t>
            </a:r>
            <a:endParaRPr lang="ru-RU" sz="3200" dirty="0">
              <a:solidFill>
                <a:schemeClr val="bg1"/>
              </a:solidFill>
              <a:latin typeface="Arial Black" pitchFamily="34" charset="0"/>
            </a:endParaRPr>
          </a:p>
        </p:txBody>
      </p:sp>
      <p:pic>
        <p:nvPicPr>
          <p:cNvPr id="3" name="Рисунок 2" descr="1360224794_mesta-ne-dlya-lyudey-3.jpg"/>
          <p:cNvPicPr>
            <a:picLocks noChangeAspect="1"/>
          </p:cNvPicPr>
          <p:nvPr/>
        </p:nvPicPr>
        <p:blipFill>
          <a:blip r:embed="rId2" cstate="print"/>
          <a:stretch>
            <a:fillRect/>
          </a:stretch>
        </p:blipFill>
        <p:spPr>
          <a:xfrm>
            <a:off x="179512" y="1197640"/>
            <a:ext cx="7272808" cy="54546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4752528" cy="2554545"/>
          </a:xfrm>
          <a:prstGeom prst="rect">
            <a:avLst/>
          </a:prstGeom>
          <a:noFill/>
        </p:spPr>
        <p:txBody>
          <a:bodyPr wrap="square" rtlCol="0">
            <a:spAutoFit/>
          </a:bodyPr>
          <a:lstStyle/>
          <a:p>
            <a:r>
              <a:rPr lang="uk-UA" sz="3200" dirty="0" smtClean="0">
                <a:solidFill>
                  <a:schemeClr val="bg1"/>
                </a:solidFill>
                <a:latin typeface="Arial Black" pitchFamily="34" charset="0"/>
              </a:rPr>
              <a:t>Хвилі убивці?</a:t>
            </a:r>
          </a:p>
          <a:p>
            <a:r>
              <a:rPr lang="uk-UA" sz="3200" dirty="0" smtClean="0">
                <a:solidFill>
                  <a:schemeClr val="bg1"/>
                </a:solidFill>
                <a:latin typeface="Arial Black" pitchFamily="34" charset="0"/>
              </a:rPr>
              <a:t>Це ще квіточки,</a:t>
            </a:r>
          </a:p>
          <a:p>
            <a:endParaRPr lang="uk-UA" sz="3200" dirty="0" smtClean="0">
              <a:solidFill>
                <a:schemeClr val="bg1"/>
              </a:solidFill>
              <a:latin typeface="Arial Black" pitchFamily="34" charset="0"/>
            </a:endParaRPr>
          </a:p>
          <a:p>
            <a:r>
              <a:rPr lang="uk-UA" sz="3200" dirty="0" smtClean="0">
                <a:solidFill>
                  <a:schemeClr val="bg1"/>
                </a:solidFill>
                <a:latin typeface="Arial Black" pitchFamily="34" charset="0"/>
              </a:rPr>
              <a:t>порівняно </a:t>
            </a:r>
          </a:p>
          <a:p>
            <a:r>
              <a:rPr lang="uk-UA" sz="3200" dirty="0" smtClean="0">
                <a:solidFill>
                  <a:schemeClr val="bg1"/>
                </a:solidFill>
                <a:latin typeface="Arial Black" pitchFamily="34" charset="0"/>
              </a:rPr>
              <a:t>з…</a:t>
            </a:r>
            <a:endParaRPr lang="ru-RU" sz="3200" dirty="0">
              <a:solidFill>
                <a:schemeClr val="bg1"/>
              </a:solidFill>
              <a:latin typeface="Arial Black" pitchFamily="34" charset="0"/>
            </a:endParaRPr>
          </a:p>
        </p:txBody>
      </p:sp>
      <p:sp>
        <p:nvSpPr>
          <p:cNvPr id="3" name="TextBox 2"/>
          <p:cNvSpPr txBox="1"/>
          <p:nvPr/>
        </p:nvSpPr>
        <p:spPr>
          <a:xfrm>
            <a:off x="4716016" y="1196752"/>
            <a:ext cx="4320480" cy="4524315"/>
          </a:xfrm>
          <a:prstGeom prst="rect">
            <a:avLst/>
          </a:prstGeom>
          <a:noFill/>
        </p:spPr>
        <p:txBody>
          <a:bodyPr wrap="square" rtlCol="0">
            <a:spAutoFit/>
          </a:bodyPr>
          <a:lstStyle/>
          <a:p>
            <a:r>
              <a:rPr lang="uk-UA" dirty="0" smtClean="0">
                <a:solidFill>
                  <a:schemeClr val="bg1"/>
                </a:solidFill>
                <a:latin typeface="Arial Black" pitchFamily="34" charset="0"/>
              </a:rPr>
              <a:t>Досліджуючи територію геологи наткнулися на велику стіну з льоду. Вона була вигнута дивним способом  і вчені захотіли зробити фото на згадку.  Як тільки стали вони біля неї,один з геологів закричав: “ Це хвиля!”</a:t>
            </a:r>
          </a:p>
          <a:p>
            <a:r>
              <a:rPr lang="uk-UA" dirty="0" smtClean="0">
                <a:solidFill>
                  <a:schemeClr val="bg1"/>
                </a:solidFill>
                <a:latin typeface="Arial Black" pitchFamily="34" charset="0"/>
              </a:rPr>
              <a:t>Справді. Це була замерзла хвиля висотою більше,ніж 200 м! Своєю силою вона б затопила пів - Америки,але замерзла.. Прогнозують,що в майбутньому вона розмерзнеться і принесе лихо материкам .</a:t>
            </a:r>
            <a:endParaRPr lang="ru-RU" dirty="0">
              <a:solidFill>
                <a:schemeClr val="bg1"/>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360" y="476672"/>
            <a:ext cx="5760640" cy="5909310"/>
          </a:xfrm>
          <a:prstGeom prst="rect">
            <a:avLst/>
          </a:prstGeom>
          <a:noFill/>
        </p:spPr>
        <p:txBody>
          <a:bodyPr wrap="square" rtlCol="0">
            <a:spAutoFit/>
          </a:bodyPr>
          <a:lstStyle/>
          <a:p>
            <a:r>
              <a:rPr lang="uk-UA" dirty="0" smtClean="0">
                <a:solidFill>
                  <a:schemeClr val="bg1"/>
                </a:solidFill>
                <a:latin typeface="Arial Black" pitchFamily="34" charset="0"/>
              </a:rPr>
              <a:t>Коли виникає мова про пустелі</a:t>
            </a:r>
          </a:p>
          <a:p>
            <a:r>
              <a:rPr lang="uk-UA" dirty="0" smtClean="0">
                <a:solidFill>
                  <a:schemeClr val="bg1"/>
                </a:solidFill>
                <a:latin typeface="Arial Black" pitchFamily="34" charset="0"/>
              </a:rPr>
              <a:t>Зазвичай в нашій уяві постає Сахара</a:t>
            </a:r>
          </a:p>
          <a:p>
            <a:r>
              <a:rPr lang="uk-UA" dirty="0" smtClean="0">
                <a:solidFill>
                  <a:schemeClr val="bg1"/>
                </a:solidFill>
                <a:latin typeface="Arial Black" pitchFamily="34" charset="0"/>
              </a:rPr>
              <a:t>Чи Гобі,далекі землі Камчатки,куточки тундри…</a:t>
            </a:r>
          </a:p>
          <a:p>
            <a:endParaRPr lang="uk-UA" dirty="0" smtClean="0">
              <a:solidFill>
                <a:schemeClr val="bg1"/>
              </a:solidFill>
              <a:latin typeface="Arial Black" pitchFamily="34" charset="0"/>
            </a:endParaRPr>
          </a:p>
          <a:p>
            <a:r>
              <a:rPr lang="uk-UA" dirty="0" smtClean="0">
                <a:solidFill>
                  <a:schemeClr val="bg1"/>
                </a:solidFill>
                <a:latin typeface="Arial Black" pitchFamily="34" charset="0"/>
              </a:rPr>
              <a:t>Та чи не замислювались ви,що за межами </a:t>
            </a:r>
          </a:p>
          <a:p>
            <a:r>
              <a:rPr lang="uk-UA" dirty="0" smtClean="0">
                <a:solidFill>
                  <a:schemeClr val="bg1"/>
                </a:solidFill>
                <a:latin typeface="Arial Black" pitchFamily="34" charset="0"/>
              </a:rPr>
              <a:t>Усього живого на Землі є ніким ще не досліджені</a:t>
            </a:r>
          </a:p>
          <a:p>
            <a:r>
              <a:rPr lang="uk-UA" dirty="0" smtClean="0">
                <a:solidFill>
                  <a:schemeClr val="bg1"/>
                </a:solidFill>
                <a:latin typeface="Arial Black" pitchFamily="34" charset="0"/>
              </a:rPr>
              <a:t>Території,які містять у собі велику таємницю.</a:t>
            </a:r>
          </a:p>
          <a:p>
            <a:endParaRPr lang="uk-UA" dirty="0" smtClean="0">
              <a:solidFill>
                <a:schemeClr val="bg1"/>
              </a:solidFill>
              <a:latin typeface="Arial Black" pitchFamily="34" charset="0"/>
            </a:endParaRPr>
          </a:p>
          <a:p>
            <a:r>
              <a:rPr lang="uk-UA" dirty="0" smtClean="0">
                <a:solidFill>
                  <a:schemeClr val="bg1"/>
                </a:solidFill>
                <a:latin typeface="Arial Black" pitchFamily="34" charset="0"/>
              </a:rPr>
              <a:t>До вашої уваги той світ,який нам чужий,невідомий,</a:t>
            </a:r>
          </a:p>
          <a:p>
            <a:r>
              <a:rPr lang="uk-UA" dirty="0" smtClean="0">
                <a:solidFill>
                  <a:schemeClr val="bg1"/>
                </a:solidFill>
                <a:latin typeface="Arial Black" pitchFamily="34" charset="0"/>
              </a:rPr>
              <a:t>Світ,де очі замружуються від яскравого світла..не Сонця..</a:t>
            </a:r>
          </a:p>
          <a:p>
            <a:r>
              <a:rPr lang="uk-UA" dirty="0" smtClean="0">
                <a:solidFill>
                  <a:schemeClr val="bg1"/>
                </a:solidFill>
                <a:latin typeface="Arial Black" pitchFamily="34" charset="0"/>
              </a:rPr>
              <a:t>А світла снігу і льоду..</a:t>
            </a:r>
          </a:p>
          <a:p>
            <a:r>
              <a:rPr lang="uk-UA" dirty="0" smtClean="0">
                <a:solidFill>
                  <a:schemeClr val="bg1"/>
                </a:solidFill>
                <a:latin typeface="Arial Black" pitchFamily="34" charset="0"/>
              </a:rPr>
              <a:t>найбільшу пустелю світу -</a:t>
            </a:r>
          </a:p>
          <a:p>
            <a:endParaRPr lang="uk-UA" dirty="0" smtClean="0">
              <a:solidFill>
                <a:schemeClr val="bg1"/>
              </a:solidFill>
              <a:latin typeface="Arial Black" pitchFamily="34" charset="0"/>
            </a:endParaRPr>
          </a:p>
          <a:p>
            <a:endParaRPr lang="uk-UA" dirty="0" smtClean="0">
              <a:solidFill>
                <a:schemeClr val="bg1"/>
              </a:solidFill>
              <a:latin typeface="Arial Black" pitchFamily="34" charset="0"/>
            </a:endParaRPr>
          </a:p>
          <a:p>
            <a:r>
              <a:rPr lang="uk-UA" dirty="0" smtClean="0">
                <a:solidFill>
                  <a:schemeClr val="bg1"/>
                </a:solidFill>
                <a:latin typeface="Arial Black" pitchFamily="34" charset="0"/>
              </a:rPr>
              <a:t>Антарктида….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YEE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m_20130226_02488_001.jpg"/>
          <p:cNvPicPr>
            <a:picLocks noChangeAspect="1"/>
          </p:cNvPicPr>
          <p:nvPr/>
        </p:nvPicPr>
        <p:blipFill>
          <a:blip r:embed="rId2" cstate="print"/>
          <a:stretch>
            <a:fillRect/>
          </a:stretch>
        </p:blipFill>
        <p:spPr>
          <a:xfrm>
            <a:off x="0" y="1268760"/>
            <a:ext cx="9144000" cy="5272174"/>
          </a:xfrm>
          <a:prstGeom prst="rect">
            <a:avLst/>
          </a:prstGeom>
        </p:spPr>
      </p:pic>
      <p:sp>
        <p:nvSpPr>
          <p:cNvPr id="3" name="TextBox 2"/>
          <p:cNvSpPr txBox="1"/>
          <p:nvPr/>
        </p:nvSpPr>
        <p:spPr>
          <a:xfrm>
            <a:off x="323528" y="260648"/>
            <a:ext cx="8568952" cy="707886"/>
          </a:xfrm>
          <a:prstGeom prst="rect">
            <a:avLst/>
          </a:prstGeom>
          <a:noFill/>
        </p:spPr>
        <p:txBody>
          <a:bodyPr wrap="square" rtlCol="0">
            <a:spAutoFit/>
          </a:bodyPr>
          <a:lstStyle/>
          <a:p>
            <a:r>
              <a:rPr lang="uk-UA" sz="4000" dirty="0" smtClean="0">
                <a:solidFill>
                  <a:schemeClr val="bg1"/>
                </a:solidFill>
                <a:latin typeface="Arial Black" pitchFamily="34" charset="0"/>
              </a:rPr>
              <a:t>Єдина річка в Антарктиді </a:t>
            </a:r>
            <a:endParaRPr lang="ru-RU" sz="4000" dirty="0">
              <a:solidFill>
                <a:schemeClr val="bg1"/>
              </a:solidFill>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3960440" cy="1754326"/>
          </a:xfrm>
          <a:prstGeom prst="rect">
            <a:avLst/>
          </a:prstGeom>
          <a:noFill/>
        </p:spPr>
        <p:txBody>
          <a:bodyPr wrap="square" rtlCol="0">
            <a:spAutoFit/>
          </a:bodyPr>
          <a:lstStyle/>
          <a:p>
            <a:r>
              <a:rPr lang="uk-UA" sz="3600" dirty="0" smtClean="0">
                <a:solidFill>
                  <a:schemeClr val="bg1"/>
                </a:solidFill>
                <a:latin typeface="Arial Black" pitchFamily="34" charset="0"/>
              </a:rPr>
              <a:t>Небесні долини на Землі </a:t>
            </a:r>
            <a:endParaRPr lang="ru-RU" sz="3600" dirty="0">
              <a:solidFill>
                <a:schemeClr val="bg1"/>
              </a:solidFill>
              <a:latin typeface="Arial Black" pitchFamily="34" charset="0"/>
            </a:endParaRPr>
          </a:p>
        </p:txBody>
      </p:sp>
      <p:sp>
        <p:nvSpPr>
          <p:cNvPr id="3" name="TextBox 2"/>
          <p:cNvSpPr txBox="1"/>
          <p:nvPr/>
        </p:nvSpPr>
        <p:spPr>
          <a:xfrm>
            <a:off x="4716016" y="260648"/>
            <a:ext cx="4176464" cy="5324535"/>
          </a:xfrm>
          <a:prstGeom prst="rect">
            <a:avLst/>
          </a:prstGeom>
          <a:noFill/>
        </p:spPr>
        <p:txBody>
          <a:bodyPr wrap="square" rtlCol="0">
            <a:spAutoFit/>
          </a:bodyPr>
          <a:lstStyle/>
          <a:p>
            <a:r>
              <a:rPr lang="uk-UA" dirty="0" smtClean="0">
                <a:solidFill>
                  <a:schemeClr val="bg1"/>
                </a:solidFill>
              </a:rPr>
              <a:t>Я</a:t>
            </a:r>
            <a:r>
              <a:rPr lang="uk-UA" sz="2000" dirty="0" smtClean="0">
                <a:solidFill>
                  <a:schemeClr val="bg1"/>
                </a:solidFill>
                <a:latin typeface="Arial Black" pitchFamily="34" charset="0"/>
              </a:rPr>
              <a:t>кого кольору лід. Зараз я почую багато тверджень про те що він прозорий чи білий і не погоджусь з вами. Адже в Антарктиді є синій лід,який утворює мережу льодових Небесних долин.</a:t>
            </a:r>
          </a:p>
          <a:p>
            <a:r>
              <a:rPr lang="uk-UA" sz="2000" dirty="0" smtClean="0">
                <a:solidFill>
                  <a:schemeClr val="bg1"/>
                </a:solidFill>
                <a:latin typeface="Arial Black" pitchFamily="34" charset="0"/>
              </a:rPr>
              <a:t>Вся проблема в тому,що сніг збирається до купи під великим тиском,утворює лід не в процесі замерзання води а спресовування снігу і в результаті сніговий лід – сині і в цьому ви зараз переконаєтесь!</a:t>
            </a:r>
            <a:endParaRPr lang="ru-RU" sz="2000" dirty="0">
              <a:solidFill>
                <a:schemeClr val="bg1"/>
              </a:solidFill>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Hdk5Vt4lF.jpg"/>
          <p:cNvPicPr>
            <a:picLocks noChangeAspect="1"/>
          </p:cNvPicPr>
          <p:nvPr/>
        </p:nvPicPr>
        <p:blipFill>
          <a:blip r:embed="rId2" cstate="print"/>
          <a:stretch>
            <a:fillRect/>
          </a:stretch>
        </p:blipFill>
        <p:spPr>
          <a:xfrm>
            <a:off x="0" y="1052736"/>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83_Glaciares_Blue-ice.jpg"/>
          <p:cNvPicPr>
            <a:picLocks noChangeAspect="1"/>
          </p:cNvPicPr>
          <p:nvPr/>
        </p:nvPicPr>
        <p:blipFill>
          <a:blip r:embed="rId2" cstate="print"/>
          <a:stretch>
            <a:fillRect/>
          </a:stretch>
        </p:blipFill>
        <p:spPr>
          <a:xfrm>
            <a:off x="0" y="-36004"/>
            <a:ext cx="9252520" cy="69393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4176464" cy="707886"/>
          </a:xfrm>
          <a:prstGeom prst="rect">
            <a:avLst/>
          </a:prstGeom>
          <a:noFill/>
        </p:spPr>
        <p:txBody>
          <a:bodyPr wrap="square" rtlCol="0">
            <a:spAutoFit/>
          </a:bodyPr>
          <a:lstStyle/>
          <a:p>
            <a:r>
              <a:rPr lang="uk-UA" sz="4000" dirty="0" smtClean="0">
                <a:solidFill>
                  <a:schemeClr val="bg1"/>
                </a:solidFill>
                <a:latin typeface="Arial Black" pitchFamily="34" charset="0"/>
              </a:rPr>
              <a:t>Озеро Ванда </a:t>
            </a:r>
            <a:endParaRPr lang="ru-RU" sz="4000" dirty="0">
              <a:solidFill>
                <a:schemeClr val="bg1"/>
              </a:solidFill>
              <a:latin typeface="Arial Black" pitchFamily="34" charset="0"/>
            </a:endParaRPr>
          </a:p>
        </p:txBody>
      </p:sp>
      <p:sp>
        <p:nvSpPr>
          <p:cNvPr id="3" name="TextBox 2"/>
          <p:cNvSpPr txBox="1"/>
          <p:nvPr/>
        </p:nvSpPr>
        <p:spPr>
          <a:xfrm>
            <a:off x="4644008" y="188640"/>
            <a:ext cx="4320480" cy="5632311"/>
          </a:xfrm>
          <a:prstGeom prst="rect">
            <a:avLst/>
          </a:prstGeom>
          <a:noFill/>
        </p:spPr>
        <p:txBody>
          <a:bodyPr wrap="square" rtlCol="0">
            <a:spAutoFit/>
          </a:bodyPr>
          <a:lstStyle/>
          <a:p>
            <a:r>
              <a:rPr lang="uk-UA" sz="2000" dirty="0" smtClean="0">
                <a:solidFill>
                  <a:schemeClr val="bg1"/>
                </a:solidFill>
                <a:latin typeface="Arial Black" pitchFamily="34" charset="0"/>
              </a:rPr>
              <a:t>Озеро Ванда – найпрозоріше озеро світу!</a:t>
            </a:r>
          </a:p>
          <a:p>
            <a:r>
              <a:rPr lang="uk-UA" sz="2000" dirty="0" smtClean="0">
                <a:solidFill>
                  <a:schemeClr val="bg1"/>
                </a:solidFill>
                <a:latin typeface="Arial Black" pitchFamily="34" charset="0"/>
              </a:rPr>
              <a:t>Його солоність  в 10 разів більша,ніж в червоному морі. Через те,температура в ньому сягає +25 градусів,тому там є багато видів бактерій. Їм допомагає Сонце,яке  пробивається через ідеально чистий лід на поверхні озера,таким чином підтримуючи життя в ньому.  Якщо ви доторкнетеся до поверхні,то відчуєте тепло,але в ту ж мить ніколи не провалитесь у воду. </a:t>
            </a:r>
            <a:endParaRPr lang="ru-RU" sz="2000" dirty="0">
              <a:solidFill>
                <a:schemeClr val="bg1"/>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d690c09c88f.jpg"/>
          <p:cNvPicPr>
            <a:picLocks noChangeAspect="1"/>
          </p:cNvPicPr>
          <p:nvPr/>
        </p:nvPicPr>
        <p:blipFill>
          <a:blip r:embed="rId2" cstate="print"/>
          <a:stretch>
            <a:fillRect/>
          </a:stretch>
        </p:blipFill>
        <p:spPr>
          <a:xfrm>
            <a:off x="611560" y="836712"/>
            <a:ext cx="7992269" cy="52565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4355976" cy="1077218"/>
          </a:xfrm>
          <a:prstGeom prst="rect">
            <a:avLst/>
          </a:prstGeom>
          <a:noFill/>
        </p:spPr>
        <p:txBody>
          <a:bodyPr wrap="square" rtlCol="0">
            <a:spAutoFit/>
          </a:bodyPr>
          <a:lstStyle/>
          <a:p>
            <a:r>
              <a:rPr lang="uk-UA" sz="3200" dirty="0" smtClean="0">
                <a:solidFill>
                  <a:schemeClr val="bg1"/>
                </a:solidFill>
                <a:latin typeface="Arial Black" pitchFamily="34" charset="0"/>
              </a:rPr>
              <a:t>Гаряча Антарктида </a:t>
            </a:r>
            <a:endParaRPr lang="ru-RU" sz="3200" dirty="0">
              <a:solidFill>
                <a:schemeClr val="bg1"/>
              </a:solidFill>
              <a:latin typeface="Arial Black" pitchFamily="34" charset="0"/>
            </a:endParaRPr>
          </a:p>
        </p:txBody>
      </p:sp>
      <p:sp>
        <p:nvSpPr>
          <p:cNvPr id="3" name="TextBox 2"/>
          <p:cNvSpPr txBox="1"/>
          <p:nvPr/>
        </p:nvSpPr>
        <p:spPr>
          <a:xfrm>
            <a:off x="4716016" y="260648"/>
            <a:ext cx="4320480" cy="4524315"/>
          </a:xfrm>
          <a:prstGeom prst="rect">
            <a:avLst/>
          </a:prstGeom>
          <a:noFill/>
        </p:spPr>
        <p:txBody>
          <a:bodyPr wrap="square" rtlCol="0">
            <a:spAutoFit/>
          </a:bodyPr>
          <a:lstStyle/>
          <a:p>
            <a:r>
              <a:rPr lang="uk-UA" sz="2400" dirty="0" smtClean="0">
                <a:solidFill>
                  <a:schemeClr val="bg1"/>
                </a:solidFill>
                <a:latin typeface="Arial Black" pitchFamily="34" charset="0"/>
              </a:rPr>
              <a:t>Море </a:t>
            </a:r>
            <a:r>
              <a:rPr lang="uk-UA" sz="2400" dirty="0" err="1" smtClean="0">
                <a:solidFill>
                  <a:schemeClr val="bg1"/>
                </a:solidFill>
                <a:latin typeface="Arial Black" pitchFamily="34" charset="0"/>
              </a:rPr>
              <a:t>Росса</a:t>
            </a:r>
            <a:r>
              <a:rPr lang="uk-UA" sz="2400" dirty="0" smtClean="0">
                <a:solidFill>
                  <a:schemeClr val="bg1"/>
                </a:solidFill>
                <a:latin typeface="Arial Black" pitchFamily="34" charset="0"/>
              </a:rPr>
              <a:t>,в основі якого є велика льодяна плита,яка сягає до кілометра товщиною і сповзає прямо у це море .  Серед цієї вічної мерзлоти знаходиться </a:t>
            </a:r>
            <a:r>
              <a:rPr lang="uk-UA" sz="2400" dirty="0" err="1" smtClean="0">
                <a:solidFill>
                  <a:schemeClr val="bg1"/>
                </a:solidFill>
                <a:latin typeface="Arial Black" pitchFamily="34" charset="0"/>
              </a:rPr>
              <a:t>дремлячий</a:t>
            </a:r>
            <a:r>
              <a:rPr lang="uk-UA" sz="2400" dirty="0" smtClean="0">
                <a:solidFill>
                  <a:schemeClr val="bg1"/>
                </a:solidFill>
                <a:latin typeface="Arial Black" pitchFamily="34" charset="0"/>
              </a:rPr>
              <a:t> вулкан </a:t>
            </a:r>
            <a:r>
              <a:rPr lang="uk-UA" sz="2400" dirty="0" err="1" smtClean="0">
                <a:solidFill>
                  <a:schemeClr val="bg1"/>
                </a:solidFill>
                <a:latin typeface="Arial Black" pitchFamily="34" charset="0"/>
              </a:rPr>
              <a:t>Еребус</a:t>
            </a:r>
            <a:r>
              <a:rPr lang="uk-UA" sz="2400" dirty="0" smtClean="0">
                <a:solidFill>
                  <a:schemeClr val="bg1"/>
                </a:solidFill>
                <a:latin typeface="Arial Black" pitchFamily="34" charset="0"/>
              </a:rPr>
              <a:t>,у кратері якого є справжнє лавове озеро …</a:t>
            </a:r>
            <a:endParaRPr lang="ru-RU" sz="2400" dirty="0">
              <a:solidFill>
                <a:schemeClr val="bg1"/>
              </a:solidFill>
              <a:latin typeface="Arial Black"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yiragongo_1.jpg"/>
          <p:cNvPicPr>
            <a:picLocks noChangeAspect="1"/>
          </p:cNvPicPr>
          <p:nvPr/>
        </p:nvPicPr>
        <p:blipFill>
          <a:blip r:embed="rId2" cstate="print"/>
          <a:stretch>
            <a:fillRect/>
          </a:stretch>
        </p:blipFill>
        <p:spPr>
          <a:xfrm>
            <a:off x="395536" y="620688"/>
            <a:ext cx="8575116" cy="570721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4283968" cy="1569660"/>
          </a:xfrm>
          <a:prstGeom prst="rect">
            <a:avLst/>
          </a:prstGeom>
          <a:noFill/>
        </p:spPr>
        <p:txBody>
          <a:bodyPr wrap="square" rtlCol="0">
            <a:spAutoFit/>
          </a:bodyPr>
          <a:lstStyle/>
          <a:p>
            <a:r>
              <a:rPr lang="uk-UA" sz="3200" dirty="0" smtClean="0">
                <a:solidFill>
                  <a:schemeClr val="bg1"/>
                </a:solidFill>
                <a:latin typeface="Arial Black" pitchFamily="34" charset="0"/>
              </a:rPr>
              <a:t>Південне сяйво – унікальне творіння природи </a:t>
            </a:r>
            <a:endParaRPr lang="ru-RU" sz="3200" dirty="0">
              <a:solidFill>
                <a:schemeClr val="bg1"/>
              </a:solidFill>
              <a:latin typeface="Arial Black" pitchFamily="34" charset="0"/>
            </a:endParaRPr>
          </a:p>
        </p:txBody>
      </p:sp>
      <p:sp>
        <p:nvSpPr>
          <p:cNvPr id="3" name="TextBox 2"/>
          <p:cNvSpPr txBox="1"/>
          <p:nvPr/>
        </p:nvSpPr>
        <p:spPr>
          <a:xfrm>
            <a:off x="4788024" y="908720"/>
            <a:ext cx="4355976" cy="5078313"/>
          </a:xfrm>
          <a:prstGeom prst="rect">
            <a:avLst/>
          </a:prstGeom>
          <a:noFill/>
        </p:spPr>
        <p:txBody>
          <a:bodyPr wrap="square" rtlCol="0">
            <a:spAutoFit/>
          </a:bodyPr>
          <a:lstStyle/>
          <a:p>
            <a:r>
              <a:rPr lang="uk-UA" sz="3600" dirty="0" smtClean="0">
                <a:solidFill>
                  <a:schemeClr val="bg1"/>
                </a:solidFill>
                <a:latin typeface="Arial Black" pitchFamily="34" charset="0"/>
              </a:rPr>
              <a:t>Південне сяйво здіймається високо над Антарктидою  майже півроку,коли над нею володіє  довга полярна ніч </a:t>
            </a:r>
            <a:endParaRPr lang="ru-RU" sz="3600" dirty="0">
              <a:solidFill>
                <a:schemeClr val="bg1"/>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tarktida-foto-so-sputnika.jpg"/>
          <p:cNvPicPr>
            <a:picLocks noChangeAspect="1"/>
          </p:cNvPicPr>
          <p:nvPr/>
        </p:nvPicPr>
        <p:blipFill>
          <a:blip r:embed="rId2" cstate="print"/>
          <a:stretch>
            <a:fillRect/>
          </a:stretch>
        </p:blipFill>
        <p:spPr>
          <a:xfrm>
            <a:off x="2915816" y="1988840"/>
            <a:ext cx="6816757" cy="5112568"/>
          </a:xfrm>
          <a:prstGeom prst="rect">
            <a:avLst/>
          </a:prstGeom>
          <a:effectLst>
            <a:softEdge rad="635000"/>
          </a:effectLst>
        </p:spPr>
      </p:pic>
      <p:sp>
        <p:nvSpPr>
          <p:cNvPr id="3" name="TextBox 2"/>
          <p:cNvSpPr txBox="1"/>
          <p:nvPr/>
        </p:nvSpPr>
        <p:spPr>
          <a:xfrm>
            <a:off x="467544" y="3356992"/>
            <a:ext cx="3456384" cy="1754326"/>
          </a:xfrm>
          <a:prstGeom prst="rect">
            <a:avLst/>
          </a:prstGeom>
          <a:noFill/>
        </p:spPr>
        <p:txBody>
          <a:bodyPr wrap="square" rtlCol="0">
            <a:spAutoFit/>
          </a:bodyPr>
          <a:lstStyle/>
          <a:p>
            <a:r>
              <a:rPr lang="uk-UA" sz="3600" dirty="0" smtClean="0">
                <a:solidFill>
                  <a:schemeClr val="bg1"/>
                </a:solidFill>
                <a:latin typeface="Arial Black" pitchFamily="34" charset="0"/>
              </a:rPr>
              <a:t>Цікаві факти про Антарктиду </a:t>
            </a:r>
            <a:endParaRPr lang="ru-RU" sz="3600" dirty="0">
              <a:solidFill>
                <a:schemeClr val="bg1"/>
              </a:solidFill>
              <a:latin typeface="Arial Blac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tarktida-foto-07.jpg"/>
          <p:cNvPicPr>
            <a:picLocks noChangeAspect="1"/>
          </p:cNvPicPr>
          <p:nvPr/>
        </p:nvPicPr>
        <p:blipFill>
          <a:blip r:embed="rId2" cstate="print"/>
          <a:stretch>
            <a:fillRect/>
          </a:stretch>
        </p:blipFill>
        <p:spPr>
          <a:xfrm>
            <a:off x="0" y="808463"/>
            <a:ext cx="9144000" cy="52410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AURORAPOLE.8.19.06.JPG"/>
          <p:cNvPicPr>
            <a:picLocks noChangeAspect="1"/>
          </p:cNvPicPr>
          <p:nvPr/>
        </p:nvPicPr>
        <p:blipFill>
          <a:blip r:embed="rId2" cstate="print"/>
          <a:stretch>
            <a:fillRect/>
          </a:stretch>
        </p:blipFill>
        <p:spPr>
          <a:xfrm>
            <a:off x="0" y="381000"/>
            <a:ext cx="9144000" cy="6096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cleHpu9aio.jpg"/>
          <p:cNvPicPr>
            <a:picLocks noChangeAspect="1"/>
          </p:cNvPicPr>
          <p:nvPr/>
        </p:nvPicPr>
        <p:blipFill>
          <a:blip r:embed="rId2" cstate="print"/>
          <a:stretch>
            <a:fillRect/>
          </a:stretch>
        </p:blipFill>
        <p:spPr>
          <a:xfrm>
            <a:off x="0" y="385762"/>
            <a:ext cx="9144000" cy="60864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2040" y="404664"/>
            <a:ext cx="3960440" cy="6001643"/>
          </a:xfrm>
          <a:prstGeom prst="rect">
            <a:avLst/>
          </a:prstGeom>
          <a:noFill/>
        </p:spPr>
        <p:txBody>
          <a:bodyPr wrap="square" rtlCol="0">
            <a:spAutoFit/>
          </a:bodyPr>
          <a:lstStyle/>
          <a:p>
            <a:r>
              <a:rPr lang="uk-UA" sz="2400" dirty="0" smtClean="0">
                <a:solidFill>
                  <a:schemeClr val="bg1"/>
                </a:solidFill>
                <a:latin typeface="Arial Black" pitchFamily="34" charset="0"/>
              </a:rPr>
              <a:t>Антарктида найпізніше відкритий і досліджений материк на планеті.</a:t>
            </a:r>
          </a:p>
          <a:p>
            <a:r>
              <a:rPr lang="uk-UA" sz="2400" dirty="0" smtClean="0">
                <a:solidFill>
                  <a:schemeClr val="bg1"/>
                </a:solidFill>
                <a:latin typeface="Arial Black" pitchFamily="34" charset="0"/>
              </a:rPr>
              <a:t>Здавна ходили легенди про таємничу появу та проживання інопланетян,древніх народів,які тримали зв’язок з космосом,мали унікальну техніку,вели війни і мали унікальні види тварин. </a:t>
            </a:r>
            <a:endParaRPr lang="ru-RU" sz="2400" dirty="0">
              <a:solidFill>
                <a:schemeClr val="bg1"/>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00x467-images-stories-NONF-antar_5.jpg"/>
          <p:cNvPicPr>
            <a:picLocks noChangeAspect="1"/>
          </p:cNvPicPr>
          <p:nvPr/>
        </p:nvPicPr>
        <p:blipFill>
          <a:blip r:embed="rId2" cstate="print"/>
          <a:stretch>
            <a:fillRect/>
          </a:stretch>
        </p:blipFill>
        <p:spPr>
          <a:xfrm>
            <a:off x="1115616" y="267993"/>
            <a:ext cx="6840760" cy="63892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19004165_led.jpg"/>
          <p:cNvPicPr>
            <a:picLocks noChangeAspect="1"/>
          </p:cNvPicPr>
          <p:nvPr/>
        </p:nvPicPr>
        <p:blipFill>
          <a:blip r:embed="rId2" cstate="print"/>
          <a:stretch>
            <a:fillRect/>
          </a:stretch>
        </p:blipFill>
        <p:spPr>
          <a:xfrm>
            <a:off x="503145" y="620688"/>
            <a:ext cx="8244781" cy="55446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g_36309.jpg"/>
          <p:cNvPicPr>
            <a:picLocks noChangeAspect="1"/>
          </p:cNvPicPr>
          <p:nvPr/>
        </p:nvPicPr>
        <p:blipFill>
          <a:blip r:embed="rId2" cstate="print"/>
          <a:stretch>
            <a:fillRect/>
          </a:stretch>
        </p:blipFill>
        <p:spPr>
          <a:xfrm>
            <a:off x="0" y="1010468"/>
            <a:ext cx="9125477" cy="48668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oto_vimanizm-2.preview.jpg"/>
          <p:cNvPicPr>
            <a:picLocks noChangeAspect="1"/>
          </p:cNvPicPr>
          <p:nvPr/>
        </p:nvPicPr>
        <p:blipFill>
          <a:blip r:embed="rId2" cstate="print"/>
          <a:stretch>
            <a:fillRect/>
          </a:stretch>
        </p:blipFill>
        <p:spPr>
          <a:xfrm>
            <a:off x="1619672" y="381000"/>
            <a:ext cx="5616624" cy="609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476672"/>
            <a:ext cx="4716016" cy="6186309"/>
          </a:xfrm>
          <a:prstGeom prst="rect">
            <a:avLst/>
          </a:prstGeom>
          <a:noFill/>
        </p:spPr>
        <p:txBody>
          <a:bodyPr wrap="square" rtlCol="0">
            <a:spAutoFit/>
          </a:bodyPr>
          <a:lstStyle/>
          <a:p>
            <a:r>
              <a:rPr lang="uk-UA" dirty="0" smtClean="0">
                <a:solidFill>
                  <a:schemeClr val="bg1"/>
                </a:solidFill>
                <a:latin typeface="Arial Black" pitchFamily="34" charset="0"/>
              </a:rPr>
              <a:t>Говорять,що давні народи,які вели війну зі своїми противниками – космічними істотами програли поєдинок ,щоб запобігти втрати території,племена застосували зброю масового винищення,дія якої працювала так:  </a:t>
            </a:r>
          </a:p>
          <a:p>
            <a:r>
              <a:rPr lang="uk-UA" dirty="0" smtClean="0">
                <a:solidFill>
                  <a:schemeClr val="bg1"/>
                </a:solidFill>
                <a:latin typeface="Arial Black" pitchFamily="34" charset="0"/>
              </a:rPr>
              <a:t>Великий вибух у надрах землі спричиняв великий поштовх,який  опустив Антарктиду більше,ніж на 2000 м униз. </a:t>
            </a:r>
            <a:r>
              <a:rPr lang="uk-UA" dirty="0" smtClean="0">
                <a:solidFill>
                  <a:schemeClr val="bg1"/>
                </a:solidFill>
                <a:latin typeface="Arial Black" pitchFamily="34" charset="0"/>
              </a:rPr>
              <a:t> </a:t>
            </a:r>
            <a:r>
              <a:rPr lang="uk-UA" dirty="0" smtClean="0">
                <a:solidFill>
                  <a:schemeClr val="bg1"/>
                </a:solidFill>
                <a:latin typeface="Arial Black" pitchFamily="34" charset="0"/>
              </a:rPr>
              <a:t>Потім,після того як вода заповнила ділянку,зброя виділила речовину,яка заморозила товщу води на довгі часи. Племена пожертвували собою заради збереження території. От чому дослідники до цього часу знаходять древні моря,рослини чи організми,які зледенілі або </a:t>
            </a:r>
            <a:r>
              <a:rPr lang="uk-UA" dirty="0" err="1" smtClean="0">
                <a:solidFill>
                  <a:schemeClr val="bg1"/>
                </a:solidFill>
                <a:latin typeface="Arial Black" pitchFamily="34" charset="0"/>
              </a:rPr>
              <a:t>“запаковані”</a:t>
            </a:r>
            <a:r>
              <a:rPr lang="uk-UA" dirty="0" smtClean="0">
                <a:solidFill>
                  <a:schemeClr val="bg1"/>
                </a:solidFill>
                <a:latin typeface="Arial Black" pitchFamily="34" charset="0"/>
              </a:rPr>
              <a:t> під шаром льоду,утворюючи свою біосистему. </a:t>
            </a:r>
            <a:endParaRPr lang="ru-RU" dirty="0">
              <a:solidFill>
                <a:schemeClr val="bg1"/>
              </a:solidFill>
              <a:latin typeface="Arial Black" pitchFamily="34" charset="0"/>
            </a:endParaRPr>
          </a:p>
        </p:txBody>
      </p:sp>
      <p:pic>
        <p:nvPicPr>
          <p:cNvPr id="3" name="Рисунок 2" descr="Сражение-НЛО-в-Антарктиде.jpg"/>
          <p:cNvPicPr>
            <a:picLocks noChangeAspect="1"/>
          </p:cNvPicPr>
          <p:nvPr/>
        </p:nvPicPr>
        <p:blipFill>
          <a:blip r:embed="rId2" cstate="print"/>
          <a:stretch>
            <a:fillRect/>
          </a:stretch>
        </p:blipFill>
        <p:spPr>
          <a:xfrm>
            <a:off x="0" y="1484784"/>
            <a:ext cx="4560168" cy="3213493"/>
          </a:xfrm>
          <a:prstGeom prst="rect">
            <a:avLst/>
          </a:prstGeom>
        </p:spPr>
      </p:pic>
      <p:sp>
        <p:nvSpPr>
          <p:cNvPr id="4" name="TextBox 3"/>
          <p:cNvSpPr txBox="1"/>
          <p:nvPr/>
        </p:nvSpPr>
        <p:spPr>
          <a:xfrm>
            <a:off x="107504" y="548680"/>
            <a:ext cx="4752528" cy="707886"/>
          </a:xfrm>
          <a:prstGeom prst="rect">
            <a:avLst/>
          </a:prstGeom>
          <a:noFill/>
        </p:spPr>
        <p:txBody>
          <a:bodyPr wrap="square" rtlCol="0">
            <a:spAutoFit/>
          </a:bodyPr>
          <a:lstStyle/>
          <a:p>
            <a:r>
              <a:rPr lang="uk-UA" sz="4000" dirty="0" smtClean="0">
                <a:solidFill>
                  <a:schemeClr val="bg1"/>
                </a:solidFill>
                <a:latin typeface="Arial Black" pitchFamily="34" charset="0"/>
              </a:rPr>
              <a:t>Давні легенди </a:t>
            </a:r>
            <a:endParaRPr lang="ru-RU" sz="4000" dirty="0">
              <a:solidFill>
                <a:schemeClr val="bg1"/>
              </a:solidFill>
              <a:latin typeface="Arial Black"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828</Words>
  <Application>Microsoft Office PowerPoint</Application>
  <PresentationFormat>Экран (4:3)</PresentationFormat>
  <Paragraphs>67</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Дом</cp:lastModifiedBy>
  <cp:revision>13</cp:revision>
  <dcterms:created xsi:type="dcterms:W3CDTF">2015-01-25T19:44:49Z</dcterms:created>
  <dcterms:modified xsi:type="dcterms:W3CDTF">2015-01-25T21:59:35Z</dcterms:modified>
</cp:coreProperties>
</file>