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7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8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2957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807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6796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45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16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4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7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59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3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6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4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6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6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68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5%D1%81%D0%BF%D1%83%D0%B1%D0%BB%D1%96%D0%BA%D0%B0_%D0%9A%D0%BE%D0%BD%D0%B3%D0%BE" TargetMode="External"/><Relationship Id="rId2" Type="http://schemas.openxmlformats.org/officeDocument/2006/relationships/hyperlink" Target="http://uk.wikipedia.org/wiki/%D0%A4%D1%80%D0%B0%D0%BD%D1%86%D1%83%D0%B7%D1%8C%D0%BA%D0%B0_%D0%BC%D0%BE%D0%B2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0%D0%BD%D0%B3%D0%BE%D0%BB%D0%B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0%D1%83%D0%B2%D0%B5%D0%BD%D0%B7%D0%BE%D1%80%D1%9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1%83%D0%B2%D0%B5%D0%BD%D0%B7%D0%BE%D1%80%D1%96" TargetMode="External"/><Relationship Id="rId2" Type="http://schemas.openxmlformats.org/officeDocument/2006/relationships/hyperlink" Target="http://uk.wikipedia.org/wiki/%D0%97%D0%B0%D0%BF%D0%B0%D0%B4%D0%B8%D0%BD%D0%B0_%D0%9A%D0%BE%D0%BD%D0%B3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1%83%D0%BB%D0%BA%D0%B0%D0%BD" TargetMode="External"/><Relationship Id="rId5" Type="http://schemas.openxmlformats.org/officeDocument/2006/relationships/hyperlink" Target="http://uk.wikipedia.org/w/index.php?title=%D0%92%D1%96%D1%80%D1%83%D0%BD%D0%B3%D0%B0&amp;action=edit&amp;redlink=1" TargetMode="External"/><Relationship Id="rId4" Type="http://schemas.openxmlformats.org/officeDocument/2006/relationships/hyperlink" Target="http://uk.wikipedia.org/w/index.php?title=%D0%9C%D0%B0%D1%80%D0%B3%D0%B5%D1%80%D1%96%D1%82%D0%B0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1%96%D0%BD%D1%88%D0%B0%D1%81%D0%B0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uk.wikipedia.org/w/index.php?title=%D0%A6%D0%B5%D0%BD%D1%82%D1%80%D0%B0%D0%BB%D1%8C%D0%BD%D0%B5_%D0%9A%D0%BE%D0%BD%D0%B3%D0%BE&amp;action=edit&amp;redlink=1" TargetMode="External"/><Relationship Id="rId7" Type="http://schemas.openxmlformats.org/officeDocument/2006/relationships/hyperlink" Target="http://uk.wikipedia.org/w/index.php?title=%D0%9F%D1%80%D0%BE%D0%B2%D1%96%D0%BD%D1%86%D1%96%D1%8F_%D0%9A%D0%B0%D1%82%D0%B0%D0%BD%D0%B3%D0%B0&amp;action=edit&amp;redlink=1" TargetMode="External"/><Relationship Id="rId12" Type="http://schemas.openxmlformats.org/officeDocument/2006/relationships/hyperlink" Target="http://uk.wikipedia.org/w/index.php?title=%D0%9F%D1%96%D0%B2%D0%B4%D0%B5%D0%BD%D0%BD%D0%B5_%D0%9A%D1%96%D0%B2%D1%83&amp;action=edit&amp;redlink=1" TargetMode="External"/><Relationship Id="rId2" Type="http://schemas.openxmlformats.org/officeDocument/2006/relationships/hyperlink" Target="http://uk.wikipedia.org/w/index.php?title=%D0%9F%D1%80%D0%BE%D0%B2%D1%96%D0%BD%D1%86%D1%96%D1%8F_%D0%91%D0%B0%D0%BD%D0%B4%D1%83%D0%B4%D1%83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A1%D1%85%D1%96%D0%B4%D0%BD%D0%B5_%D0%9A%D0%B0%D1%81%D0%B0%D1%97&amp;action=edit&amp;redlink=1" TargetMode="External"/><Relationship Id="rId11" Type="http://schemas.openxmlformats.org/officeDocument/2006/relationships/hyperlink" Target="http://uk.wikipedia.org/w/index.php?title=%D0%A1%D1%85%D1%96%D0%B4%D0%BD%D0%B0_%D0%BF%D1%80%D0%BE%D0%B2%D1%96%D0%BD%D1%86%D1%96%D1%8F&amp;action=edit&amp;redlink=1" TargetMode="External"/><Relationship Id="rId5" Type="http://schemas.openxmlformats.org/officeDocument/2006/relationships/hyperlink" Target="http://uk.wikipedia.org/w/index.php?title=%D0%97%D0%B0%D1%85%D1%96%D0%B4%D0%BD%D0%B5_%D0%9A%D0%B0%D1%81%D0%B0%D1%97&amp;action=edit&amp;redlink=1" TargetMode="External"/><Relationship Id="rId10" Type="http://schemas.openxmlformats.org/officeDocument/2006/relationships/hyperlink" Target="http://uk.wikipedia.org/w/index.php?title=%D0%9F%D1%96%D0%B2%D0%BD%D1%96%D1%87%D0%BD%D0%B5_%D0%9A%D1%96%D0%B2%D1%83&amp;action=edit&amp;redlink=1" TargetMode="External"/><Relationship Id="rId4" Type="http://schemas.openxmlformats.org/officeDocument/2006/relationships/hyperlink" Target="http://uk.wikipedia.org/w/index.php?title=%D0%95%D0%BA%D0%B2%D0%B0%D1%82%D0%BE%D1%80%D1%96%D0%B0%D0%BB%D1%8C%D0%BD%D0%B0_%D0%BF%D1%80%D0%BE%D0%B2%D1%96%D0%BD%D1%86%D1%96%D1%8F&amp;action=edit&amp;redlink=1" TargetMode="External"/><Relationship Id="rId9" Type="http://schemas.openxmlformats.org/officeDocument/2006/relationships/hyperlink" Target="http://uk.wikipedia.org/w/index.php?title=%D0%9C%D0%B0%D0%BD%D1%96%D0%B5%D0%BC%D0%B0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8%D1%82%D1%8F%D1%87%D0%B0_%D1%81%D0%BC%D0%B5%D1%80%D1%82%D0%BD%D1%96%D1%81%D1%82%D1%8C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://uk.wikipedia.org/wiki/%D0%9B%D1%83%D0%B1%D0%B0" TargetMode="External"/><Relationship Id="rId7" Type="http://schemas.openxmlformats.org/officeDocument/2006/relationships/hyperlink" Target="http://uk.wikipedia.org/wiki/%D0%A0%D0%B8%D0%BC%D0%BE-%D0%9A%D0%B0%D1%82%D0%BE%D0%BB%D0%B8%D1%86%D1%8C%D0%BA%D0%B0_%D0%A6%D0%B5%D1%80%D0%BA%D0%B2%D0%B0" TargetMode="External"/><Relationship Id="rId12" Type="http://schemas.openxmlformats.org/officeDocument/2006/relationships/hyperlink" Target="http://uk.wikipedia.org/wiki/%D0%9C%D1%96%D0%B3%D1%80%D0%B0%D1%86%D1%96%D1%8F_%D0%BD%D0%B0%D1%81%D0%B5%D0%BB%D0%B5%D0%BD%D0%BD%D1%8F" TargetMode="External"/><Relationship Id="rId2" Type="http://schemas.openxmlformats.org/officeDocument/2006/relationships/hyperlink" Target="http://uk.wikipedia.org/wiki/%D0%95%D1%82%D0%BD%D1%96%D1%87%D0%BD%D0%B0_%D0%B3%D1%80%D1%83%D0%BF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1%80%D0%BE%D1%82%D0%B5%D1%81%D1%82%D0%B0%D0%BD%D1%82%D0%B8%D0%B7%D0%BC" TargetMode="External"/><Relationship Id="rId11" Type="http://schemas.openxmlformats.org/officeDocument/2006/relationships/hyperlink" Target="http://uk.wikipedia.org/wiki/%D0%A1%D0%BC%D0%B5%D1%80%D1%82%D0%BD%D1%96%D1%81%D1%82%D1%8C" TargetMode="External"/><Relationship Id="rId5" Type="http://schemas.openxmlformats.org/officeDocument/2006/relationships/hyperlink" Target="http://uk.wikipedia.org/wiki/%D0%9A%D0%BE%D0%BD%D0%B3%D0%BE_(%D0%BD%D0%B0%D1%80%D0%BE%D0%B4)" TargetMode="External"/><Relationship Id="rId10" Type="http://schemas.openxmlformats.org/officeDocument/2006/relationships/hyperlink" Target="http://uk.wikipedia.org/wiki/%D0%9D%D0%B0%D1%80%D0%BE%D0%B4%D0%B6%D1%83%D0%B2%D0%B0%D0%BD%D1%96%D1%81%D1%82%D1%8C" TargetMode="External"/><Relationship Id="rId4" Type="http://schemas.openxmlformats.org/officeDocument/2006/relationships/hyperlink" Target="http://uk.wikipedia.org/wiki/%D0%9C%D0%BE%D0%BD%D0%B3%D0%BE" TargetMode="External"/><Relationship Id="rId9" Type="http://schemas.openxmlformats.org/officeDocument/2006/relationships/hyperlink" Target="http://uk.wikipedia.org/wiki/%D0%9C%D0%B5%D0%B4%D1%96%D0%B0%D0%BD%D0%B0_(%D1%81%D1%82%D0%B0%D1%82%D0%B8%D1%81%D1%82%D0%B8%D0%BA%D0%B0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881017" cy="5367271"/>
          </a:xfrm>
        </p:spPr>
        <p:txBody>
          <a:bodyPr/>
          <a:lstStyle/>
          <a:p>
            <a:pPr algn="ctr"/>
            <a:r>
              <a:rPr lang="uk-UA" sz="5400" b="1" dirty="0">
                <a:ln w="3175" cmpd="sng"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Демократична </a:t>
            </a:r>
            <a:r>
              <a:rPr lang="uk-UA" sz="5400" b="1" dirty="0" smtClean="0">
                <a:ln w="3175" cmpd="sng"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Республіка</a:t>
            </a:r>
            <a:r>
              <a:rPr lang="uk-UA" sz="54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4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3800" b="1" dirty="0" smtClean="0">
                <a:ln w="19050" cmpd="sng"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3800" b="1" dirty="0">
                <a:ln w="19050" cmpd="sng"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5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Файл:Armoiries de la République démocratique du Congo - 20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1"/>
            <a:ext cx="1935909" cy="186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400225" y="6180664"/>
            <a:ext cx="2661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atin typeface="+mj-lt"/>
              </a:rPr>
              <a:t>Кіншаса</a:t>
            </a:r>
            <a:endParaRPr lang="ru-RU" sz="3200" dirty="0">
              <a:latin typeface="+mj-lt"/>
            </a:endParaRPr>
          </a:p>
        </p:txBody>
      </p:sp>
      <p:pic>
        <p:nvPicPr>
          <p:cNvPr id="12290" name="Picture 2" descr="Файл:Kinshasa 2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983" y="142521"/>
            <a:ext cx="7538433" cy="603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59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www.vokrugsveta.ru/encyclopedia/images/4/4d/DRC_pig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120" y="169771"/>
            <a:ext cx="8211011" cy="616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01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://supercoolpics.com/wp-content/uploads/2012/08/supercoolpics_09_090820121124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92" y="3619"/>
            <a:ext cx="10297174" cy="685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59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2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799"/>
            <a:ext cx="11074199" cy="570212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Демократична </a:t>
            </a:r>
            <a:r>
              <a:rPr lang="ru-RU" sz="4000" b="1" dirty="0" err="1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Республіка</a:t>
            </a:r>
            <a:r>
              <a:rPr lang="ru-RU" sz="4000" b="1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Конго</a:t>
            </a:r>
            <a:r>
              <a:rPr lang="ru-RU" sz="4000" b="1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 </a:t>
            </a:r>
            <a:endParaRPr lang="ru-RU" sz="4000" b="1" dirty="0" smtClean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минулому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sz="28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Заї́р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Демократична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Республіка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Конго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раніше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називалася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(у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хронологічному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порядку)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Вільна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держава Конго,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Бельгійське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Конго, Конго-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Леопольдвіль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Конго-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Кіншаса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Заїр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tooltip="Французька мова"/>
              </a:rPr>
              <a:t>фр.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en-US" sz="28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République</a:t>
            </a:r>
            <a:r>
              <a:rPr lang="en-US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démocratique</a:t>
            </a:r>
            <a:r>
              <a:rPr lang="en-US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du Congo, Zaïre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 — 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держава в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центральній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Африці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межує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на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північному-заході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 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 tooltip="Республіка Конго"/>
              </a:rPr>
              <a:t>Конго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на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півночі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 Центрально-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Африканською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Республікою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іПівденним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Суданом; на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сході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Угандою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Руандою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Бурунді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і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Танзанією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 на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півдні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Замбією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 на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південному-заході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 tooltip="Ангола"/>
              </a:rPr>
              <a:t>Анголою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і коридором через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ангольську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територію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по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ріці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Конго до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її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гирла з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Атлантичним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океаном.</a:t>
            </a:r>
          </a:p>
        </p:txBody>
      </p:sp>
    </p:spTree>
    <p:extLst>
      <p:ext uri="{BB962C8B-B14F-4D97-AF65-F5344CB8AC3E}">
        <p14:creationId xmlns:p14="http://schemas.microsoft.com/office/powerpoint/2010/main" val="219543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Файл:Location DR Congo AU Africa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272" y="1"/>
            <a:ext cx="7645972" cy="710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4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2434" y="338071"/>
            <a:ext cx="10328856" cy="6693794"/>
          </a:xfrm>
        </p:spPr>
        <p:txBody>
          <a:bodyPr>
            <a:normAutofit/>
          </a:bodyPr>
          <a:lstStyle/>
          <a:p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Більша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частина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держави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— западина Конго та плато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висотою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до 1300 м, яке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її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обрамовує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endParaRPr lang="ru-RU" sz="2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сході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— гори: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масив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tooltip="Рувензорі"/>
              </a:rPr>
              <a:t>Рувензорі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(вис. 5109,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пік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Маргеріта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),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вулканічні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гори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Вірунга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(вис. до 4507 м),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зокрема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активні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вулкани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endParaRPr lang="ru-RU" sz="2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Головні</a:t>
            </a: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ріки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Конго (</a:t>
            </a:r>
            <a:r>
              <a:rPr lang="ru-RU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Заїр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з притоками</a:t>
            </a: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746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8465" y="180185"/>
            <a:ext cx="8743124" cy="2060739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err="1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Рельєф</a:t>
            </a:r>
            <a:r>
              <a:rPr lang="ru-RU" sz="6600" b="1" dirty="0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endParaRPr lang="ru-RU" sz="6600" b="1" dirty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2847" y="2385811"/>
            <a:ext cx="10198437" cy="3615267"/>
          </a:xfrm>
        </p:spPr>
        <p:txBody>
          <a:bodyPr>
            <a:normAutofit/>
          </a:bodyPr>
          <a:lstStyle/>
          <a:p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Більша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частина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Демократичної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Республіки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Конго — 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tooltip="Западина Конго"/>
              </a:rPr>
              <a:t>западина Конго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та плато вис. до 1300 м, яке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її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обрамовує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На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сході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— гори: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масив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 tooltip="Рувензорі"/>
              </a:rPr>
              <a:t>Рувензорі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(вис. 5109,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пік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 tooltip="Маргеріта (ще не написана)"/>
              </a:rPr>
              <a:t>Маргеріта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),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вулканічні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гори 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5" tooltip="Вірунга (ще не написана)"/>
              </a:rPr>
              <a:t>Вірунга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(вис. до 4507 м), в тому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числі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діючі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6" tooltip="Вулкан"/>
              </a:rPr>
              <a:t>вулкани</a:t>
            </a:r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67420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7241" y="1"/>
            <a:ext cx="9421625" cy="1507067"/>
          </a:xfrm>
        </p:spPr>
        <p:txBody>
          <a:bodyPr>
            <a:noAutofit/>
          </a:bodyPr>
          <a:lstStyle/>
          <a:p>
            <a:r>
              <a:rPr lang="ru-RU" sz="4400" b="1" dirty="0" err="1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4400" b="1" dirty="0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endParaRPr lang="ru-RU" sz="4400" dirty="0">
              <a:ln w="3175" cmpd="sng">
                <a:solidFill>
                  <a:schemeClr val="tx1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4710" y="1622739"/>
            <a:ext cx="9646276" cy="5351172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/>
              <a:t>Демократична </a:t>
            </a:r>
            <a:r>
              <a:rPr lang="ru-RU" sz="3200" dirty="0" err="1"/>
              <a:t>Республіка</a:t>
            </a:r>
            <a:r>
              <a:rPr lang="ru-RU" sz="3200" dirty="0"/>
              <a:t> Конго </a:t>
            </a:r>
            <a:r>
              <a:rPr lang="ru-RU" sz="3200" dirty="0" err="1"/>
              <a:t>поділена</a:t>
            </a:r>
            <a:r>
              <a:rPr lang="ru-RU" sz="3200" dirty="0"/>
              <a:t> на 10 </a:t>
            </a:r>
            <a:r>
              <a:rPr lang="ru-RU" sz="3200" dirty="0" err="1"/>
              <a:t>провінцій</a:t>
            </a:r>
            <a:r>
              <a:rPr lang="ru-RU" sz="3200" dirty="0"/>
              <a:t> та </a:t>
            </a:r>
            <a:r>
              <a:rPr lang="ru-RU" sz="3200" dirty="0" err="1"/>
              <a:t>одне</a:t>
            </a:r>
            <a:r>
              <a:rPr lang="ru-RU" sz="3200" dirty="0"/>
              <a:t> </a:t>
            </a:r>
            <a:r>
              <a:rPr lang="ru-RU" sz="3200" dirty="0" err="1"/>
              <a:t>місто-провінцію</a:t>
            </a:r>
            <a:r>
              <a:rPr lang="ru-RU" sz="3200" dirty="0" smtClean="0"/>
              <a:t>:</a:t>
            </a:r>
          </a:p>
          <a:p>
            <a:r>
              <a:rPr lang="ru-RU" sz="2900" i="1" dirty="0" err="1">
                <a:hlinkClick r:id="rId2" tooltip="Провінція Бандуду (ще не написана)"/>
              </a:rPr>
              <a:t>Бандуду</a:t>
            </a:r>
            <a:endParaRPr lang="ru-RU" sz="2900" i="1" dirty="0"/>
          </a:p>
          <a:p>
            <a:r>
              <a:rPr lang="ru-RU" sz="2900" i="1" dirty="0" err="1">
                <a:hlinkClick r:id="rId3" tooltip="Центральне Конго (ще не написана)"/>
              </a:rPr>
              <a:t>Центральне</a:t>
            </a:r>
            <a:r>
              <a:rPr lang="ru-RU" sz="2900" i="1" dirty="0">
                <a:hlinkClick r:id="rId3" tooltip="Центральне Конго (ще не написана)"/>
              </a:rPr>
              <a:t> Конго</a:t>
            </a:r>
            <a:endParaRPr lang="ru-RU" sz="2900" i="1" dirty="0"/>
          </a:p>
          <a:p>
            <a:r>
              <a:rPr lang="ru-RU" sz="2900" i="1" dirty="0" err="1">
                <a:hlinkClick r:id="rId4" tooltip="Екваторіальна провінція (ще не написана)"/>
              </a:rPr>
              <a:t>Екваторіальна</a:t>
            </a:r>
            <a:endParaRPr lang="ru-RU" sz="2900" i="1" dirty="0"/>
          </a:p>
          <a:p>
            <a:r>
              <a:rPr lang="ru-RU" sz="2900" i="1" dirty="0" err="1">
                <a:hlinkClick r:id="rId5" tooltip="Західне Касаї (ще не написана)"/>
              </a:rPr>
              <a:t>Західне</a:t>
            </a:r>
            <a:r>
              <a:rPr lang="ru-RU" sz="2900" i="1" dirty="0">
                <a:hlinkClick r:id="rId5" tooltip="Західне Касаї (ще не написана)"/>
              </a:rPr>
              <a:t> </a:t>
            </a:r>
            <a:r>
              <a:rPr lang="ru-RU" sz="2900" i="1" dirty="0" err="1">
                <a:hlinkClick r:id="rId5" tooltip="Західне Касаї (ще не написана)"/>
              </a:rPr>
              <a:t>Касаї</a:t>
            </a:r>
            <a:endParaRPr lang="ru-RU" sz="2900" i="1" dirty="0"/>
          </a:p>
          <a:p>
            <a:r>
              <a:rPr lang="ru-RU" sz="2900" i="1" dirty="0" err="1">
                <a:hlinkClick r:id="rId6" tooltip="Східне Касаї (ще не написана)"/>
              </a:rPr>
              <a:t>Східне</a:t>
            </a:r>
            <a:r>
              <a:rPr lang="ru-RU" sz="2900" i="1" dirty="0">
                <a:hlinkClick r:id="rId6" tooltip="Східне Касаї (ще не написана)"/>
              </a:rPr>
              <a:t> </a:t>
            </a:r>
            <a:r>
              <a:rPr lang="ru-RU" sz="2900" i="1" dirty="0" err="1">
                <a:hlinkClick r:id="rId6" tooltip="Східне Касаї (ще не написана)"/>
              </a:rPr>
              <a:t>Касаї</a:t>
            </a:r>
            <a:endParaRPr lang="ru-RU" sz="2900" i="1" dirty="0"/>
          </a:p>
          <a:p>
            <a:r>
              <a:rPr lang="ru-RU" sz="2900" i="1" dirty="0" err="1">
                <a:hlinkClick r:id="rId7" tooltip="Провінція Катанга (ще не написана)"/>
              </a:rPr>
              <a:t>Катанга</a:t>
            </a:r>
            <a:endParaRPr lang="ru-RU" sz="2900" i="1" dirty="0"/>
          </a:p>
          <a:p>
            <a:r>
              <a:rPr lang="ru-RU" sz="2900" i="1" dirty="0" err="1">
                <a:hlinkClick r:id="rId8" tooltip="Кіншаса"/>
              </a:rPr>
              <a:t>Кіншаса</a:t>
            </a:r>
            <a:r>
              <a:rPr lang="ru-RU" sz="2900" i="1" dirty="0"/>
              <a:t> (</a:t>
            </a:r>
            <a:r>
              <a:rPr lang="ru-RU" sz="2900" i="1" dirty="0" err="1"/>
              <a:t>місто-провінція</a:t>
            </a:r>
            <a:r>
              <a:rPr lang="ru-RU" sz="2900" i="1" dirty="0"/>
              <a:t>)</a:t>
            </a:r>
          </a:p>
          <a:p>
            <a:r>
              <a:rPr lang="ru-RU" sz="2900" i="1" dirty="0" err="1">
                <a:hlinkClick r:id="rId9" tooltip="Маніема (ще не написана)"/>
              </a:rPr>
              <a:t>Маніема</a:t>
            </a:r>
            <a:endParaRPr lang="ru-RU" sz="2900" i="1" dirty="0"/>
          </a:p>
          <a:p>
            <a:r>
              <a:rPr lang="ru-RU" sz="2900" i="1" dirty="0" err="1">
                <a:hlinkClick r:id="rId10" tooltip="Північне Ківу (ще не написана)"/>
              </a:rPr>
              <a:t>Північне</a:t>
            </a:r>
            <a:r>
              <a:rPr lang="ru-RU" sz="2900" i="1" dirty="0">
                <a:hlinkClick r:id="rId10" tooltip="Північне Ківу (ще не написана)"/>
              </a:rPr>
              <a:t> </a:t>
            </a:r>
            <a:r>
              <a:rPr lang="ru-RU" sz="2900" i="1" dirty="0" err="1">
                <a:hlinkClick r:id="rId10" tooltip="Північне Ківу (ще не написана)"/>
              </a:rPr>
              <a:t>Ківу</a:t>
            </a:r>
            <a:endParaRPr lang="ru-RU" sz="2900" i="1" dirty="0"/>
          </a:p>
          <a:p>
            <a:r>
              <a:rPr lang="ru-RU" sz="2900" i="1" dirty="0" err="1">
                <a:hlinkClick r:id="rId11" tooltip="Східна провінція (ще не написана)"/>
              </a:rPr>
              <a:t>Східна</a:t>
            </a:r>
            <a:endParaRPr lang="ru-RU" sz="2900" i="1" dirty="0"/>
          </a:p>
          <a:p>
            <a:r>
              <a:rPr lang="ru-RU" sz="2900" i="1" dirty="0" err="1">
                <a:hlinkClick r:id="rId12" tooltip="Південне Ківу (ще не написана)"/>
              </a:rPr>
              <a:t>Південне</a:t>
            </a:r>
            <a:r>
              <a:rPr lang="ru-RU" sz="2900" i="1" dirty="0">
                <a:hlinkClick r:id="rId12" tooltip="Південне Ківу (ще не написана)"/>
              </a:rPr>
              <a:t> </a:t>
            </a:r>
            <a:r>
              <a:rPr lang="ru-RU" sz="2900" i="1" dirty="0" err="1">
                <a:hlinkClick r:id="rId12" tooltip="Південне Ківу (ще не написана)"/>
              </a:rPr>
              <a:t>Ківу</a:t>
            </a:r>
            <a:endParaRPr lang="ru-RU" sz="2900" i="1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7410" name="Picture 2" descr="DCongoNumbered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848" y="1844615"/>
            <a:ext cx="5074276" cy="501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060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5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5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500"/>
                            </p:stCondLst>
                            <p:childTnLst>
                              <p:par>
                                <p:cTn id="8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4071" y="180185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err="1" smtClean="0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Демографія</a:t>
            </a:r>
            <a:endParaRPr lang="ru-RU" sz="5400" b="1" dirty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881" y="1685888"/>
            <a:ext cx="5023790" cy="4958247"/>
          </a:xfrm>
        </p:spPr>
        <p:txBody>
          <a:bodyPr>
            <a:normAutofit/>
          </a:bodyPr>
          <a:lstStyle/>
          <a:p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країні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нараховується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біля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250 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tooltip="Етнічна група"/>
              </a:rPr>
              <a:t>етнічних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tooltip="Етнічна група"/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tooltip="Етнічна група"/>
              </a:rPr>
              <a:t>груп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найбільшими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є 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 tooltip="Луба"/>
              </a:rPr>
              <a:t>Луба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(18%), 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 tooltip="Монго"/>
              </a:rPr>
              <a:t>Монго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(17%) та 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5" tooltip="Конго (народ)"/>
              </a:rPr>
              <a:t>Конго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(12%). Головною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релігією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є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Християнство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(95,1%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населення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), у тому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числі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46,5% 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6" tooltip="Протестантизм"/>
              </a:rPr>
              <a:t>протестантів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та 41,5% 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7" tooltip="Римо-Католицька Церква"/>
              </a:rPr>
              <a:t>римо-католиків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Мусульман є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менше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1%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населення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Демократична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Республіка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Конго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має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один з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найвищих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у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світі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показників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8" tooltip="Дитяча смертність"/>
              </a:rPr>
              <a:t>дитячої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8" tooltip="Дитяча смертність"/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8" tooltip="Дитяча смертність"/>
              </a:rPr>
              <a:t>смертності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38671" y="2063993"/>
            <a:ext cx="48295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Населення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: 71 712 867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hlinkClick r:id="rId9" tooltip="Медіана (статистика)"/>
              </a:rPr>
              <a:t>Медіана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 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віку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(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оцінка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2011р.):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Все 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населення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: 17,4 року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Чоловіки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: 17,2 року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Жінки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: 17,6 року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Приріст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населення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: 2,614% (2011)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hlinkClick r:id="rId10" tooltip="Народжуваність"/>
              </a:rPr>
              <a:t>Народжуваність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: 37,74/1000 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осіб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(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оцінка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2011р.)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hlinkClick r:id="rId11" tooltip="Смертність"/>
              </a:rPr>
              <a:t>Смертність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: 11,06/1000 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осіб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(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оцінка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2011р.)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hlinkClick r:id="rId12" tooltip="Міграція населення"/>
              </a:rPr>
              <a:t>Міграція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 нетто: -0,54 особи/1000 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осіб</a:t>
            </a:r>
            <a:endParaRPr lang="ru-RU" sz="2000" i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pic>
        <p:nvPicPr>
          <p:cNvPr id="15362" name="Picture 2" descr="http://upload.wikimedia.org/wikipedia/commons/thumb/1/13/Fufuprep.jpg/220px-Fufuprep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0367" y="21424"/>
            <a:ext cx="2647666" cy="393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4487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Файл:Aéroport International de N'djili Kinshas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29" y="324647"/>
            <a:ext cx="7610475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90547" y="6269117"/>
            <a:ext cx="5676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latin typeface="+mj-lt"/>
              </a:rPr>
              <a:t>Летовище</a:t>
            </a:r>
            <a:r>
              <a:rPr lang="ru-RU" sz="3200" dirty="0">
                <a:latin typeface="+mj-lt"/>
              </a:rPr>
              <a:t> у </a:t>
            </a:r>
            <a:r>
              <a:rPr lang="ru-RU" sz="3200" dirty="0" err="1">
                <a:latin typeface="+mj-lt"/>
              </a:rPr>
              <a:t>Кіншасі</a:t>
            </a:r>
            <a:endParaRPr lang="ru-R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9729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Файл:Downtown Lubumbashi, Democratic Republic of the Congo - 200611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129" y="152401"/>
            <a:ext cx="8163274" cy="612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410886" y="6274857"/>
            <a:ext cx="22749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>
                <a:latin typeface="+mj-lt"/>
              </a:rPr>
              <a:t>Лубумбаші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0599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53</Words>
  <Application>Microsoft Office PowerPoint</Application>
  <PresentationFormat>Широкоэкранный</PresentationFormat>
  <Paragraphs>38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Грань</vt:lpstr>
      <vt:lpstr>Демократична Республіка  Конго </vt:lpstr>
      <vt:lpstr>Презентация PowerPoint</vt:lpstr>
      <vt:lpstr>Презентация PowerPoint</vt:lpstr>
      <vt:lpstr>Презентация PowerPoint</vt:lpstr>
      <vt:lpstr>Рельєф країни</vt:lpstr>
      <vt:lpstr>Адміністративний поділ</vt:lpstr>
      <vt:lpstr>Демографія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Демократична Республіка  Конго</dc:title>
  <dc:creator>Марина</dc:creator>
  <cp:lastModifiedBy>Марина</cp:lastModifiedBy>
  <cp:revision>7</cp:revision>
  <dcterms:created xsi:type="dcterms:W3CDTF">2014-05-13T20:20:20Z</dcterms:created>
  <dcterms:modified xsi:type="dcterms:W3CDTF">2015-02-07T13:53:05Z</dcterms:modified>
</cp:coreProperties>
</file>