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6" r:id="rId10"/>
    <p:sldId id="261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7CC1"/>
    <a:srgbClr val="428B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78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B2634-01A4-40EF-A582-123C04228F81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8AB1B-6BBA-4131-B1AF-2CFD4FAA4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381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B2634-01A4-40EF-A582-123C04228F81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8AB1B-6BBA-4131-B1AF-2CFD4FAA4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908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B2634-01A4-40EF-A582-123C04228F81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8AB1B-6BBA-4131-B1AF-2CFD4FAA4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444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B2634-01A4-40EF-A582-123C04228F81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8AB1B-6BBA-4131-B1AF-2CFD4FAA4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16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B2634-01A4-40EF-A582-123C04228F81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8AB1B-6BBA-4131-B1AF-2CFD4FAA4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38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B2634-01A4-40EF-A582-123C04228F81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8AB1B-6BBA-4131-B1AF-2CFD4FAA4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712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B2634-01A4-40EF-A582-123C04228F81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8AB1B-6BBA-4131-B1AF-2CFD4FAA4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320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B2634-01A4-40EF-A582-123C04228F81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8AB1B-6BBA-4131-B1AF-2CFD4FAA4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049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B2634-01A4-40EF-A582-123C04228F81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8AB1B-6BBA-4131-B1AF-2CFD4FAA4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167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B2634-01A4-40EF-A582-123C04228F81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8AB1B-6BBA-4131-B1AF-2CFD4FAA4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570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B2634-01A4-40EF-A582-123C04228F81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8AB1B-6BBA-4131-B1AF-2CFD4FAA4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404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B2634-01A4-40EF-A582-123C04228F81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8AB1B-6BBA-4131-B1AF-2CFD4FAA4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12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25389" y="211756"/>
            <a:ext cx="5223310" cy="1055521"/>
          </a:xfr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Албанія</a:t>
            </a:r>
            <a:endParaRPr lang="ru-RU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329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66" y="3207118"/>
            <a:ext cx="5080455" cy="3338061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9557" y="296930"/>
            <a:ext cx="5117430" cy="383807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510139" y="875899"/>
            <a:ext cx="5399773" cy="13849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cs typeface="Aharoni" panose="02010803020104030203" pitchFamily="2" charset="-79"/>
              </a:rPr>
              <a:t>В Албанії зараз дуже розвинутий туристичний </a:t>
            </a:r>
            <a:r>
              <a:rPr lang="uk-UA" sz="2800" b="1" dirty="0" err="1" smtClean="0">
                <a:solidFill>
                  <a:schemeClr val="bg1"/>
                </a:solidFill>
                <a:cs typeface="Aharoni" panose="02010803020104030203" pitchFamily="2" charset="-79"/>
              </a:rPr>
              <a:t>бізнес,що</a:t>
            </a:r>
            <a:r>
              <a:rPr lang="uk-UA" sz="2800" b="1" dirty="0" smtClean="0">
                <a:solidFill>
                  <a:schemeClr val="bg1"/>
                </a:solidFill>
                <a:cs typeface="Aharoni" panose="02010803020104030203" pitchFamily="2" charset="-79"/>
              </a:rPr>
              <a:t> становить вагому частку ВВП країни.</a:t>
            </a:r>
            <a:endParaRPr lang="ru-RU" sz="2800" b="1" dirty="0">
              <a:solidFill>
                <a:schemeClr val="bg1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058337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033" y="192505"/>
            <a:ext cx="10323146" cy="1151673"/>
          </a:xfr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uk-UA" sz="6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Державні символи</a:t>
            </a:r>
            <a:endParaRPr lang="ru-RU" sz="6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4854" y="1543251"/>
            <a:ext cx="3362325" cy="3810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162" y="1543251"/>
            <a:ext cx="5720721" cy="38100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856597" y="5420628"/>
            <a:ext cx="5845850" cy="52322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Прапор</a:t>
            </a:r>
            <a:endParaRPr lang="ru-RU" sz="2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21165" y="5420628"/>
            <a:ext cx="3429702" cy="52322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Герб</a:t>
            </a:r>
            <a:endParaRPr lang="ru-RU" sz="2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3363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033" y="105878"/>
            <a:ext cx="10323146" cy="1151673"/>
          </a:xfr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uk-UA" sz="5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Географічне положення</a:t>
            </a:r>
            <a:endParaRPr lang="ru-RU" sz="5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289" y="1545707"/>
            <a:ext cx="4316982" cy="463189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333424" y="1545707"/>
            <a:ext cx="4783755" cy="452431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Албанія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— </a:t>
            </a:r>
            <a:r>
              <a:rPr lang="ru-RU" sz="2400" b="1" dirty="0" smtClean="0">
                <a:solidFill>
                  <a:schemeClr val="bg1"/>
                </a:solidFill>
              </a:rPr>
              <a:t>держава у </a:t>
            </a:r>
            <a:r>
              <a:rPr lang="ru-RU" sz="2400" b="1" dirty="0" err="1" smtClean="0">
                <a:solidFill>
                  <a:schemeClr val="bg1"/>
                </a:solidFill>
              </a:rPr>
              <a:t>Південній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Європі</a:t>
            </a:r>
            <a:r>
              <a:rPr lang="ru-RU" sz="2400" b="1" dirty="0" smtClean="0">
                <a:solidFill>
                  <a:schemeClr val="bg1"/>
                </a:solidFill>
              </a:rPr>
              <a:t>, на </a:t>
            </a:r>
            <a:r>
              <a:rPr lang="ru-RU" sz="2400" b="1" dirty="0" err="1" smtClean="0">
                <a:solidFill>
                  <a:schemeClr val="bg1"/>
                </a:solidFill>
              </a:rPr>
              <a:t>узбережжі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Іонічного</a:t>
            </a:r>
            <a:r>
              <a:rPr lang="ru-RU" sz="2400" b="1" dirty="0" smtClean="0">
                <a:solidFill>
                  <a:schemeClr val="bg1"/>
                </a:solidFill>
              </a:rPr>
              <a:t> та </a:t>
            </a:r>
            <a:r>
              <a:rPr lang="ru-RU" sz="2400" b="1" dirty="0" err="1" smtClean="0">
                <a:solidFill>
                  <a:schemeClr val="bg1"/>
                </a:solidFill>
              </a:rPr>
              <a:t>Адріатичного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морів.Знаходиться</a:t>
            </a:r>
            <a:r>
              <a:rPr lang="ru-RU" sz="2400" b="1" dirty="0" smtClean="0">
                <a:solidFill>
                  <a:schemeClr val="bg1"/>
                </a:solidFill>
              </a:rPr>
              <a:t> на </a:t>
            </a:r>
            <a:r>
              <a:rPr lang="ru-RU" sz="2400" b="1" dirty="0" err="1" smtClean="0">
                <a:solidFill>
                  <a:schemeClr val="bg1"/>
                </a:solidFill>
              </a:rPr>
              <a:t>заході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Балканського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півострова</a:t>
            </a:r>
            <a:r>
              <a:rPr lang="ru-RU" sz="2400" b="1" dirty="0" smtClean="0">
                <a:solidFill>
                  <a:schemeClr val="bg1"/>
                </a:solidFill>
              </a:rPr>
              <a:t>. На </a:t>
            </a:r>
            <a:r>
              <a:rPr lang="ru-RU" sz="2400" b="1" dirty="0" err="1" smtClean="0">
                <a:solidFill>
                  <a:schemeClr val="bg1"/>
                </a:solidFill>
              </a:rPr>
              <a:t>південному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сході</a:t>
            </a:r>
            <a:r>
              <a:rPr lang="ru-RU" sz="2400" b="1" dirty="0" smtClean="0">
                <a:solidFill>
                  <a:schemeClr val="bg1"/>
                </a:solidFill>
              </a:rPr>
              <a:t> і </a:t>
            </a:r>
            <a:r>
              <a:rPr lang="ru-RU" sz="2400" b="1" dirty="0" err="1" smtClean="0">
                <a:solidFill>
                  <a:schemeClr val="bg1"/>
                </a:solidFill>
              </a:rPr>
              <a:t>півдні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межує</a:t>
            </a:r>
            <a:r>
              <a:rPr lang="ru-RU" sz="2400" b="1" dirty="0" smtClean="0">
                <a:solidFill>
                  <a:schemeClr val="bg1"/>
                </a:solidFill>
              </a:rPr>
              <a:t> з </a:t>
            </a:r>
            <a:r>
              <a:rPr lang="ru-RU" sz="2400" b="1" dirty="0" err="1" smtClean="0">
                <a:solidFill>
                  <a:schemeClr val="bg1"/>
                </a:solidFill>
              </a:rPr>
              <a:t>Грецією</a:t>
            </a:r>
            <a:r>
              <a:rPr lang="ru-RU" sz="2400" b="1" dirty="0" smtClean="0">
                <a:solidFill>
                  <a:schemeClr val="bg1"/>
                </a:solidFill>
              </a:rPr>
              <a:t> на </a:t>
            </a:r>
            <a:r>
              <a:rPr lang="ru-RU" sz="2400" b="1" dirty="0" err="1" smtClean="0">
                <a:solidFill>
                  <a:schemeClr val="bg1"/>
                </a:solidFill>
              </a:rPr>
              <a:t>сході</a:t>
            </a:r>
            <a:r>
              <a:rPr lang="ru-RU" sz="2400" b="1" dirty="0" smtClean="0">
                <a:solidFill>
                  <a:schemeClr val="bg1"/>
                </a:solidFill>
              </a:rPr>
              <a:t> — з </a:t>
            </a:r>
            <a:r>
              <a:rPr lang="ru-RU" sz="2400" b="1" dirty="0" err="1" smtClean="0">
                <a:solidFill>
                  <a:schemeClr val="bg1"/>
                </a:solidFill>
              </a:rPr>
              <a:t>Македонією</a:t>
            </a:r>
            <a:r>
              <a:rPr lang="ru-RU" sz="2400" b="1" dirty="0" smtClean="0">
                <a:solidFill>
                  <a:schemeClr val="bg1"/>
                </a:solidFill>
              </a:rPr>
              <a:t> на </a:t>
            </a:r>
            <a:r>
              <a:rPr lang="ru-RU" sz="2400" b="1" dirty="0" err="1" smtClean="0">
                <a:solidFill>
                  <a:schemeClr val="bg1"/>
                </a:solidFill>
              </a:rPr>
              <a:t>півночі</a:t>
            </a:r>
            <a:r>
              <a:rPr lang="ru-RU" sz="2400" b="1" dirty="0" smtClean="0">
                <a:solidFill>
                  <a:schemeClr val="bg1"/>
                </a:solidFill>
              </a:rPr>
              <a:t> і </a:t>
            </a:r>
            <a:r>
              <a:rPr lang="ru-RU" sz="2400" b="1" dirty="0" err="1" smtClean="0">
                <a:solidFill>
                  <a:schemeClr val="bg1"/>
                </a:solidFill>
              </a:rPr>
              <a:t>північному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заході</a:t>
            </a:r>
            <a:r>
              <a:rPr lang="ru-RU" sz="2400" b="1" dirty="0" smtClean="0">
                <a:solidFill>
                  <a:schemeClr val="bg1"/>
                </a:solidFill>
              </a:rPr>
              <a:t> — з Косово і </a:t>
            </a:r>
            <a:r>
              <a:rPr lang="ru-RU" sz="2400" b="1" dirty="0" err="1" smtClean="0">
                <a:solidFill>
                  <a:schemeClr val="bg1"/>
                </a:solidFill>
              </a:rPr>
              <a:t>Чорногорією</a:t>
            </a:r>
            <a:r>
              <a:rPr lang="ru-RU" sz="2400" b="1" dirty="0" smtClean="0">
                <a:solidFill>
                  <a:schemeClr val="bg1"/>
                </a:solidFill>
              </a:rPr>
              <a:t> . </a:t>
            </a:r>
            <a:r>
              <a:rPr lang="ru-RU" sz="2400" b="1" dirty="0" err="1" smtClean="0">
                <a:solidFill>
                  <a:schemeClr val="bg1"/>
                </a:solidFill>
              </a:rPr>
              <a:t>Омивається</a:t>
            </a:r>
            <a:r>
              <a:rPr lang="ru-RU" sz="2400" b="1" dirty="0" smtClean="0">
                <a:solidFill>
                  <a:schemeClr val="bg1"/>
                </a:solidFill>
              </a:rPr>
              <a:t> водами </a:t>
            </a:r>
            <a:r>
              <a:rPr lang="ru-RU" sz="2400" b="1" dirty="0" err="1" smtClean="0">
                <a:solidFill>
                  <a:schemeClr val="bg1"/>
                </a:solidFill>
              </a:rPr>
              <a:t>Адріатичного</a:t>
            </a:r>
            <a:r>
              <a:rPr lang="ru-RU" sz="2400" b="1" dirty="0" smtClean="0">
                <a:solidFill>
                  <a:schemeClr val="bg1"/>
                </a:solidFill>
              </a:rPr>
              <a:t> та </a:t>
            </a:r>
            <a:r>
              <a:rPr lang="ru-RU" sz="2400" b="1" dirty="0" err="1" smtClean="0">
                <a:solidFill>
                  <a:schemeClr val="bg1"/>
                </a:solidFill>
              </a:rPr>
              <a:t>Іонічного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морів</a:t>
            </a:r>
            <a:r>
              <a:rPr lang="ru-RU" sz="2400" b="1" dirty="0" smtClean="0">
                <a:solidFill>
                  <a:schemeClr val="bg1"/>
                </a:solidFill>
              </a:rPr>
              <a:t> . Протока </a:t>
            </a:r>
            <a:r>
              <a:rPr lang="ru-RU" sz="2400" b="1" dirty="0" err="1" smtClean="0">
                <a:solidFill>
                  <a:schemeClr val="bg1"/>
                </a:solidFill>
              </a:rPr>
              <a:t>Отранто</a:t>
            </a:r>
            <a:r>
              <a:rPr lang="ru-RU" sz="2400" b="1" dirty="0" smtClean="0">
                <a:solidFill>
                  <a:schemeClr val="bg1"/>
                </a:solidFill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</a:rPr>
              <a:t>завширшки</a:t>
            </a:r>
            <a:r>
              <a:rPr lang="ru-RU" sz="2400" b="1" dirty="0" smtClean="0">
                <a:solidFill>
                  <a:schemeClr val="bg1"/>
                </a:solidFill>
              </a:rPr>
              <a:t> 75 км, </a:t>
            </a:r>
            <a:r>
              <a:rPr lang="ru-RU" sz="2400" b="1" dirty="0" err="1" smtClean="0">
                <a:solidFill>
                  <a:schemeClr val="bg1"/>
                </a:solidFill>
              </a:rPr>
              <a:t>відділяє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Албанію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від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Італії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4028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514" y="182879"/>
            <a:ext cx="11213431" cy="997669"/>
          </a:xfr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uk-UA" sz="5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Основні відомості</a:t>
            </a:r>
            <a:endParaRPr lang="ru-RU" sz="5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338" y="1905803"/>
            <a:ext cx="5577891" cy="3970318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err="1" smtClean="0">
                <a:solidFill>
                  <a:schemeClr val="bg1"/>
                </a:solidFill>
                <a:latin typeface="+mn-lt"/>
              </a:rPr>
              <a:t>Столиця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- Тирана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err="1" smtClean="0">
                <a:solidFill>
                  <a:schemeClr val="bg1"/>
                </a:solidFill>
                <a:latin typeface="+mn-lt"/>
              </a:rPr>
              <a:t>Офіційні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+mn-lt"/>
              </a:rPr>
              <a:t>мови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 - </a:t>
            </a:r>
            <a:r>
              <a:rPr lang="ru-RU" sz="2800" b="1" dirty="0" err="1" smtClean="0">
                <a:solidFill>
                  <a:schemeClr val="bg1"/>
                </a:solidFill>
                <a:latin typeface="+mn-lt"/>
              </a:rPr>
              <a:t>албанська</a:t>
            </a:r>
            <a:endParaRPr lang="ru-RU" sz="2800" b="1" dirty="0" smtClean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err="1" smtClean="0">
                <a:solidFill>
                  <a:schemeClr val="bg1"/>
                </a:solidFill>
                <a:latin typeface="+mn-lt"/>
              </a:rPr>
              <a:t>Державний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+mn-lt"/>
              </a:rPr>
              <a:t>устрій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-</a:t>
            </a:r>
            <a:r>
              <a:rPr lang="ru-RU" sz="2800" b="1" dirty="0" err="1" smtClean="0">
                <a:solidFill>
                  <a:schemeClr val="bg1"/>
                </a:solidFill>
                <a:latin typeface="+mn-lt"/>
              </a:rPr>
              <a:t>Парламентська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+mn-lt"/>
              </a:rPr>
              <a:t>республіка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err="1" smtClean="0">
                <a:solidFill>
                  <a:schemeClr val="bg1"/>
                </a:solidFill>
                <a:latin typeface="+mn-lt"/>
              </a:rPr>
              <a:t>Проголошено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+mn-lt"/>
              </a:rPr>
              <a:t>незалежність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-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28 листопада 1912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err="1" smtClean="0">
                <a:solidFill>
                  <a:schemeClr val="bg1"/>
                </a:solidFill>
                <a:latin typeface="+mn-lt"/>
              </a:rPr>
              <a:t>Площа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-28 748 км²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Густота </a:t>
            </a:r>
            <a:r>
              <a:rPr lang="ru-RU" sz="2800" b="1" dirty="0" err="1" smtClean="0">
                <a:solidFill>
                  <a:schemeClr val="bg1"/>
                </a:solidFill>
                <a:latin typeface="+mn-lt"/>
              </a:rPr>
              <a:t>населення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 -134/км²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Валюта - Лек</a:t>
            </a:r>
            <a:endParaRPr lang="en-US" sz="2800" b="1" dirty="0" smtClean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6442" y="1832713"/>
            <a:ext cx="4580210" cy="339851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026442" y="5231229"/>
            <a:ext cx="4580210" cy="52322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Тирана</a:t>
            </a:r>
            <a:endParaRPr lang="ru-RU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1011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197" y="693019"/>
            <a:ext cx="3946358" cy="394635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588" y="693019"/>
            <a:ext cx="5395288" cy="394635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818197" y="4639377"/>
            <a:ext cx="3946358" cy="830997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Президент </a:t>
            </a:r>
            <a:b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sz="24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Буяр</a:t>
            </a:r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Нішані</a:t>
            </a:r>
            <a:endParaRPr lang="ru-R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3588" y="4639377"/>
            <a:ext cx="5395288" cy="830997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Прем'єр-міністр</a:t>
            </a: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sz="24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Еді</a:t>
            </a:r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Рама</a:t>
            </a:r>
            <a:endParaRPr lang="ru-R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375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" y="125129"/>
            <a:ext cx="11146054" cy="798898"/>
          </a:xfr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pPr algn="ctr"/>
            <a:r>
              <a:rPr lang="uk-UA" sz="5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Географія</a:t>
            </a:r>
            <a:endParaRPr lang="ru-RU" sz="5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760" y="1146669"/>
            <a:ext cx="6978316" cy="5509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ru-RU" sz="2200" b="1" dirty="0" err="1" smtClean="0">
                <a:solidFill>
                  <a:schemeClr val="bg1"/>
                </a:solidFill>
                <a:latin typeface="+mn-lt"/>
              </a:rPr>
              <a:t>Албанія</a:t>
            </a:r>
            <a:r>
              <a:rPr lang="ru-RU" sz="2200" b="1" dirty="0" smtClean="0">
                <a:solidFill>
                  <a:schemeClr val="bg1"/>
                </a:solidFill>
                <a:latin typeface="+mn-lt"/>
              </a:rPr>
              <a:t> — </a:t>
            </a:r>
            <a:r>
              <a:rPr lang="ru-RU" sz="2200" b="1" dirty="0" err="1" smtClean="0">
                <a:solidFill>
                  <a:schemeClr val="bg1"/>
                </a:solidFill>
                <a:latin typeface="+mn-lt"/>
              </a:rPr>
              <a:t>переважно</a:t>
            </a:r>
            <a:r>
              <a:rPr lang="ru-RU" sz="22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200" b="1" dirty="0" err="1" smtClean="0">
                <a:solidFill>
                  <a:schemeClr val="bg1"/>
                </a:solidFill>
                <a:latin typeface="+mn-lt"/>
              </a:rPr>
              <a:t>гірська</a:t>
            </a:r>
            <a:r>
              <a:rPr lang="ru-RU" sz="22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200" b="1" dirty="0" err="1" smtClean="0">
                <a:solidFill>
                  <a:schemeClr val="bg1"/>
                </a:solidFill>
                <a:latin typeface="+mn-lt"/>
              </a:rPr>
              <a:t>країна</a:t>
            </a:r>
            <a:r>
              <a:rPr lang="ru-RU" sz="2200" b="1" dirty="0" smtClean="0">
                <a:solidFill>
                  <a:schemeClr val="bg1"/>
                </a:solidFill>
                <a:latin typeface="+mn-lt"/>
              </a:rPr>
              <a:t>. На </a:t>
            </a:r>
            <a:r>
              <a:rPr lang="ru-RU" sz="2200" b="1" dirty="0" err="1" smtClean="0">
                <a:solidFill>
                  <a:schemeClr val="bg1"/>
                </a:solidFill>
                <a:latin typeface="+mn-lt"/>
              </a:rPr>
              <a:t>півночі</a:t>
            </a:r>
            <a:r>
              <a:rPr lang="ru-RU" sz="2200" b="1" dirty="0" smtClean="0">
                <a:solidFill>
                  <a:schemeClr val="bg1"/>
                </a:solidFill>
                <a:latin typeface="+mn-lt"/>
              </a:rPr>
              <a:t> — </a:t>
            </a:r>
            <a:r>
              <a:rPr lang="ru-RU" sz="2200" b="1" dirty="0" err="1" smtClean="0">
                <a:solidFill>
                  <a:schemeClr val="bg1"/>
                </a:solidFill>
                <a:latin typeface="+mn-lt"/>
              </a:rPr>
              <a:t>Північно-Албанські</a:t>
            </a:r>
            <a:r>
              <a:rPr lang="ru-RU" sz="22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200" b="1" dirty="0" err="1" smtClean="0">
                <a:solidFill>
                  <a:schemeClr val="bg1"/>
                </a:solidFill>
                <a:latin typeface="+mn-lt"/>
              </a:rPr>
              <a:t>Альпи</a:t>
            </a:r>
            <a:r>
              <a:rPr lang="ru-RU" sz="22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200" b="1" dirty="0" err="1" smtClean="0">
                <a:solidFill>
                  <a:schemeClr val="bg1"/>
                </a:solidFill>
                <a:latin typeface="+mn-lt"/>
              </a:rPr>
              <a:t>висота</a:t>
            </a:r>
            <a:r>
              <a:rPr lang="ru-RU" sz="2200" b="1" dirty="0" smtClean="0">
                <a:solidFill>
                  <a:schemeClr val="bg1"/>
                </a:solidFill>
                <a:latin typeface="+mn-lt"/>
              </a:rPr>
              <a:t> до 2700 м, на </a:t>
            </a:r>
            <a:r>
              <a:rPr lang="ru-RU" sz="2200" b="1" dirty="0" err="1" smtClean="0">
                <a:solidFill>
                  <a:schemeClr val="bg1"/>
                </a:solidFill>
                <a:latin typeface="+mn-lt"/>
              </a:rPr>
              <a:t>півдні</a:t>
            </a:r>
            <a:r>
              <a:rPr lang="ru-RU" sz="2200" b="1" dirty="0" smtClean="0">
                <a:solidFill>
                  <a:schemeClr val="bg1"/>
                </a:solidFill>
                <a:latin typeface="+mn-lt"/>
              </a:rPr>
              <a:t> — </a:t>
            </a:r>
            <a:r>
              <a:rPr lang="ru-RU" sz="2200" b="1" dirty="0" err="1" smtClean="0">
                <a:solidFill>
                  <a:schemeClr val="bg1"/>
                </a:solidFill>
                <a:latin typeface="+mn-lt"/>
              </a:rPr>
              <a:t>Південні</a:t>
            </a:r>
            <a:r>
              <a:rPr lang="ru-RU" sz="22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200" b="1" dirty="0" err="1" smtClean="0">
                <a:solidFill>
                  <a:schemeClr val="bg1"/>
                </a:solidFill>
                <a:latin typeface="+mn-lt"/>
              </a:rPr>
              <a:t>Альпи</a:t>
            </a:r>
            <a:r>
              <a:rPr lang="ru-RU" sz="2200" b="1" dirty="0" smtClean="0">
                <a:solidFill>
                  <a:schemeClr val="bg1"/>
                </a:solidFill>
                <a:latin typeface="+mn-lt"/>
              </a:rPr>
              <a:t>, </a:t>
            </a:r>
            <a:r>
              <a:rPr lang="ru-RU" sz="2200" b="1" dirty="0" err="1" smtClean="0">
                <a:solidFill>
                  <a:schemeClr val="bg1"/>
                </a:solidFill>
                <a:latin typeface="+mn-lt"/>
              </a:rPr>
              <a:t>між</a:t>
            </a:r>
            <a:r>
              <a:rPr lang="ru-RU" sz="2200" b="1" dirty="0" smtClean="0">
                <a:solidFill>
                  <a:schemeClr val="bg1"/>
                </a:solidFill>
                <a:latin typeface="+mn-lt"/>
              </a:rPr>
              <a:t> ними </a:t>
            </a:r>
            <a:r>
              <a:rPr lang="ru-RU" sz="2200" b="1" dirty="0" err="1" smtClean="0">
                <a:solidFill>
                  <a:schemeClr val="bg1"/>
                </a:solidFill>
                <a:latin typeface="+mn-lt"/>
              </a:rPr>
              <a:t>Центральний</a:t>
            </a:r>
            <a:r>
              <a:rPr lang="ru-RU" sz="22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200" b="1" dirty="0" err="1" smtClean="0">
                <a:solidFill>
                  <a:schemeClr val="bg1"/>
                </a:solidFill>
                <a:latin typeface="+mn-lt"/>
              </a:rPr>
              <a:t>масив</a:t>
            </a:r>
            <a:r>
              <a:rPr lang="ru-RU" sz="22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200" b="1" dirty="0" err="1" smtClean="0">
                <a:solidFill>
                  <a:schemeClr val="bg1"/>
                </a:solidFill>
                <a:latin typeface="+mn-lt"/>
              </a:rPr>
              <a:t>гір</a:t>
            </a:r>
            <a:r>
              <a:rPr lang="ru-RU" sz="22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200" b="1" dirty="0" err="1" smtClean="0">
                <a:solidFill>
                  <a:schemeClr val="bg1"/>
                </a:solidFill>
                <a:latin typeface="+mn-lt"/>
              </a:rPr>
              <a:t>висота</a:t>
            </a:r>
            <a:r>
              <a:rPr lang="ru-RU" sz="2200" b="1" dirty="0" smtClean="0">
                <a:solidFill>
                  <a:schemeClr val="bg1"/>
                </a:solidFill>
                <a:latin typeface="+mn-lt"/>
              </a:rPr>
              <a:t> 2000—2400 м, </a:t>
            </a:r>
            <a:r>
              <a:rPr lang="ru-RU" sz="2200" b="1" dirty="0" err="1" smtClean="0">
                <a:solidFill>
                  <a:schemeClr val="bg1"/>
                </a:solidFill>
                <a:latin typeface="+mn-lt"/>
              </a:rPr>
              <a:t>розчленований</a:t>
            </a:r>
            <a:r>
              <a:rPr lang="ru-RU" sz="2200" b="1" dirty="0" smtClean="0">
                <a:solidFill>
                  <a:schemeClr val="bg1"/>
                </a:solidFill>
                <a:latin typeface="+mn-lt"/>
              </a:rPr>
              <a:t> долинами </a:t>
            </a:r>
            <a:r>
              <a:rPr lang="ru-RU" sz="2200" b="1" dirty="0" err="1" smtClean="0">
                <a:solidFill>
                  <a:schemeClr val="bg1"/>
                </a:solidFill>
                <a:latin typeface="+mn-lt"/>
              </a:rPr>
              <a:t>річок</a:t>
            </a:r>
            <a:r>
              <a:rPr lang="ru-RU" sz="2200" b="1" dirty="0" smtClean="0">
                <a:solidFill>
                  <a:schemeClr val="bg1"/>
                </a:solidFill>
                <a:latin typeface="+mn-lt"/>
              </a:rPr>
              <a:t>. </a:t>
            </a:r>
            <a:r>
              <a:rPr lang="ru-RU" sz="2200" b="1" dirty="0" err="1" smtClean="0">
                <a:solidFill>
                  <a:schemeClr val="bg1"/>
                </a:solidFill>
                <a:latin typeface="+mn-lt"/>
              </a:rPr>
              <a:t>Вздовж</a:t>
            </a:r>
            <a:r>
              <a:rPr lang="ru-RU" sz="22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200" b="1" dirty="0" err="1" smtClean="0">
                <a:solidFill>
                  <a:schemeClr val="bg1"/>
                </a:solidFill>
                <a:latin typeface="+mn-lt"/>
              </a:rPr>
              <a:t>узбережжя</a:t>
            </a:r>
            <a:r>
              <a:rPr lang="ru-RU" sz="2200" b="1" dirty="0" smtClean="0">
                <a:solidFill>
                  <a:schemeClr val="bg1"/>
                </a:solidFill>
                <a:latin typeface="+mn-lt"/>
              </a:rPr>
              <a:t> моря, </a:t>
            </a:r>
            <a:r>
              <a:rPr lang="ru-RU" sz="2200" b="1" dirty="0" err="1" smtClean="0">
                <a:solidFill>
                  <a:schemeClr val="bg1"/>
                </a:solidFill>
                <a:latin typeface="+mn-lt"/>
              </a:rPr>
              <a:t>від</a:t>
            </a:r>
            <a:r>
              <a:rPr lang="ru-RU" sz="2200" b="1" dirty="0" smtClean="0">
                <a:solidFill>
                  <a:schemeClr val="bg1"/>
                </a:solidFill>
                <a:latin typeface="+mn-lt"/>
              </a:rPr>
              <a:t> озера </a:t>
            </a:r>
            <a:r>
              <a:rPr lang="ru-RU" sz="2200" b="1" dirty="0" err="1" smtClean="0">
                <a:solidFill>
                  <a:schemeClr val="bg1"/>
                </a:solidFill>
                <a:latin typeface="+mn-lt"/>
              </a:rPr>
              <a:t>Шкодер</a:t>
            </a:r>
            <a:r>
              <a:rPr lang="ru-RU" sz="2200" b="1" dirty="0" smtClean="0">
                <a:solidFill>
                  <a:schemeClr val="bg1"/>
                </a:solidFill>
                <a:latin typeface="+mn-lt"/>
              </a:rPr>
              <a:t> до затоки </a:t>
            </a:r>
            <a:r>
              <a:rPr lang="ru-RU" sz="2200" b="1" dirty="0" err="1" smtClean="0">
                <a:solidFill>
                  <a:schemeClr val="bg1"/>
                </a:solidFill>
                <a:latin typeface="+mn-lt"/>
              </a:rPr>
              <a:t>Вльора</a:t>
            </a:r>
            <a:r>
              <a:rPr lang="ru-RU" sz="2200" b="1" dirty="0" smtClean="0">
                <a:solidFill>
                  <a:schemeClr val="bg1"/>
                </a:solidFill>
                <a:latin typeface="+mn-lt"/>
              </a:rPr>
              <a:t>, </a:t>
            </a:r>
            <a:r>
              <a:rPr lang="ru-RU" sz="2200" b="1" dirty="0" err="1" smtClean="0">
                <a:solidFill>
                  <a:schemeClr val="bg1"/>
                </a:solidFill>
                <a:latin typeface="+mn-lt"/>
              </a:rPr>
              <a:t>приморська</a:t>
            </a:r>
            <a:r>
              <a:rPr lang="ru-RU" sz="22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200" b="1" dirty="0" err="1" smtClean="0">
                <a:solidFill>
                  <a:schemeClr val="bg1"/>
                </a:solidFill>
                <a:latin typeface="+mn-lt"/>
              </a:rPr>
              <a:t>рівнина</a:t>
            </a:r>
            <a:r>
              <a:rPr lang="ru-RU" sz="22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200" b="1" dirty="0" err="1" smtClean="0">
                <a:solidFill>
                  <a:schemeClr val="bg1"/>
                </a:solidFill>
                <a:latin typeface="+mn-lt"/>
              </a:rPr>
              <a:t>довжина</a:t>
            </a:r>
            <a:r>
              <a:rPr lang="ru-RU" sz="22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200" b="1" dirty="0" err="1" smtClean="0">
                <a:solidFill>
                  <a:schemeClr val="bg1"/>
                </a:solidFill>
                <a:latin typeface="+mn-lt"/>
              </a:rPr>
              <a:t>близько</a:t>
            </a:r>
            <a:r>
              <a:rPr lang="ru-RU" sz="2200" b="1" dirty="0" smtClean="0">
                <a:solidFill>
                  <a:schemeClr val="bg1"/>
                </a:solidFill>
                <a:latin typeface="+mn-lt"/>
              </a:rPr>
              <a:t> 200 км, ширина 10—30 км. </a:t>
            </a:r>
            <a:r>
              <a:rPr lang="ru-RU" sz="2200" b="1" dirty="0" err="1" smtClean="0">
                <a:solidFill>
                  <a:schemeClr val="bg1"/>
                </a:solidFill>
                <a:latin typeface="+mn-lt"/>
              </a:rPr>
              <a:t>Клімат</a:t>
            </a:r>
            <a:r>
              <a:rPr lang="ru-RU" sz="22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200" b="1" dirty="0" err="1" smtClean="0">
                <a:solidFill>
                  <a:schemeClr val="bg1"/>
                </a:solidFill>
                <a:latin typeface="+mn-lt"/>
              </a:rPr>
              <a:t>примор'я</a:t>
            </a:r>
            <a:r>
              <a:rPr lang="ru-RU" sz="22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200" b="1" dirty="0" err="1" smtClean="0">
                <a:solidFill>
                  <a:schemeClr val="bg1"/>
                </a:solidFill>
                <a:latin typeface="+mn-lt"/>
              </a:rPr>
              <a:t>субтропічний</a:t>
            </a:r>
            <a:r>
              <a:rPr lang="ru-RU" sz="2200" b="1" dirty="0" smtClean="0">
                <a:solidFill>
                  <a:schemeClr val="bg1"/>
                </a:solidFill>
                <a:latin typeface="+mn-lt"/>
              </a:rPr>
              <a:t>, </a:t>
            </a:r>
            <a:r>
              <a:rPr lang="ru-RU" sz="2200" b="1" dirty="0" err="1" smtClean="0">
                <a:solidFill>
                  <a:schemeClr val="bg1"/>
                </a:solidFill>
                <a:latin typeface="+mn-lt"/>
              </a:rPr>
              <a:t>середземноморський</a:t>
            </a:r>
            <a:r>
              <a:rPr lang="ru-RU" sz="2200" b="1" dirty="0" smtClean="0">
                <a:solidFill>
                  <a:schemeClr val="bg1"/>
                </a:solidFill>
                <a:latin typeface="+mn-lt"/>
              </a:rPr>
              <a:t>, з жарким сухим </a:t>
            </a:r>
            <a:r>
              <a:rPr lang="ru-RU" sz="2200" b="1" dirty="0" err="1" smtClean="0">
                <a:solidFill>
                  <a:schemeClr val="bg1"/>
                </a:solidFill>
                <a:latin typeface="+mn-lt"/>
              </a:rPr>
              <a:t>літом</a:t>
            </a:r>
            <a:r>
              <a:rPr lang="ru-RU" sz="22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200" b="1" dirty="0" err="1" smtClean="0">
                <a:solidFill>
                  <a:schemeClr val="bg1"/>
                </a:solidFill>
                <a:latin typeface="+mn-lt"/>
              </a:rPr>
              <a:t>м'якою</a:t>
            </a:r>
            <a:r>
              <a:rPr lang="ru-RU" sz="2200" b="1" dirty="0" smtClean="0">
                <a:solidFill>
                  <a:schemeClr val="bg1"/>
                </a:solidFill>
                <a:latin typeface="+mn-lt"/>
              </a:rPr>
              <a:t> і </a:t>
            </a:r>
            <a:r>
              <a:rPr lang="ru-RU" sz="2200" b="1" dirty="0" err="1" smtClean="0">
                <a:solidFill>
                  <a:schemeClr val="bg1"/>
                </a:solidFill>
                <a:latin typeface="+mn-lt"/>
              </a:rPr>
              <a:t>вологою</a:t>
            </a:r>
            <a:r>
              <a:rPr lang="ru-RU" sz="2200" b="1" dirty="0" smtClean="0">
                <a:solidFill>
                  <a:schemeClr val="bg1"/>
                </a:solidFill>
                <a:latin typeface="+mn-lt"/>
              </a:rPr>
              <a:t> зимою .</a:t>
            </a:r>
            <a:r>
              <a:rPr lang="ru-RU" sz="2200" b="1" dirty="0" err="1" smtClean="0">
                <a:solidFill>
                  <a:schemeClr val="bg1"/>
                </a:solidFill>
                <a:latin typeface="+mn-lt"/>
              </a:rPr>
              <a:t>Опадів</a:t>
            </a:r>
            <a:r>
              <a:rPr lang="ru-RU" sz="22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200" b="1" dirty="0" err="1" smtClean="0">
                <a:solidFill>
                  <a:schemeClr val="bg1"/>
                </a:solidFill>
                <a:latin typeface="+mn-lt"/>
              </a:rPr>
              <a:t>від</a:t>
            </a:r>
            <a:r>
              <a:rPr lang="ru-RU" sz="2200" b="1" dirty="0" smtClean="0">
                <a:solidFill>
                  <a:schemeClr val="bg1"/>
                </a:solidFill>
                <a:latin typeface="+mn-lt"/>
              </a:rPr>
              <a:t> 1000 до 2500 мм на </a:t>
            </a:r>
            <a:r>
              <a:rPr lang="ru-RU" sz="2200" b="1" dirty="0" err="1" smtClean="0">
                <a:solidFill>
                  <a:schemeClr val="bg1"/>
                </a:solidFill>
                <a:latin typeface="+mn-lt"/>
              </a:rPr>
              <a:t>рік</a:t>
            </a:r>
            <a:r>
              <a:rPr lang="ru-RU" sz="2200" b="1" dirty="0" smtClean="0">
                <a:solidFill>
                  <a:schemeClr val="bg1"/>
                </a:solidFill>
                <a:latin typeface="+mn-lt"/>
              </a:rPr>
              <a:t>. </a:t>
            </a:r>
            <a:r>
              <a:rPr lang="ru-RU" sz="2200" b="1" dirty="0" err="1" smtClean="0">
                <a:solidFill>
                  <a:schemeClr val="bg1"/>
                </a:solidFill>
                <a:latin typeface="+mn-lt"/>
              </a:rPr>
              <a:t>Ріки</a:t>
            </a:r>
            <a:r>
              <a:rPr lang="ru-RU" sz="22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200" b="1" dirty="0" err="1" smtClean="0">
                <a:solidFill>
                  <a:schemeClr val="bg1"/>
                </a:solidFill>
                <a:latin typeface="+mn-lt"/>
              </a:rPr>
              <a:t>Албанії</a:t>
            </a:r>
            <a:r>
              <a:rPr lang="ru-RU" sz="22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200" b="1" dirty="0" err="1" smtClean="0">
                <a:solidFill>
                  <a:schemeClr val="bg1"/>
                </a:solidFill>
                <a:latin typeface="+mn-lt"/>
              </a:rPr>
              <a:t>несудноплавні</a:t>
            </a:r>
            <a:r>
              <a:rPr lang="ru-RU" sz="2200" b="1" dirty="0" smtClean="0">
                <a:solidFill>
                  <a:schemeClr val="bg1"/>
                </a:solidFill>
                <a:latin typeface="+mn-lt"/>
              </a:rPr>
              <a:t>, </a:t>
            </a:r>
            <a:r>
              <a:rPr lang="ru-RU" sz="2200" b="1" dirty="0" err="1" smtClean="0">
                <a:solidFill>
                  <a:schemeClr val="bg1"/>
                </a:solidFill>
                <a:latin typeface="+mn-lt"/>
              </a:rPr>
              <a:t>використовуються</a:t>
            </a:r>
            <a:r>
              <a:rPr lang="ru-RU" sz="2200" b="1" dirty="0" smtClean="0">
                <a:solidFill>
                  <a:schemeClr val="bg1"/>
                </a:solidFill>
                <a:latin typeface="+mn-lt"/>
              </a:rPr>
              <a:t> для </a:t>
            </a:r>
            <a:r>
              <a:rPr lang="ru-RU" sz="2200" b="1" dirty="0" err="1" smtClean="0">
                <a:solidFill>
                  <a:schemeClr val="bg1"/>
                </a:solidFill>
                <a:latin typeface="+mn-lt"/>
              </a:rPr>
              <a:t>зрошення</a:t>
            </a:r>
            <a:r>
              <a:rPr lang="ru-RU" sz="2200" b="1" dirty="0" smtClean="0">
                <a:solidFill>
                  <a:schemeClr val="bg1"/>
                </a:solidFill>
                <a:latin typeface="+mn-lt"/>
              </a:rPr>
              <a:t> і </a:t>
            </a:r>
            <a:r>
              <a:rPr lang="ru-RU" sz="2200" b="1" dirty="0" err="1" smtClean="0">
                <a:solidFill>
                  <a:schemeClr val="bg1"/>
                </a:solidFill>
                <a:latin typeface="+mn-lt"/>
              </a:rPr>
              <a:t>вироблення</a:t>
            </a:r>
            <a:r>
              <a:rPr lang="ru-RU" sz="22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200" b="1" dirty="0" err="1" smtClean="0">
                <a:solidFill>
                  <a:schemeClr val="bg1"/>
                </a:solidFill>
                <a:latin typeface="+mn-lt"/>
              </a:rPr>
              <a:t>гідроенергії</a:t>
            </a:r>
            <a:r>
              <a:rPr lang="ru-RU" sz="2200" b="1" dirty="0" smtClean="0">
                <a:solidFill>
                  <a:schemeClr val="bg1"/>
                </a:solidFill>
                <a:latin typeface="+mn-lt"/>
              </a:rPr>
              <a:t> .</a:t>
            </a:r>
            <a:r>
              <a:rPr lang="ru-RU" sz="2200" b="1" dirty="0" err="1" smtClean="0">
                <a:solidFill>
                  <a:schemeClr val="bg1"/>
                </a:solidFill>
                <a:latin typeface="+mn-lt"/>
              </a:rPr>
              <a:t>Албанії</a:t>
            </a:r>
            <a:r>
              <a:rPr lang="ru-RU" sz="22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200" b="1" dirty="0" err="1" smtClean="0">
                <a:solidFill>
                  <a:schemeClr val="bg1"/>
                </a:solidFill>
                <a:latin typeface="+mn-lt"/>
              </a:rPr>
              <a:t>частково</a:t>
            </a:r>
            <a:r>
              <a:rPr lang="ru-RU" sz="2200" b="1" dirty="0" smtClean="0">
                <a:solidFill>
                  <a:schemeClr val="bg1"/>
                </a:solidFill>
                <a:latin typeface="+mn-lt"/>
              </a:rPr>
              <a:t> належать </a:t>
            </a:r>
            <a:r>
              <a:rPr lang="ru-RU" sz="2200" b="1" dirty="0" err="1" smtClean="0">
                <a:solidFill>
                  <a:schemeClr val="bg1"/>
                </a:solidFill>
                <a:latin typeface="+mn-lt"/>
              </a:rPr>
              <a:t>великі</a:t>
            </a:r>
            <a:r>
              <a:rPr lang="ru-RU" sz="2200" b="1" dirty="0" smtClean="0">
                <a:solidFill>
                  <a:schemeClr val="bg1"/>
                </a:solidFill>
                <a:latin typeface="+mn-lt"/>
              </a:rPr>
              <a:t> озера: </a:t>
            </a:r>
            <a:r>
              <a:rPr lang="ru-RU" sz="2200" b="1" dirty="0" err="1" smtClean="0">
                <a:solidFill>
                  <a:schemeClr val="bg1"/>
                </a:solidFill>
                <a:latin typeface="+mn-lt"/>
              </a:rPr>
              <a:t>Шкодер</a:t>
            </a:r>
            <a:r>
              <a:rPr lang="ru-RU" sz="2200" b="1" dirty="0" smtClean="0">
                <a:solidFill>
                  <a:schemeClr val="bg1"/>
                </a:solidFill>
                <a:latin typeface="+mn-lt"/>
              </a:rPr>
              <a:t>, </a:t>
            </a:r>
            <a:r>
              <a:rPr lang="ru-RU" sz="2200" b="1" dirty="0" err="1" smtClean="0">
                <a:solidFill>
                  <a:schemeClr val="bg1"/>
                </a:solidFill>
                <a:latin typeface="+mn-lt"/>
              </a:rPr>
              <a:t>Охрідське</a:t>
            </a:r>
            <a:r>
              <a:rPr lang="ru-RU" sz="2200" b="1" dirty="0" smtClean="0">
                <a:solidFill>
                  <a:schemeClr val="bg1"/>
                </a:solidFill>
                <a:latin typeface="+mn-lt"/>
              </a:rPr>
              <a:t>, </a:t>
            </a:r>
            <a:r>
              <a:rPr lang="ru-RU" sz="2200" b="1" dirty="0" err="1" smtClean="0">
                <a:solidFill>
                  <a:schemeClr val="bg1"/>
                </a:solidFill>
                <a:latin typeface="+mn-lt"/>
              </a:rPr>
              <a:t>Преспа</a:t>
            </a:r>
            <a:r>
              <a:rPr lang="ru-RU" sz="2200" b="1" dirty="0" smtClean="0">
                <a:solidFill>
                  <a:schemeClr val="bg1"/>
                </a:solidFill>
                <a:latin typeface="+mn-lt"/>
              </a:rPr>
              <a:t>. На </a:t>
            </a:r>
            <a:r>
              <a:rPr lang="ru-RU" sz="2200" b="1" dirty="0" err="1" smtClean="0">
                <a:solidFill>
                  <a:schemeClr val="bg1"/>
                </a:solidFill>
                <a:latin typeface="+mn-lt"/>
              </a:rPr>
              <a:t>рівнині</a:t>
            </a:r>
            <a:r>
              <a:rPr lang="ru-RU" sz="22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200" b="1" dirty="0" err="1" smtClean="0">
                <a:solidFill>
                  <a:schemeClr val="bg1"/>
                </a:solidFill>
                <a:latin typeface="+mn-lt"/>
              </a:rPr>
              <a:t>переважно</a:t>
            </a:r>
            <a:r>
              <a:rPr lang="ru-RU" sz="22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200" b="1" dirty="0" err="1" smtClean="0">
                <a:solidFill>
                  <a:schemeClr val="bg1"/>
                </a:solidFill>
                <a:latin typeface="+mn-lt"/>
              </a:rPr>
              <a:t>бурі</a:t>
            </a:r>
            <a:r>
              <a:rPr lang="ru-RU" sz="22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200" b="1" dirty="0" err="1" smtClean="0">
                <a:solidFill>
                  <a:schemeClr val="bg1"/>
                </a:solidFill>
                <a:latin typeface="+mn-lt"/>
              </a:rPr>
              <a:t>ґрунти</a:t>
            </a:r>
            <a:r>
              <a:rPr lang="ru-RU" sz="2200" b="1" dirty="0" smtClean="0">
                <a:solidFill>
                  <a:schemeClr val="bg1"/>
                </a:solidFill>
                <a:latin typeface="+mn-lt"/>
              </a:rPr>
              <a:t>. </a:t>
            </a:r>
            <a:r>
              <a:rPr lang="ru-RU" sz="2200" b="1" dirty="0" err="1" smtClean="0">
                <a:solidFill>
                  <a:schemeClr val="bg1"/>
                </a:solidFill>
                <a:latin typeface="+mn-lt"/>
              </a:rPr>
              <a:t>Найважливіші</a:t>
            </a:r>
            <a:r>
              <a:rPr lang="ru-RU" sz="22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200" b="1" dirty="0" err="1" smtClean="0">
                <a:solidFill>
                  <a:schemeClr val="bg1"/>
                </a:solidFill>
                <a:latin typeface="+mn-lt"/>
              </a:rPr>
              <a:t>корисні</a:t>
            </a:r>
            <a:r>
              <a:rPr lang="ru-RU" sz="22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200" b="1" dirty="0" err="1" smtClean="0">
                <a:solidFill>
                  <a:schemeClr val="bg1"/>
                </a:solidFill>
                <a:latin typeface="+mn-lt"/>
              </a:rPr>
              <a:t>копалини</a:t>
            </a:r>
            <a:r>
              <a:rPr lang="ru-RU" sz="2200" b="1" dirty="0" smtClean="0">
                <a:solidFill>
                  <a:schemeClr val="bg1"/>
                </a:solidFill>
                <a:latin typeface="+mn-lt"/>
              </a:rPr>
              <a:t>: </a:t>
            </a:r>
            <a:r>
              <a:rPr lang="ru-RU" sz="2200" b="1" dirty="0" err="1" smtClean="0">
                <a:solidFill>
                  <a:schemeClr val="bg1"/>
                </a:solidFill>
                <a:latin typeface="+mn-lt"/>
              </a:rPr>
              <a:t>нафта</a:t>
            </a:r>
            <a:r>
              <a:rPr lang="ru-RU" sz="2200" b="1" dirty="0" smtClean="0">
                <a:solidFill>
                  <a:schemeClr val="bg1"/>
                </a:solidFill>
                <a:latin typeface="+mn-lt"/>
              </a:rPr>
              <a:t>, </a:t>
            </a:r>
            <a:r>
              <a:rPr lang="ru-RU" sz="2200" b="1" dirty="0" err="1" smtClean="0">
                <a:solidFill>
                  <a:schemeClr val="bg1"/>
                </a:solidFill>
                <a:latin typeface="+mn-lt"/>
              </a:rPr>
              <a:t>натуральний</a:t>
            </a:r>
            <a:r>
              <a:rPr lang="ru-RU" sz="22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200" b="1" dirty="0" err="1" smtClean="0">
                <a:solidFill>
                  <a:schemeClr val="bg1"/>
                </a:solidFill>
                <a:latin typeface="+mn-lt"/>
              </a:rPr>
              <a:t>бітум</a:t>
            </a:r>
            <a:r>
              <a:rPr lang="ru-RU" sz="2200" b="1" dirty="0" smtClean="0">
                <a:solidFill>
                  <a:schemeClr val="bg1"/>
                </a:solidFill>
                <a:latin typeface="+mn-lt"/>
              </a:rPr>
              <a:t>, </a:t>
            </a:r>
            <a:r>
              <a:rPr lang="ru-RU" sz="2200" b="1" dirty="0" err="1" smtClean="0">
                <a:solidFill>
                  <a:schemeClr val="bg1"/>
                </a:solidFill>
                <a:latin typeface="+mn-lt"/>
              </a:rPr>
              <a:t>мідь</a:t>
            </a:r>
            <a:r>
              <a:rPr lang="ru-RU" sz="2200" b="1" dirty="0" smtClean="0">
                <a:solidFill>
                  <a:schemeClr val="bg1"/>
                </a:solidFill>
                <a:latin typeface="+mn-lt"/>
              </a:rPr>
              <a:t>, хром. У </a:t>
            </a:r>
            <a:r>
              <a:rPr lang="ru-RU" sz="2200" b="1" dirty="0" err="1" smtClean="0">
                <a:solidFill>
                  <a:schemeClr val="bg1"/>
                </a:solidFill>
                <a:latin typeface="+mn-lt"/>
              </a:rPr>
              <a:t>надрах</a:t>
            </a:r>
            <a:r>
              <a:rPr lang="ru-RU" sz="22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200" b="1" dirty="0" err="1" smtClean="0">
                <a:solidFill>
                  <a:schemeClr val="bg1"/>
                </a:solidFill>
                <a:latin typeface="+mn-lt"/>
              </a:rPr>
              <a:t>Албанії</a:t>
            </a:r>
            <a:r>
              <a:rPr lang="ru-RU" sz="2200" b="1" dirty="0" smtClean="0">
                <a:solidFill>
                  <a:schemeClr val="bg1"/>
                </a:solidFill>
                <a:latin typeface="+mn-lt"/>
              </a:rPr>
              <a:t> є золото, </a:t>
            </a:r>
            <a:r>
              <a:rPr lang="ru-RU" sz="2200" b="1" dirty="0" err="1" smtClean="0">
                <a:solidFill>
                  <a:schemeClr val="bg1"/>
                </a:solidFill>
                <a:latin typeface="+mn-lt"/>
              </a:rPr>
              <a:t>боксити</a:t>
            </a:r>
            <a:r>
              <a:rPr lang="ru-RU" sz="2200" b="1" dirty="0" smtClean="0">
                <a:solidFill>
                  <a:schemeClr val="bg1"/>
                </a:solidFill>
                <a:latin typeface="+mn-lt"/>
              </a:rPr>
              <a:t>, </a:t>
            </a:r>
            <a:r>
              <a:rPr lang="ru-RU" sz="2200" b="1" dirty="0" err="1" smtClean="0">
                <a:solidFill>
                  <a:schemeClr val="bg1"/>
                </a:solidFill>
                <a:latin typeface="+mn-lt"/>
              </a:rPr>
              <a:t>азбест</a:t>
            </a:r>
            <a:r>
              <a:rPr lang="ru-RU" sz="2200" b="1" dirty="0" smtClean="0">
                <a:solidFill>
                  <a:schemeClr val="bg1"/>
                </a:solidFill>
                <a:latin typeface="+mn-lt"/>
              </a:rPr>
              <a:t> та </a:t>
            </a:r>
            <a:r>
              <a:rPr lang="ru-RU" sz="2200" b="1" dirty="0" err="1" smtClean="0">
                <a:solidFill>
                  <a:schemeClr val="bg1"/>
                </a:solidFill>
                <a:latin typeface="+mn-lt"/>
              </a:rPr>
              <a:t>інша</a:t>
            </a:r>
            <a:r>
              <a:rPr lang="ru-RU" sz="22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200" b="1" dirty="0" err="1" smtClean="0">
                <a:solidFill>
                  <a:schemeClr val="bg1"/>
                </a:solidFill>
                <a:latin typeface="+mn-lt"/>
              </a:rPr>
              <a:t>мінеральна</a:t>
            </a:r>
            <a:r>
              <a:rPr lang="ru-RU" sz="22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200" b="1" dirty="0" err="1" smtClean="0">
                <a:solidFill>
                  <a:schemeClr val="bg1"/>
                </a:solidFill>
                <a:latin typeface="+mn-lt"/>
              </a:rPr>
              <a:t>сировина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.</a:t>
            </a:r>
            <a:endParaRPr lang="en-US" sz="2000" b="1" dirty="0" smtClean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2689" y="1022482"/>
            <a:ext cx="3879125" cy="2731369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2688" y="3901268"/>
            <a:ext cx="3879125" cy="2721177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74147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" y="125129"/>
            <a:ext cx="11146054" cy="798898"/>
          </a:xfr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pPr algn="ctr"/>
            <a:r>
              <a:rPr lang="uk-UA" sz="5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Релігія</a:t>
            </a:r>
            <a:endParaRPr lang="ru-RU" sz="5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1322" y="5043637"/>
            <a:ext cx="11160492" cy="163121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За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даними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перепису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населення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у 2011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році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, 58,79%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населення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в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Албанії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дотримується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ісламу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,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що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робить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її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найбільшою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релігією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в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країні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.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Більшість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з них є мусульманами-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сунітами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,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однак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також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присутня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шиїтська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меншість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.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Християнство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сповідують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16,99%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населення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,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що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робить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їх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другою за величиною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релігією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в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країні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(в основному — католицизм та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православ'я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).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Решта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населення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або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не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релігійне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або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належить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до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інших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релігійних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груп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.</a:t>
            </a:r>
            <a:endParaRPr lang="en-US" sz="2000" b="1" dirty="0" smtClean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259" y="1032560"/>
            <a:ext cx="2854091" cy="380113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7146" y="1191378"/>
            <a:ext cx="4687168" cy="3515376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6590824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" y="125129"/>
            <a:ext cx="11146054" cy="798898"/>
          </a:xfr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pPr algn="ctr"/>
            <a:r>
              <a:rPr lang="uk-UA" sz="5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Образотворче мистецтво</a:t>
            </a:r>
            <a:endParaRPr lang="ru-RU" sz="5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5591" y="1151725"/>
            <a:ext cx="6030228" cy="532453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Живопис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і скульптура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існували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на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території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Албанії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ще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в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античну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епоху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.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Майстерність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і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виразні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риси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реалізму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виявились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у фресках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церков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Шельтсан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і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Бальш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,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виконаних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Онуфрієм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з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Неокастра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У 18 ст.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брати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Коста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й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Афанасій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Зографи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розписали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церкви у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Воскопі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,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Корчі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та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ін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.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містах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. Першими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майстрами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світського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живопису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були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Н.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Мартіні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і К.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Хідромено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.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Високого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рівня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досягло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образотворче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мист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. в НРА: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живописці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В.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Міо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, С. Рота, Н.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Займі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, Ф.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Стамо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, К.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Коделі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;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скульптори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: Л. Школа, О.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Паскалі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, Я.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Пачо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, К.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Хоші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— основоположники нац.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мистецтва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соціалістич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.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реалізму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.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Розквітає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народне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декоративне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мистецтво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,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що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має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вікові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традиції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. Уряд НРА створив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перші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в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історії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країни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художні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навчальні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заклади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і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музеї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(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Ліцей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ім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. Йордана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Місья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,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Державна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художня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галерея,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Етнографічно-археологічний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музей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тощо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10" y="1257603"/>
            <a:ext cx="4928132" cy="3696099"/>
          </a:xfrm>
          <a:prstGeom prst="rect">
            <a:avLst/>
          </a:prstGeom>
          <a:effectLst>
            <a:reflection blurRad="6350" stA="50000" endA="300" endPos="55500" dist="1016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108813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" y="125129"/>
            <a:ext cx="11146054" cy="798898"/>
          </a:xfr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pPr algn="ctr"/>
            <a:r>
              <a:rPr lang="uk-UA" sz="5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Архітектура</a:t>
            </a:r>
            <a:endParaRPr lang="ru-RU" sz="5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89594" y="2204186"/>
            <a:ext cx="6068729" cy="440120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Від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античної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епохи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на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території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Албанії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збереглися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пам'ятники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міської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та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фортечної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архітектури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,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від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середньовіччя—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руїни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фортець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в Бурініто,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Дурресі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,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Бераті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(6 ст.) та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баптистерії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в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Фенікі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і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Бутрінто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(5 ст.),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споруджені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під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впливом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візантійської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архітектури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;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двобанна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церква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в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Месопотамо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, а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також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фортеці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і замки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побудовані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венеціанцями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.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Від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часів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туркського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панування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залишилися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численні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укріплення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та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мечеті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. Для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народної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архітектури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Албанії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характерні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гірські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укріплені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будинки-башти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,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двоповерхові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будинки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з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навислим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другим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поверхом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, з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відкритими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верандами,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плескатим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черепичним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дахом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.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Тепер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міста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забудовуються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чотири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-,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п'ятиповерховими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+mn-lt"/>
              </a:rPr>
              <a:t>будинками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1103599"/>
            <a:ext cx="5202051" cy="3901538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626392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581</Words>
  <Application>Microsoft Office PowerPoint</Application>
  <PresentationFormat>Широкоэкранный</PresentationFormat>
  <Paragraphs>26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Aharoni</vt:lpstr>
      <vt:lpstr>Arial</vt:lpstr>
      <vt:lpstr>Arial Black</vt:lpstr>
      <vt:lpstr>Calibri</vt:lpstr>
      <vt:lpstr>Calibri Light</vt:lpstr>
      <vt:lpstr>Тема Office</vt:lpstr>
      <vt:lpstr>Албанія</vt:lpstr>
      <vt:lpstr>Державні символи</vt:lpstr>
      <vt:lpstr>Географічне положення</vt:lpstr>
      <vt:lpstr>Основні відомості</vt:lpstr>
      <vt:lpstr>Презентация PowerPoint</vt:lpstr>
      <vt:lpstr>Географія</vt:lpstr>
      <vt:lpstr>Релігія</vt:lpstr>
      <vt:lpstr>Образотворче мистецтво</vt:lpstr>
      <vt:lpstr>Архітектура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Албанія</dc:title>
  <dc:creator>Виктория Звонарёва</dc:creator>
  <cp:lastModifiedBy>Виктория Звонарёва</cp:lastModifiedBy>
  <cp:revision>7</cp:revision>
  <dcterms:created xsi:type="dcterms:W3CDTF">2014-12-24T20:48:09Z</dcterms:created>
  <dcterms:modified xsi:type="dcterms:W3CDTF">2014-12-24T21:40:58Z</dcterms:modified>
</cp:coreProperties>
</file>